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notesMasterIdLst>
    <p:notesMasterId r:id="rId19"/>
  </p:notesMasterIdLst>
  <p:sldIdLst>
    <p:sldId id="708" r:id="rId2"/>
    <p:sldId id="733" r:id="rId3"/>
    <p:sldId id="734" r:id="rId4"/>
    <p:sldId id="718" r:id="rId5"/>
    <p:sldId id="726" r:id="rId6"/>
    <p:sldId id="737" r:id="rId7"/>
    <p:sldId id="742" r:id="rId8"/>
    <p:sldId id="743" r:id="rId9"/>
    <p:sldId id="740" r:id="rId10"/>
    <p:sldId id="741" r:id="rId11"/>
    <p:sldId id="719" r:id="rId12"/>
    <p:sldId id="720" r:id="rId13"/>
    <p:sldId id="721" r:id="rId14"/>
    <p:sldId id="724" r:id="rId15"/>
    <p:sldId id="722" r:id="rId16"/>
    <p:sldId id="744" r:id="rId17"/>
    <p:sldId id="72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C2FE"/>
    <a:srgbClr val="CFC2FE"/>
    <a:srgbClr val="E3C2FE"/>
    <a:srgbClr val="FFFFCC"/>
    <a:srgbClr val="EAEAEA"/>
    <a:srgbClr val="000099"/>
    <a:srgbClr val="3333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90" autoAdjust="0"/>
    <p:restoredTop sz="94630"/>
  </p:normalViewPr>
  <p:slideViewPr>
    <p:cSldViewPr>
      <p:cViewPr varScale="1">
        <p:scale>
          <a:sx n="138" d="100"/>
          <a:sy n="138" d="100"/>
        </p:scale>
        <p:origin x="138" y="7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5F6FD1D3-E72F-3F4E-8937-E0163788DA7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836318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0B4977FF-359B-FA4A-A2D2-1D82903D12C8}" type="slidenum">
              <a:rPr lang="en-US" altLang="x-none" sz="1200">
                <a:latin typeface="Arial" charset="0"/>
              </a:rPr>
              <a:pPr/>
              <a:t>1</a:t>
            </a:fld>
            <a:endParaRPr lang="en-US" altLang="x-none" sz="1200">
              <a:latin typeface="Arial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x-none" altLang="x-none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7549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w Cen MT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latin typeface="Calibri" pitchFamily="34" charset="0"/>
              </a:defRPr>
            </a:lvl1pPr>
            <a:lvl2pPr>
              <a:defRPr b="0">
                <a:latin typeface="Calibri" pitchFamily="34" charset="0"/>
              </a:defRPr>
            </a:lvl2pPr>
            <a:lvl3pPr>
              <a:defRPr b="0">
                <a:latin typeface="Calibri" pitchFamily="34" charset="0"/>
              </a:defRPr>
            </a:lvl3pPr>
            <a:lvl4pPr>
              <a:defRPr b="0">
                <a:latin typeface="Calibri" pitchFamily="34" charset="0"/>
              </a:defRPr>
            </a:lvl4pPr>
            <a:lvl5pPr>
              <a:defRPr b="0"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78321"/>
            <a:ext cx="3810000" cy="5255830"/>
          </a:xfrm>
        </p:spPr>
        <p:txBody>
          <a:bodyPr/>
          <a:lstStyle>
            <a:lvl1pPr>
              <a:defRPr sz="2800" b="0">
                <a:latin typeface="Calibri" pitchFamily="34" charset="0"/>
              </a:defRPr>
            </a:lvl1pPr>
            <a:lvl2pPr>
              <a:defRPr sz="2400" b="0">
                <a:latin typeface="Calibri" pitchFamily="34" charset="0"/>
              </a:defRPr>
            </a:lvl2pPr>
            <a:lvl3pPr>
              <a:defRPr sz="2000" b="0">
                <a:latin typeface="Calibri" pitchFamily="34" charset="0"/>
              </a:defRPr>
            </a:lvl3pPr>
            <a:lvl4pPr>
              <a:defRPr sz="1800" b="0">
                <a:latin typeface="Calibri" pitchFamily="34" charset="0"/>
              </a:defRPr>
            </a:lvl4pPr>
            <a:lvl5pPr>
              <a:defRPr sz="1800" b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8321"/>
            <a:ext cx="3810000" cy="5255829"/>
          </a:xfrm>
        </p:spPr>
        <p:txBody>
          <a:bodyPr/>
          <a:lstStyle>
            <a:lvl1pPr>
              <a:defRPr sz="2800" b="0">
                <a:latin typeface="Calibri" pitchFamily="34" charset="0"/>
              </a:defRPr>
            </a:lvl1pPr>
            <a:lvl2pPr>
              <a:defRPr sz="2400" b="0">
                <a:latin typeface="Calibri" pitchFamily="34" charset="0"/>
              </a:defRPr>
            </a:lvl2pPr>
            <a:lvl3pPr>
              <a:defRPr sz="2000" b="0">
                <a:latin typeface="Calibri" pitchFamily="34" charset="0"/>
              </a:defRPr>
            </a:lvl3pPr>
            <a:lvl4pPr>
              <a:defRPr sz="1800" b="0">
                <a:latin typeface="Calibri" pitchFamily="34" charset="0"/>
              </a:defRPr>
            </a:lvl4pPr>
            <a:lvl5pPr>
              <a:defRPr sz="1800" b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0" y="1001555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49" name="Rectangle 5"/>
          <p:cNvSpPr>
            <a:spLocks noChangeArrowheads="1"/>
          </p:cNvSpPr>
          <p:nvPr/>
        </p:nvSpPr>
        <p:spPr bwMode="auto">
          <a:xfrm>
            <a:off x="763588" y="10955"/>
            <a:ext cx="8380412" cy="7620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10955"/>
            <a:ext cx="84693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39915"/>
            <a:ext cx="7772400" cy="529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237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800" b="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 b="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b="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b="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jhu.edu/~mrg/publications/finere-naacl-2015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ir.hit.edu.cn/~jguo/papers/acl2014-hypernym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ag.art.uniroma2.it/absita/data/" TargetMode="External"/><Relationship Id="rId7" Type="http://schemas.openxmlformats.org/officeDocument/2006/relationships/hyperlink" Target="https://amievalita2018.wordpress.com/" TargetMode="External"/><Relationship Id="rId2" Type="http://schemas.openxmlformats.org/officeDocument/2006/relationships/hyperlink" Target="http://www.evalita.it/2018/task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.unito.it/ironita18" TargetMode="External"/><Relationship Id="rId5" Type="http://schemas.openxmlformats.org/officeDocument/2006/relationships/hyperlink" Target="http://www.di.unito.it/~tutreeb/haspeede-evalita18/data.html" TargetMode="External"/><Relationship Id="rId4" Type="http://schemas.openxmlformats.org/officeDocument/2006/relationships/hyperlink" Target="https://sites.google.com/view/itamoji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karpathy.github.io/2015/05/21/rnn-effec8veness/" TargetMode="External"/><Relationship Id="rId2" Type="http://schemas.openxmlformats.org/officeDocument/2006/relationships/hyperlink" Target="http://www.cs.cmu.edu/~zhitingh/data/acl15entity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xiv.org/abs/1411.4555" TargetMode="External"/><Relationship Id="rId5" Type="http://schemas.openxmlformats.org/officeDocument/2006/relationships/hyperlink" Target="http://www.aclweb.org/anthology/P12-1092" TargetMode="External"/><Relationship Id="rId4" Type="http://schemas.openxmlformats.org/officeDocument/2006/relationships/hyperlink" Target="https://nlp.stanford.edu/~lmthang/data/papers/conll13_morpho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niversaldependencies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niversaldependencies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ttardi/deepnl" TargetMode="External"/><Relationship Id="rId2" Type="http://schemas.openxmlformats.org/officeDocument/2006/relationships/hyperlink" Target="http://alt.qcri.org/semeval2017/task4/index.php?id=resul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lt.qcri.org/semeval2015/cdrom/pdf/SemEval079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UniversalDependencies/UD_Italian-PoSTWIT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eur-ws.org/Vol-1404/paper_21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eel-it.github.i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x-none" sz="6000" dirty="0" smtClean="0">
                <a:effectLst/>
                <a:latin typeface="Tw Cen MT Condensed" charset="0"/>
                <a:ea typeface="ＭＳ Ｐゴシック" charset="-128"/>
              </a:rPr>
              <a:t>Project Topics</a:t>
            </a:r>
            <a:endParaRPr lang="en-US" altLang="x-none" sz="6000" dirty="0">
              <a:effectLst/>
              <a:latin typeface="Tw Cen MT Condensed" charset="0"/>
              <a:ea typeface="ＭＳ Ｐゴシック" charset="-128"/>
            </a:endParaRPr>
          </a:p>
        </p:txBody>
      </p:sp>
      <p:sp>
        <p:nvSpPr>
          <p:cNvPr id="642053" name="Rectangle 5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altLang="x-none">
                <a:latin typeface="Tw Cen MT" charset="0"/>
                <a:ea typeface="ＭＳ Ｐゴシック" charset="-128"/>
              </a:rPr>
              <a:t>Giuseppe Attardi</a:t>
            </a:r>
          </a:p>
          <a:p>
            <a:pPr>
              <a:buFont typeface="Wingdings" charset="2"/>
              <a:buNone/>
            </a:pPr>
            <a:r>
              <a:rPr lang="en-US" altLang="x-none" sz="2400" i="1">
                <a:latin typeface="Times New Roman" charset="0"/>
                <a:ea typeface="ＭＳ Ｐゴシック" charset="-128"/>
              </a:rPr>
              <a:t>Dipartimento di Informatica</a:t>
            </a:r>
          </a:p>
          <a:p>
            <a:pPr>
              <a:buFont typeface="Wingdings" charset="2"/>
              <a:buNone/>
            </a:pPr>
            <a:r>
              <a:rPr lang="en-US" altLang="x-none" sz="2400" i="1">
                <a:latin typeface="Times New Roman" charset="0"/>
                <a:ea typeface="ＭＳ Ｐゴシック" charset="-128"/>
              </a:rPr>
              <a:t>Università di Pisa</a:t>
            </a:r>
          </a:p>
        </p:txBody>
      </p:sp>
      <p:grpSp>
        <p:nvGrpSpPr>
          <p:cNvPr id="4099" name="Group 6"/>
          <p:cNvGrpSpPr>
            <a:grpSpLocks/>
          </p:cNvGrpSpPr>
          <p:nvPr/>
        </p:nvGrpSpPr>
        <p:grpSpPr bwMode="auto">
          <a:xfrm>
            <a:off x="7596188" y="115888"/>
            <a:ext cx="1081087" cy="1254125"/>
            <a:chOff x="423" y="2976"/>
            <a:chExt cx="951" cy="1055"/>
          </a:xfrm>
        </p:grpSpPr>
        <p:pic>
          <p:nvPicPr>
            <p:cNvPr id="4100" name="Picture 7" descr="cherubin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" y="2976"/>
              <a:ext cx="822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1" name="Text Box 8"/>
            <p:cNvSpPr txBox="1">
              <a:spLocks noChangeArrowheads="1"/>
            </p:cNvSpPr>
            <p:nvPr/>
          </p:nvSpPr>
          <p:spPr bwMode="auto">
            <a:xfrm>
              <a:off x="423" y="3839"/>
              <a:ext cx="95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900">
                  <a:solidFill>
                    <a:srgbClr val="006699"/>
                  </a:solidFill>
                  <a:latin typeface="Palatino Linotype" charset="0"/>
                </a:rPr>
                <a:t>Università di Pisa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Wikipedia </a:t>
            </a:r>
            <a:r>
              <a:rPr lang="en-US" dirty="0" smtClean="0"/>
              <a:t>Related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Download the W</a:t>
            </a:r>
            <a:r>
              <a:rPr lang="en-US" dirty="0" smtClean="0">
                <a:effectLst/>
              </a:rPr>
              <a:t>ikipedia </a:t>
            </a:r>
            <a:r>
              <a:rPr lang="en-US" dirty="0">
                <a:effectLst/>
              </a:rPr>
              <a:t>dump of a language of </a:t>
            </a:r>
            <a:r>
              <a:rPr lang="en-US" dirty="0" smtClean="0">
                <a:effectLst/>
              </a:rPr>
              <a:t>preference</a:t>
            </a:r>
          </a:p>
          <a:p>
            <a:pPr lvl="1"/>
            <a:r>
              <a:rPr lang="en-US" dirty="0" smtClean="0"/>
              <a:t>Use extractor</a:t>
            </a:r>
            <a:r>
              <a:rPr lang="en-US" dirty="0"/>
              <a:t>: https://</a:t>
            </a:r>
            <a:r>
              <a:rPr lang="en-US" dirty="0" err="1"/>
              <a:t>github.com</a:t>
            </a:r>
            <a:r>
              <a:rPr lang="en-US" dirty="0"/>
              <a:t>/</a:t>
            </a:r>
            <a:r>
              <a:rPr lang="en-US" dirty="0" err="1"/>
              <a:t>attardi</a:t>
            </a:r>
            <a:r>
              <a:rPr lang="en-US" dirty="0"/>
              <a:t>/</a:t>
            </a:r>
            <a:r>
              <a:rPr lang="en-US" dirty="0" err="1"/>
              <a:t>wikiextractor</a:t>
            </a:r>
            <a:endParaRPr lang="en-US" dirty="0" smtClean="0">
              <a:effectLst/>
            </a:endParaRPr>
          </a:p>
          <a:p>
            <a:r>
              <a:rPr lang="en-US" dirty="0">
                <a:effectLst/>
              </a:rPr>
              <a:t>I</a:t>
            </a:r>
            <a:r>
              <a:rPr lang="en-US" dirty="0" smtClean="0">
                <a:effectLst/>
              </a:rPr>
              <a:t>mplement </a:t>
            </a:r>
            <a:r>
              <a:rPr lang="en-US" dirty="0">
                <a:effectLst/>
              </a:rPr>
              <a:t>and compare a "related pages" function based on:</a:t>
            </a:r>
          </a:p>
          <a:p>
            <a:pPr lvl="1"/>
            <a:r>
              <a:rPr lang="en-US" dirty="0">
                <a:effectLst/>
              </a:rPr>
              <a:t>traditional bag-of-word representations</a:t>
            </a:r>
          </a:p>
          <a:p>
            <a:pPr lvl="1"/>
            <a:r>
              <a:rPr lang="en-US" dirty="0">
                <a:effectLst/>
              </a:rPr>
              <a:t>doc2vec representations.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94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4000">
                <a:latin typeface="Tw Cen MT Condensed" charset="0"/>
                <a:ea typeface="ＭＳ Ｐゴシック" charset="-128"/>
              </a:rPr>
              <a:t>Negation/Speculation Extraction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39915"/>
            <a:ext cx="8110750" cy="5294235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Determine the scope of negative or speculative statements: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dirty="0"/>
              <a:t>The </a:t>
            </a:r>
            <a:r>
              <a:rPr lang="en-US" dirty="0" err="1" smtClean="0"/>
              <a:t>lyso</a:t>
            </a:r>
            <a:r>
              <a:rPr lang="en-US" dirty="0"/>
              <a:t>-platelet had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 effect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dirty="0" err="1" smtClean="0"/>
              <a:t>MnlI-AluI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could</a:t>
            </a:r>
            <a:r>
              <a:rPr lang="en-US" dirty="0" smtClean="0"/>
              <a:t> suppress </a:t>
            </a:r>
            <a:r>
              <a:rPr lang="en-US" dirty="0"/>
              <a:t>the basal-level activity </a:t>
            </a:r>
            <a:endParaRPr lang="en-US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Approach: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Classifier for identifying cues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Classifier to determine scope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Data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dirty="0" err="1" smtClean="0"/>
              <a:t>BioScope</a:t>
            </a:r>
            <a:r>
              <a:rPr lang="en-US" dirty="0" smtClean="0"/>
              <a:t> dataset: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dirty="0"/>
              <a:t>http://</a:t>
            </a:r>
            <a:r>
              <a:rPr lang="en-US" dirty="0" err="1"/>
              <a:t>rgai.inf.u-szeged.hu</a:t>
            </a:r>
            <a:r>
              <a:rPr lang="en-US" dirty="0"/>
              <a:t>/</a:t>
            </a:r>
            <a:r>
              <a:rPr lang="en-US" dirty="0" err="1"/>
              <a:t>index.php?lang</a:t>
            </a:r>
            <a:r>
              <a:rPr lang="en-US" dirty="0"/>
              <a:t>=</a:t>
            </a:r>
            <a:r>
              <a:rPr lang="en-US" dirty="0" err="1"/>
              <a:t>en&amp;page</a:t>
            </a:r>
            <a:r>
              <a:rPr lang="en-US" dirty="0"/>
              <a:t>=bioscope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latin typeface="Tw Cen MT Condensed" charset="0"/>
                <a:ea typeface="ＭＳ Ｐゴシック" charset="-128"/>
              </a:rPr>
              <a:t>Corpus of Product Reviews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Download reviews from online shops</a:t>
            </a:r>
          </a:p>
          <a:p>
            <a:r>
              <a:rPr lang="en-US" altLang="x-none" dirty="0">
                <a:ea typeface="ＭＳ Ｐゴシック" charset="-128"/>
              </a:rPr>
              <a:t>Classify as positive/negative </a:t>
            </a:r>
            <a:r>
              <a:rPr lang="en-US" altLang="x-none" dirty="0" smtClean="0">
                <a:ea typeface="ＭＳ Ｐゴシック" charset="-128"/>
              </a:rPr>
              <a:t>according </a:t>
            </a:r>
            <a:r>
              <a:rPr lang="en-US" altLang="x-none" dirty="0">
                <a:ea typeface="ＭＳ Ｐゴシック" charset="-128"/>
              </a:rPr>
              <a:t>to </a:t>
            </a:r>
            <a:r>
              <a:rPr lang="en-US" altLang="x-none" dirty="0" smtClean="0">
                <a:ea typeface="ＭＳ Ｐゴシック" charset="-128"/>
              </a:rPr>
              <a:t>number of stars</a:t>
            </a:r>
            <a:endParaRPr lang="en-US" altLang="x-none" dirty="0">
              <a:ea typeface="ＭＳ Ｐゴシック" charset="-128"/>
            </a:endParaRPr>
          </a:p>
          <a:p>
            <a:r>
              <a:rPr lang="en-US" altLang="x-none" dirty="0">
                <a:ea typeface="ＭＳ Ｐゴシック" charset="-128"/>
              </a:rPr>
              <a:t>Train classifier to </a:t>
            </a:r>
            <a:r>
              <a:rPr lang="en-US" altLang="x-none" dirty="0" smtClean="0">
                <a:ea typeface="ＭＳ Ｐゴシック" charset="-128"/>
              </a:rPr>
              <a:t>assign score</a:t>
            </a:r>
          </a:p>
          <a:p>
            <a:r>
              <a:rPr lang="en-US" i="1" dirty="0">
                <a:effectLst/>
              </a:rPr>
              <a:t>Bonus: use of a neural network for the classifier; use of </a:t>
            </a:r>
            <a:r>
              <a:rPr lang="en-US" i="1" dirty="0" err="1">
                <a:effectLst/>
              </a:rPr>
              <a:t>pretrained</a:t>
            </a:r>
            <a:r>
              <a:rPr lang="en-US" i="1" dirty="0">
                <a:effectLst/>
              </a:rPr>
              <a:t> embeddings.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altLang="x-none" dirty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latin typeface="Tw Cen MT Condensed" charset="0"/>
                <a:ea typeface="ＭＳ Ｐゴシック" charset="-128"/>
              </a:rPr>
              <a:t>Relation Extraction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l"/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Exploit word embeddings as features + extra hand-coded features</a:t>
            </a:r>
          </a:p>
          <a:p>
            <a:pPr>
              <a:buFont typeface="Wingdings" charset="0"/>
              <a:buChar char="l"/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Use the Factor Based Compositional Embedding Model (FCM)</a:t>
            </a:r>
            <a:b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</a:b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  <a:hlinkClick r:id="rId2"/>
              </a:rPr>
              <a:t>http://www.cs.jhu.edu/~mrg/publications/finere-naacl-2015.pdf</a:t>
            </a:r>
            <a:endParaRPr lang="en-US"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  <a:p>
            <a:pPr>
              <a:buFont typeface="Wingdings" charset="0"/>
              <a:buChar char="l"/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SemEval 2014 Relation Extraction data</a:t>
            </a:r>
          </a:p>
          <a:p>
            <a:pPr>
              <a:buFont typeface="Wingdings" charset="0"/>
              <a:buChar char="l"/>
              <a:defRPr/>
            </a:pPr>
            <a:endParaRPr lang="en-US"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3600">
                <a:latin typeface="Tw Cen MT Condensed" charset="0"/>
                <a:ea typeface="ＭＳ Ｐゴシック" charset="-128"/>
              </a:rPr>
              <a:t>Entity Linking with Embeddings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ea typeface="+mn-ea"/>
                <a:cs typeface="+mn-cs"/>
              </a:rPr>
              <a:t>Experiment with technique: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R. Blanco, G. </a:t>
            </a:r>
            <a:r>
              <a:rPr lang="en-US" b="1" dirty="0" err="1" smtClean="0"/>
              <a:t>Ottaviano</a:t>
            </a:r>
            <a:r>
              <a:rPr lang="en-US" b="1" dirty="0" smtClean="0"/>
              <a:t>, E. Meiji. 2014. Fast </a:t>
            </a:r>
            <a:r>
              <a:rPr lang="en-US" b="1" dirty="0"/>
              <a:t>and Space-Efficient Entity Linking in </a:t>
            </a:r>
            <a:r>
              <a:rPr lang="en-US" b="1" dirty="0" smtClean="0"/>
              <a:t>Queries.</a:t>
            </a:r>
            <a:endParaRPr lang="en-US" dirty="0" smtClean="0"/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r>
              <a:rPr lang="en-US" i="1" dirty="0"/>
              <a:t>labs.yahoo.com/_</a:t>
            </a:r>
            <a:r>
              <a:rPr lang="en-US" i="1" dirty="0" smtClean="0"/>
              <a:t>c/uploads/WSDM-2015-</a:t>
            </a:r>
            <a:r>
              <a:rPr lang="en-US" b="1" i="1" dirty="0" smtClean="0"/>
              <a:t>blanco</a:t>
            </a:r>
            <a:r>
              <a:rPr lang="en-US" i="1" dirty="0" smtClean="0"/>
              <a:t>.pdf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3600">
                <a:latin typeface="Tw Cen MT Condensed" charset="0"/>
                <a:ea typeface="ＭＳ Ｐゴシック" charset="-128"/>
              </a:rPr>
              <a:t>Extraction of Semantic Hierarchies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l"/>
              <a:defRPr/>
            </a:pPr>
            <a:r>
              <a:rPr lang="en-US">
                <a:effectLst/>
                <a:cs typeface="+mn-cs"/>
              </a:rPr>
              <a:t>Use word embeddings as measure of semantic distance</a:t>
            </a:r>
          </a:p>
          <a:p>
            <a:pPr>
              <a:buFont typeface="Wingdings" charset="0"/>
              <a:buChar char="l"/>
              <a:defRPr/>
            </a:pPr>
            <a:r>
              <a:rPr lang="en-US">
                <a:effectLst/>
                <a:cs typeface="+mn-cs"/>
              </a:rPr>
              <a:t>Use Wikipedia as source of text</a:t>
            </a:r>
            <a:endParaRPr lang="en-US">
              <a:effectLst/>
              <a:cs typeface="+mn-cs"/>
              <a:hlinkClick r:id="rId2"/>
            </a:endParaRPr>
          </a:p>
          <a:p>
            <a:pPr>
              <a:buFont typeface="Wingdings" charset="0"/>
              <a:buChar char="l"/>
              <a:defRPr/>
            </a:pPr>
            <a:r>
              <a:rPr lang="en-US">
                <a:effectLst/>
                <a:cs typeface="+mn-cs"/>
                <a:hlinkClick r:id="rId2"/>
              </a:rPr>
              <a:t>http://ir.hit.edu.cn/~jguo/papers/acl2014-hypernym.pdf</a:t>
            </a:r>
            <a:endParaRPr lang="en-US"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57575" y="6078538"/>
            <a:ext cx="1612900" cy="4619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  <a:ea typeface="+mn-ea"/>
              </a:rPr>
              <a:t>Aconitum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51188" y="5464175"/>
            <a:ext cx="2381250" cy="4619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 err="1">
                <a:latin typeface="+mn-lt"/>
                <a:ea typeface="+mn-ea"/>
              </a:rPr>
              <a:t>Ranuncolacee</a:t>
            </a:r>
            <a:endParaRPr lang="en-US" dirty="0">
              <a:latin typeface="+mn-lt"/>
              <a:ea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57575" y="4773613"/>
            <a:ext cx="1612900" cy="4619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  <a:ea typeface="+mn-ea"/>
              </a:rPr>
              <a:t>Plant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57575" y="4159250"/>
            <a:ext cx="1612900" cy="460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  <a:ea typeface="+mn-ea"/>
              </a:rPr>
              <a:t>Organism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3600" dirty="0" err="1" smtClean="0">
                <a:latin typeface="Tw Cen MT Condensed" charset="0"/>
                <a:ea typeface="ＭＳ Ｐゴシック" charset="-128"/>
              </a:rPr>
              <a:t>Evalita</a:t>
            </a:r>
            <a:r>
              <a:rPr lang="en-US" altLang="x-none" sz="3600" dirty="0" smtClean="0">
                <a:latin typeface="Tw Cen MT Condensed" charset="0"/>
                <a:ea typeface="ＭＳ Ｐゴシック" charset="-128"/>
              </a:rPr>
              <a:t> 2018</a:t>
            </a:r>
            <a:endParaRPr lang="en-US" altLang="x-none" sz="3600" dirty="0">
              <a:latin typeface="Tw Cen MT Condensed" charset="0"/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l"/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Tasks from </a:t>
            </a:r>
            <a:r>
              <a:rPr lang="en-US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  <a:hlinkClick r:id="rId2"/>
              </a:rPr>
              <a:t>Evalita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  <a:hlinkClick r:id="rId2"/>
              </a:rPr>
              <a:t> 2018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: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  <a:hlinkClick r:id="rId3"/>
              </a:rPr>
              <a:t>Aspect-based sentiment analysis</a:t>
            </a:r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  <a:p>
            <a:pPr lvl="1">
              <a:buFont typeface="Wingdings" charset="0"/>
              <a:buChar char="l"/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  <a:hlinkClick r:id="rId4"/>
              </a:rPr>
              <a:t>Emoji prediction</a:t>
            </a:r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  <a:p>
            <a:pPr lvl="1">
              <a:buFont typeface="Wingdings" charset="0"/>
              <a:buChar char="l"/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  <a:hlinkClick r:id="rId5"/>
              </a:rPr>
              <a:t>Hate speech detection</a:t>
            </a:r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  <a:p>
            <a:pPr lvl="1">
              <a:buFont typeface="Wingdings" charset="0"/>
              <a:buChar char="l"/>
              <a:defRPr/>
            </a:pPr>
            <a:r>
              <a:rPr lang="en-US" dirty="0">
                <a:hlinkClick r:id="rId6"/>
              </a:rPr>
              <a:t>Irony Detection in Twitter</a:t>
            </a:r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  <a:p>
            <a:pPr lvl="1">
              <a:buFont typeface="Wingdings" charset="0"/>
              <a:buChar char="l"/>
              <a:defRPr/>
            </a:pPr>
            <a:r>
              <a:rPr lang="en-US" dirty="0">
                <a:hlinkClick r:id="rId7"/>
              </a:rPr>
              <a:t>Automatic Misogyny </a:t>
            </a:r>
            <a:r>
              <a:rPr lang="en-US" dirty="0" smtClean="0">
                <a:hlinkClick r:id="rId7"/>
              </a:rPr>
              <a:t>Identification</a:t>
            </a:r>
            <a:endParaRPr lang="en-US" dirty="0" smtClean="0"/>
          </a:p>
          <a:p>
            <a:pPr lvl="1">
              <a:buFont typeface="Wingdings" charset="0"/>
              <a:buChar char="l"/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…</a:t>
            </a:r>
          </a:p>
          <a:p>
            <a:pPr>
              <a:buFont typeface="Wingdings" charset="0"/>
              <a:buChar char="l"/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Also check previous editions</a:t>
            </a:r>
            <a:endParaRPr lang="en-US" dirty="0" smtClean="0"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23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latin typeface="Tw Cen MT Condensed" charset="0"/>
                <a:ea typeface="ＭＳ Ｐゴシック" charset="-128"/>
              </a:rPr>
              <a:t>Deep Learning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0"/>
              <a:buChar char="l"/>
              <a:defRPr/>
            </a:pPr>
            <a:r>
              <a:rPr lang="en-US" dirty="0"/>
              <a:t>Entity Hierarchy Embeddings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hlinkClick r:id="rId2"/>
              </a:rPr>
              <a:t>http://www.cs.cmu.edu/~zhitingh/data/acl15entity.pdf</a:t>
            </a:r>
            <a:endParaRPr lang="en-US" altLang="x-none" sz="2600" dirty="0" smtClean="0">
              <a:effectLst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x-none" sz="2600" dirty="0" smtClean="0">
                <a:effectLst/>
                <a:ea typeface="ＭＳ Ｐゴシック" charset="-128"/>
              </a:rPr>
              <a:t>Character </a:t>
            </a:r>
            <a:r>
              <a:rPr lang="en-US" altLang="x-none" sz="2600" dirty="0">
                <a:effectLst/>
                <a:ea typeface="ＭＳ Ｐゴシック" charset="-128"/>
              </a:rPr>
              <a:t>RNNs </a:t>
            </a:r>
            <a:r>
              <a:rPr lang="en-US" altLang="x-none" sz="2600" dirty="0" smtClean="0">
                <a:effectLst/>
                <a:ea typeface="ＭＳ Ｐゴシック" charset="-128"/>
              </a:rPr>
              <a:t>for text generation</a:t>
            </a:r>
            <a:endParaRPr lang="en-US" altLang="x-none" sz="2600" dirty="0">
              <a:effectLst/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altLang="x-none" sz="2200" dirty="0">
                <a:ea typeface="ＭＳ Ｐゴシック" charset="-128"/>
                <a:hlinkClick r:id="rId3"/>
              </a:rPr>
              <a:t>http://karpathy.github.io/2015/05/21/rnn-effec8veness/</a:t>
            </a:r>
            <a:endParaRPr lang="en-US" altLang="x-none" sz="2200" dirty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x-none" sz="2600" dirty="0">
                <a:effectLst/>
                <a:ea typeface="ＭＳ Ｐゴシック" charset="-128"/>
              </a:rPr>
              <a:t>Morphology</a:t>
            </a:r>
          </a:p>
          <a:p>
            <a:pPr lvl="1">
              <a:lnSpc>
                <a:spcPct val="90000"/>
              </a:lnSpc>
            </a:pPr>
            <a:r>
              <a:rPr lang="en-US" altLang="x-none" sz="2200" dirty="0">
                <a:ea typeface="ＭＳ Ｐゴシック" charset="-128"/>
                <a:hlinkClick r:id="rId4"/>
              </a:rPr>
              <a:t>Better Word Representations with Recursive Neural Networks for Morphology</a:t>
            </a:r>
            <a:r>
              <a:rPr lang="en-US" altLang="x-none" sz="2200" dirty="0">
                <a:ea typeface="ＭＳ Ｐゴシック" charset="-128"/>
              </a:rPr>
              <a:t> – Luong et al.</a:t>
            </a:r>
          </a:p>
          <a:p>
            <a:pPr>
              <a:lnSpc>
                <a:spcPct val="90000"/>
              </a:lnSpc>
            </a:pPr>
            <a:r>
              <a:rPr lang="en-US" altLang="x-none" sz="2600" dirty="0" err="1">
                <a:effectLst/>
                <a:ea typeface="ＭＳ Ｐゴシック" charset="-128"/>
              </a:rPr>
              <a:t>Polysemous</a:t>
            </a:r>
            <a:r>
              <a:rPr lang="en-US" altLang="x-none" sz="2600" dirty="0">
                <a:effectLst/>
                <a:ea typeface="ＭＳ Ｐゴシック" charset="-128"/>
              </a:rPr>
              <a:t> words</a:t>
            </a:r>
          </a:p>
          <a:p>
            <a:pPr lvl="1">
              <a:lnSpc>
                <a:spcPct val="90000"/>
              </a:lnSpc>
            </a:pPr>
            <a:r>
              <a:rPr lang="en-US" altLang="x-none" sz="1900" dirty="0">
                <a:ea typeface="ＭＳ Ｐゴシック" charset="-128"/>
                <a:hlinkClick r:id="rId5"/>
              </a:rPr>
              <a:t>Improving Word Representa8ons Via Global Context And Multiple Word </a:t>
            </a:r>
            <a:r>
              <a:rPr lang="en-US" altLang="x-none" sz="1900" dirty="0" smtClean="0">
                <a:ea typeface="ＭＳ Ｐゴシック" charset="-128"/>
                <a:hlinkClick r:id="rId5"/>
              </a:rPr>
              <a:t>Prototypes</a:t>
            </a:r>
            <a:r>
              <a:rPr lang="en-US" altLang="x-none" sz="1900" dirty="0" smtClean="0">
                <a:ea typeface="ＭＳ Ｐゴシック" charset="-128"/>
              </a:rPr>
              <a:t> by </a:t>
            </a:r>
            <a:r>
              <a:rPr lang="en-US" altLang="x-none" sz="1900" dirty="0">
                <a:ea typeface="ＭＳ Ｐゴシック" charset="-128"/>
              </a:rPr>
              <a:t>Huang et al. 2012</a:t>
            </a:r>
            <a:endParaRPr lang="en-US" altLang="x-none" sz="2200" dirty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x-none" sz="2600" dirty="0">
                <a:effectLst/>
                <a:ea typeface="ＭＳ Ｐゴシック" charset="-128"/>
              </a:rPr>
              <a:t>Natural language Inference (Logic)</a:t>
            </a:r>
          </a:p>
          <a:p>
            <a:pPr>
              <a:lnSpc>
                <a:spcPct val="90000"/>
              </a:lnSpc>
            </a:pPr>
            <a:r>
              <a:rPr lang="en-US" altLang="x-none" sz="2600" dirty="0">
                <a:effectLst/>
                <a:ea typeface="ＭＳ Ｐゴシック" charset="-128"/>
              </a:rPr>
              <a:t>Question Answering </a:t>
            </a:r>
          </a:p>
          <a:p>
            <a:pPr>
              <a:lnSpc>
                <a:spcPct val="90000"/>
              </a:lnSpc>
            </a:pPr>
            <a:r>
              <a:rPr lang="en-US" altLang="x-none" sz="2600" dirty="0" smtClean="0">
                <a:effectLst/>
                <a:ea typeface="ＭＳ Ｐゴシック" charset="-128"/>
                <a:hlinkClick r:id="rId6"/>
              </a:rPr>
              <a:t>Automatic Image captioning</a:t>
            </a:r>
            <a:r>
              <a:rPr lang="en-US" altLang="x-none" sz="2600" dirty="0" smtClean="0">
                <a:effectLst/>
                <a:ea typeface="ＭＳ Ｐゴシック" charset="-128"/>
              </a:rPr>
              <a:t> </a:t>
            </a:r>
            <a:endParaRPr lang="en-US" altLang="x-none" sz="2600" dirty="0">
              <a:effectLst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endParaRPr lang="en-US" altLang="x-none" sz="2600" dirty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latin typeface="Tw Cen MT Condensed" charset="0"/>
                <a:ea typeface="ＭＳ Ｐゴシック" charset="-128"/>
              </a:rPr>
              <a:t>Deep Learning Tokenizer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l"/>
              <a:defRPr/>
            </a:pPr>
            <a:r>
              <a:rPr lang="en-US" dirty="0" err="1" smtClean="0"/>
              <a:t>Depling</a:t>
            </a:r>
            <a:r>
              <a:rPr lang="en-US" dirty="0" smtClean="0"/>
              <a:t> 2016 challenge requires a tokenizer for any of the Universal Dependency </a:t>
            </a:r>
            <a:r>
              <a:rPr lang="en-US" dirty="0" err="1" smtClean="0"/>
              <a:t>TreeBanks</a:t>
            </a:r>
            <a:r>
              <a:rPr lang="en-US" dirty="0" smtClean="0"/>
              <a:t> at: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universaldependencies.org</a:t>
            </a:r>
            <a:endParaRPr lang="en-US" dirty="0" smtClean="0"/>
          </a:p>
          <a:p>
            <a:pPr>
              <a:buFont typeface="Wingdings" charset="0"/>
              <a:buChar char="l"/>
              <a:defRPr/>
            </a:pPr>
            <a:r>
              <a:rPr lang="en-US" dirty="0" smtClean="0"/>
              <a:t>Choose one language</a:t>
            </a:r>
          </a:p>
          <a:p>
            <a:pPr>
              <a:buFont typeface="Wingdings" charset="0"/>
              <a:buChar char="l"/>
              <a:defRPr/>
            </a:pPr>
            <a:r>
              <a:rPr lang="en-US" dirty="0" smtClean="0"/>
              <a:t>Build a DL </a:t>
            </a:r>
            <a:r>
              <a:rPr lang="en-US" dirty="0" err="1" smtClean="0"/>
              <a:t>tokenizer</a:t>
            </a:r>
            <a:r>
              <a:rPr lang="en-US" dirty="0" smtClean="0"/>
              <a:t> using </a:t>
            </a:r>
            <a:r>
              <a:rPr lang="en-US" dirty="0" err="1" smtClean="0"/>
              <a:t>Keras</a:t>
            </a:r>
            <a:r>
              <a:rPr lang="en-US" dirty="0" smtClean="0"/>
              <a:t> based on the approach of: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err="1"/>
              <a:t>Basile</a:t>
            </a:r>
            <a:r>
              <a:rPr lang="en-US" dirty="0"/>
              <a:t>, Valerio and </a:t>
            </a:r>
            <a:r>
              <a:rPr lang="en-US" dirty="0" err="1"/>
              <a:t>Bos</a:t>
            </a:r>
            <a:r>
              <a:rPr lang="en-US" dirty="0"/>
              <a:t>, Johan and </a:t>
            </a:r>
            <a:r>
              <a:rPr lang="en-US" dirty="0" err="1"/>
              <a:t>Evang</a:t>
            </a:r>
            <a:r>
              <a:rPr lang="en-US" dirty="0"/>
              <a:t>, </a:t>
            </a:r>
            <a:r>
              <a:rPr lang="en-US" dirty="0" err="1"/>
              <a:t>Kilian</a:t>
            </a:r>
            <a:r>
              <a:rPr lang="en-US" dirty="0"/>
              <a:t> </a:t>
            </a:r>
            <a:r>
              <a:rPr lang="en-US" i="1" dirty="0"/>
              <a:t>A General-Purpose Machine Learning Method for Tokenization and Sentence Boundary Detection</a:t>
            </a:r>
            <a:r>
              <a:rPr lang="en-US" dirty="0"/>
              <a:t> (2013), http://gmb.let.rug.nl/elephant</a:t>
            </a:r>
            <a:r>
              <a:rPr lang="en-US" dirty="0" smtClean="0"/>
              <a:t>/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latin typeface="Tw Cen MT Condensed" charset="0"/>
                <a:ea typeface="ＭＳ Ｐゴシック" charset="-128"/>
              </a:rPr>
              <a:t>Deep Learning POS for 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 err="1">
                <a:ea typeface="ＭＳ Ｐゴシック" charset="-128"/>
              </a:rPr>
              <a:t>Depling</a:t>
            </a:r>
            <a:r>
              <a:rPr lang="en-US" altLang="x-none" dirty="0">
                <a:ea typeface="ＭＳ Ｐゴシック" charset="-128"/>
              </a:rPr>
              <a:t> 2016 challenge requires </a:t>
            </a:r>
            <a:r>
              <a:rPr lang="en-US" altLang="x-none" dirty="0" smtClean="0">
                <a:ea typeface="ＭＳ Ｐゴシック" charset="-128"/>
              </a:rPr>
              <a:t>a POS tagger for </a:t>
            </a:r>
            <a:r>
              <a:rPr lang="en-US" altLang="x-none" dirty="0">
                <a:ea typeface="ＭＳ Ｐゴシック" charset="-128"/>
              </a:rPr>
              <a:t>any of the Universal Dependency </a:t>
            </a:r>
            <a:r>
              <a:rPr lang="en-US" altLang="x-none" dirty="0" err="1" smtClean="0">
                <a:ea typeface="ＭＳ Ｐゴシック" charset="-128"/>
              </a:rPr>
              <a:t>TreeBanks</a:t>
            </a:r>
            <a:r>
              <a:rPr lang="en-US" altLang="x-none" dirty="0" smtClean="0">
                <a:ea typeface="ＭＳ Ｐゴシック" charset="-128"/>
              </a:rPr>
              <a:t> at:</a:t>
            </a:r>
          </a:p>
          <a:p>
            <a:pPr lvl="1"/>
            <a:r>
              <a:rPr lang="en-US" altLang="x-none" dirty="0">
                <a:ea typeface="ＭＳ Ｐゴシック" charset="-128"/>
                <a:hlinkClick r:id="rId2"/>
              </a:rPr>
              <a:t>http://</a:t>
            </a:r>
            <a:r>
              <a:rPr lang="en-US" altLang="x-none" dirty="0" smtClean="0">
                <a:ea typeface="ＭＳ Ｐゴシック" charset="-128"/>
                <a:hlinkClick r:id="rId2"/>
              </a:rPr>
              <a:t>universaldependencies.org</a:t>
            </a:r>
            <a:endParaRPr lang="en-US" altLang="x-none" dirty="0" smtClean="0">
              <a:ea typeface="ＭＳ Ｐゴシック" charset="-128"/>
            </a:endParaRPr>
          </a:p>
          <a:p>
            <a:r>
              <a:rPr lang="en-US" altLang="x-none" dirty="0" smtClean="0">
                <a:ea typeface="ＭＳ Ｐゴシック" charset="-128"/>
              </a:rPr>
              <a:t>Choose one language</a:t>
            </a:r>
            <a:endParaRPr lang="en-US" altLang="x-none" dirty="0">
              <a:ea typeface="ＭＳ Ｐゴシック" charset="-128"/>
            </a:endParaRPr>
          </a:p>
          <a:p>
            <a:r>
              <a:rPr lang="en-US" altLang="x-none" dirty="0">
                <a:ea typeface="ＭＳ Ｐゴシック" charset="-128"/>
              </a:rPr>
              <a:t>Build a DL POS using CNN, for example a LSTM that uses word </a:t>
            </a:r>
            <a:r>
              <a:rPr lang="en-US" altLang="x-none" dirty="0" err="1">
                <a:ea typeface="ＭＳ Ｐゴシック" charset="-128"/>
              </a:rPr>
              <a:t>embeddings</a:t>
            </a:r>
            <a:r>
              <a:rPr lang="en-US" altLang="x-none" dirty="0">
                <a:ea typeface="ＭＳ Ｐゴシック" charset="-128"/>
              </a:rPr>
              <a:t> and possible </a:t>
            </a:r>
            <a:r>
              <a:rPr lang="en-US" altLang="x-none" dirty="0" err="1">
                <a:ea typeface="ＭＳ Ｐゴシック" charset="-128"/>
              </a:rPr>
              <a:t>charcater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embeddings</a:t>
            </a:r>
            <a:r>
              <a:rPr lang="en-US" altLang="x-none" dirty="0">
                <a:ea typeface="ＭＳ Ｐゴシック" charset="-128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0"/>
            <a:ext cx="8458200" cy="766762"/>
          </a:xfrm>
        </p:spPr>
        <p:txBody>
          <a:bodyPr/>
          <a:lstStyle/>
          <a:p>
            <a:r>
              <a:rPr lang="en-US" altLang="x-none">
                <a:latin typeface="Tw Cen MT Condensed" charset="0"/>
                <a:ea typeface="ＭＳ Ｐゴシック" charset="-128"/>
              </a:rPr>
              <a:t>Convolutional Networks for Sentiment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 err="1" smtClean="0">
                <a:ea typeface="ＭＳ Ｐゴシック" charset="-128"/>
              </a:rPr>
              <a:t>SemEval</a:t>
            </a:r>
            <a:r>
              <a:rPr lang="en-US" altLang="x-none" dirty="0" smtClean="0">
                <a:ea typeface="ＭＳ Ｐゴシック" charset="-128"/>
              </a:rPr>
              <a:t> Annotated </a:t>
            </a:r>
            <a:r>
              <a:rPr lang="en-US" altLang="x-none" dirty="0">
                <a:ea typeface="ＭＳ Ｐゴシック" charset="-128"/>
              </a:rPr>
              <a:t>Data: </a:t>
            </a:r>
            <a:r>
              <a:rPr lang="en-US" altLang="x-none" dirty="0">
                <a:ea typeface="ＭＳ Ｐゴシック" charset="-128"/>
                <a:hlinkClick r:id="rId2"/>
              </a:rPr>
              <a:t>http://</a:t>
            </a:r>
            <a:r>
              <a:rPr lang="en-US" altLang="x-none" dirty="0" smtClean="0">
                <a:ea typeface="ＭＳ Ｐゴシック" charset="-128"/>
                <a:hlinkClick r:id="rId2"/>
              </a:rPr>
              <a:t>alt.qcri.org/semeval2017/task4/index.php?id=results</a:t>
            </a:r>
            <a:endParaRPr lang="en-US" altLang="x-none" dirty="0" smtClean="0">
              <a:ea typeface="ＭＳ Ｐゴシック" charset="-128"/>
            </a:endParaRPr>
          </a:p>
          <a:p>
            <a:r>
              <a:rPr lang="en-US" altLang="x-none" dirty="0" smtClean="0">
                <a:ea typeface="ＭＳ Ｐゴシック" charset="-128"/>
              </a:rPr>
              <a:t>Unannotated </a:t>
            </a:r>
            <a:r>
              <a:rPr lang="en-US" altLang="x-none" dirty="0">
                <a:ea typeface="ＭＳ Ｐゴシック" charset="-128"/>
              </a:rPr>
              <a:t>Data: 50 million </a:t>
            </a:r>
            <a:r>
              <a:rPr lang="en-US" altLang="x-none" dirty="0" smtClean="0">
                <a:ea typeface="ＭＳ Ｐゴシック" charset="-128"/>
              </a:rPr>
              <a:t>tweets (ask Attardi)</a:t>
            </a:r>
            <a:endParaRPr lang="en-US" altLang="x-none" dirty="0">
              <a:ea typeface="ＭＳ Ｐゴシック" charset="-128"/>
            </a:endParaRPr>
          </a:p>
          <a:p>
            <a:r>
              <a:rPr lang="en-US" altLang="x-none" dirty="0">
                <a:ea typeface="ＭＳ Ｐゴシック" charset="-128"/>
              </a:rPr>
              <a:t>Code: </a:t>
            </a:r>
            <a:r>
              <a:rPr lang="en-US" altLang="x-none" dirty="0" err="1">
                <a:ea typeface="ＭＳ Ｐゴシック" charset="-128"/>
              </a:rPr>
              <a:t>DeepNL</a:t>
            </a:r>
            <a:r>
              <a:rPr lang="en-US" altLang="x-none" dirty="0">
                <a:ea typeface="ＭＳ Ｐゴシック" charset="-128"/>
              </a:rPr>
              <a:t>, </a:t>
            </a:r>
            <a:r>
              <a:rPr lang="en-US" altLang="x-none" dirty="0">
                <a:ea typeface="ＭＳ Ｐゴシック" charset="-128"/>
                <a:hlinkClick r:id="rId3"/>
              </a:rPr>
              <a:t>https://github.com/attardi/deepnl</a:t>
            </a:r>
            <a:endParaRPr lang="en-US" altLang="x-none" dirty="0">
              <a:ea typeface="ＭＳ Ｐゴシック" charset="-128"/>
            </a:endParaRPr>
          </a:p>
          <a:p>
            <a:r>
              <a:rPr lang="en-US" altLang="x-none" dirty="0">
                <a:ea typeface="ＭＳ Ｐゴシック" charset="-128"/>
              </a:rPr>
              <a:t>Article: A. </a:t>
            </a:r>
            <a:r>
              <a:rPr lang="en-US" altLang="x-none" dirty="0" err="1">
                <a:ea typeface="ＭＳ Ｐゴシック" charset="-128"/>
              </a:rPr>
              <a:t>Severyn</a:t>
            </a:r>
            <a:r>
              <a:rPr lang="en-US" altLang="x-none" dirty="0">
                <a:ea typeface="ＭＳ Ｐゴシック" charset="-128"/>
              </a:rPr>
              <a:t>, A. </a:t>
            </a:r>
            <a:r>
              <a:rPr lang="en-US" altLang="x-none" dirty="0" err="1">
                <a:ea typeface="ＭＳ Ｐゴシック" charset="-128"/>
              </a:rPr>
              <a:t>Moschitti.</a:t>
            </a:r>
            <a:r>
              <a:rPr lang="en-US" altLang="x-none" i="1" u="sng" dirty="0" err="1">
                <a:ea typeface="ＭＳ Ｐゴシック" charset="-128"/>
                <a:hlinkClick r:id="rId4"/>
              </a:rPr>
              <a:t>UNITN</a:t>
            </a:r>
            <a:r>
              <a:rPr lang="en-US" altLang="x-none" i="1" u="sng" dirty="0">
                <a:ea typeface="ＭＳ Ｐゴシック" charset="-128"/>
                <a:hlinkClick r:id="rId4"/>
              </a:rPr>
              <a:t>: Training Deep Convolutional Neural Network for Twitter Sentiment 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084" y="4197"/>
            <a:ext cx="8469312" cy="774858"/>
          </a:xfrm>
        </p:spPr>
        <p:txBody>
          <a:bodyPr/>
          <a:lstStyle/>
          <a:p>
            <a:r>
              <a:rPr lang="en-US" altLang="x-none" dirty="0">
                <a:latin typeface="Tw Cen MT Condensed" charset="0"/>
                <a:ea typeface="ＭＳ Ｐゴシック" charset="-128"/>
              </a:rPr>
              <a:t>POS tagging using Word </a:t>
            </a:r>
            <a:r>
              <a:rPr lang="en-US" altLang="x-none" dirty="0" err="1">
                <a:latin typeface="Tw Cen MT Condensed" charset="0"/>
                <a:ea typeface="ＭＳ Ｐゴシック" charset="-128"/>
              </a:rPr>
              <a:t>Embeddings</a:t>
            </a:r>
            <a:endParaRPr lang="en-US" altLang="x-none" dirty="0">
              <a:latin typeface="Tw Cen MT Condensed" charset="0"/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l"/>
              <a:defRPr/>
            </a:pPr>
            <a:r>
              <a:rPr lang="en-US" dirty="0" smtClean="0"/>
              <a:t>Data: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github.com/UniversalDependencies/UD_Italian-PoSTWITA</a:t>
            </a:r>
            <a:endParaRPr lang="en-US" dirty="0" smtClean="0"/>
          </a:p>
          <a:p>
            <a:pPr>
              <a:buFont typeface="Wingdings" charset="0"/>
              <a:buChar char="l"/>
              <a:defRPr/>
            </a:pPr>
            <a:r>
              <a:rPr lang="en-US" dirty="0" err="1" smtClean="0"/>
              <a:t>Embeddings</a:t>
            </a:r>
            <a:r>
              <a:rPr lang="en-US" dirty="0"/>
              <a:t>: http://</a:t>
            </a:r>
            <a:r>
              <a:rPr lang="en-US" dirty="0" err="1"/>
              <a:t>tanl.di.unipi.it</a:t>
            </a:r>
            <a:r>
              <a:rPr lang="en-US" dirty="0"/>
              <a:t>/</a:t>
            </a:r>
            <a:r>
              <a:rPr lang="en-US" dirty="0" err="1"/>
              <a:t>embeddings</a:t>
            </a:r>
            <a:r>
              <a:rPr lang="en-US" dirty="0"/>
              <a:t>/</a:t>
            </a:r>
          </a:p>
          <a:p>
            <a:pPr>
              <a:buFont typeface="Wingdings" charset="0"/>
              <a:buChar char="l"/>
              <a:defRPr/>
            </a:pPr>
            <a:r>
              <a:rPr lang="en-US" dirty="0" smtClean="0"/>
              <a:t>Article</a:t>
            </a:r>
            <a:r>
              <a:rPr lang="en-US" dirty="0"/>
              <a:t>: </a:t>
            </a:r>
            <a:r>
              <a:rPr lang="en-US" dirty="0" err="1"/>
              <a:t>Stratos</a:t>
            </a:r>
            <a:r>
              <a:rPr lang="en-US" dirty="0"/>
              <a:t>, M. Collins. Simple Semi-Supervised POS </a:t>
            </a:r>
            <a:r>
              <a:rPr lang="en-US" dirty="0" smtClean="0"/>
              <a:t>Tagging.</a:t>
            </a:r>
            <a:br>
              <a:rPr lang="en-US" dirty="0" smtClean="0"/>
            </a:b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www.cs.columbia.edu</a:t>
            </a:r>
            <a:r>
              <a:rPr lang="en-US" dirty="0"/>
              <a:t>/~</a:t>
            </a:r>
            <a:r>
              <a:rPr lang="en-US" dirty="0" err="1"/>
              <a:t>stratos</a:t>
            </a:r>
            <a:r>
              <a:rPr lang="en-US" dirty="0"/>
              <a:t>/research/naacl15semipos.pdf</a:t>
            </a:r>
          </a:p>
          <a:p>
            <a:pPr>
              <a:buFont typeface="Wingdings" charset="0"/>
              <a:buChar char="l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Contextual </a:t>
            </a:r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paper:</a:t>
            </a:r>
          </a:p>
          <a:p>
            <a:pPr lvl="1"/>
            <a:r>
              <a:rPr lang="en-US" dirty="0"/>
              <a:t>G. Attardi. </a:t>
            </a:r>
            <a:r>
              <a:rPr lang="en-US" dirty="0">
                <a:hlinkClick r:id="rId2"/>
              </a:rPr>
              <a:t>Representation of Word Sentiment, Idioms and Senses</a:t>
            </a:r>
            <a:r>
              <a:rPr lang="en-US" dirty="0"/>
              <a:t>. </a:t>
            </a:r>
            <a:r>
              <a:rPr lang="en-US" i="1" dirty="0"/>
              <a:t>Proc. of 6th Italian Information Retrieval Workshop (IIR 2015)</a:t>
            </a:r>
            <a:r>
              <a:rPr lang="en-US" dirty="0"/>
              <a:t>. Cagliari, 2015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text from Wikipedia</a:t>
            </a:r>
          </a:p>
          <a:p>
            <a:pPr lvl="1"/>
            <a:r>
              <a:rPr lang="en-US" dirty="0" smtClean="0"/>
              <a:t>Extractor: </a:t>
            </a:r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</a:t>
            </a:r>
            <a:r>
              <a:rPr lang="en-US" dirty="0" err="1"/>
              <a:t>attardi</a:t>
            </a:r>
            <a:r>
              <a:rPr lang="en-US" dirty="0"/>
              <a:t>/</a:t>
            </a:r>
            <a:r>
              <a:rPr lang="en-US" dirty="0" err="1"/>
              <a:t>wikiextractor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56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Recognition and Linking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task description and data at: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neel-it.github.io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13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Answering from FAQ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task description at:</a:t>
            </a:r>
          </a:p>
          <a:p>
            <a:pPr lvl="1"/>
            <a:r>
              <a:rPr lang="en-US" dirty="0"/>
              <a:t>http://qa4faq.github.io</a:t>
            </a:r>
          </a:p>
        </p:txBody>
      </p:sp>
    </p:spTree>
    <p:extLst>
      <p:ext uri="{BB962C8B-B14F-4D97-AF65-F5344CB8AC3E}">
        <p14:creationId xmlns:p14="http://schemas.microsoft.com/office/powerpoint/2010/main" val="82085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aware </a:t>
            </a:r>
            <a:r>
              <a:rPr lang="en-US" dirty="0" smtClean="0"/>
              <a:t>Spell Checker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Words do not appear in isolation, they always have a context.</a:t>
            </a:r>
          </a:p>
          <a:p>
            <a:r>
              <a:rPr lang="en-US" dirty="0">
                <a:effectLst/>
              </a:rPr>
              <a:t>You have to implement a spell checker that given a sentence with one misspelled word identifies such word and suggests the correction.</a:t>
            </a:r>
          </a:p>
          <a:p>
            <a:r>
              <a:rPr lang="en-US" i="1" dirty="0">
                <a:effectLst/>
              </a:rPr>
              <a:t>Bonus: use of POS tagging; correct more than one error</a:t>
            </a:r>
            <a:r>
              <a:rPr lang="en-US" i="1" dirty="0" smtClean="0">
                <a:effectLst/>
              </a:rPr>
              <a:t>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92226962"/>
      </p:ext>
    </p:extLst>
  </p:cSld>
  <p:clrMapOvr>
    <a:masterClrMapping/>
  </p:clrMapOvr>
</p:sld>
</file>

<file path=ppt/theme/theme1.xml><?xml version="1.0" encoding="utf-8"?>
<a:theme xmlns:a="http://schemas.openxmlformats.org/drawingml/2006/main" name="1_AIIA00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1-Intro</Template>
  <TotalTime>8854</TotalTime>
  <Words>576</Words>
  <Application>Microsoft Office PowerPoint</Application>
  <PresentationFormat>On-screen Show (4:3)</PresentationFormat>
  <Paragraphs>99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Calibri</vt:lpstr>
      <vt:lpstr>Palatino Linotype</vt:lpstr>
      <vt:lpstr>Times New Roman</vt:lpstr>
      <vt:lpstr>Tw Cen MT</vt:lpstr>
      <vt:lpstr>Tw Cen MT Condensed</vt:lpstr>
      <vt:lpstr>Wingdings</vt:lpstr>
      <vt:lpstr>1_AIIA00</vt:lpstr>
      <vt:lpstr>Project Topics</vt:lpstr>
      <vt:lpstr>Deep Learning Tokenizer</vt:lpstr>
      <vt:lpstr>Deep Learning POS for UD</vt:lpstr>
      <vt:lpstr>Convolutional Networks for Sentiment Analysis</vt:lpstr>
      <vt:lpstr>POS tagging using Word Embeddings</vt:lpstr>
      <vt:lpstr>Contextual Embeddings</vt:lpstr>
      <vt:lpstr>Entity Recognition and Linking</vt:lpstr>
      <vt:lpstr>Question Answering from FAQ</vt:lpstr>
      <vt:lpstr>Context aware Spell Checker</vt:lpstr>
      <vt:lpstr>Wikipedia Related Pages</vt:lpstr>
      <vt:lpstr>Negation/Speculation Extraction</vt:lpstr>
      <vt:lpstr>Corpus of Product Reviews</vt:lpstr>
      <vt:lpstr>Relation Extraction</vt:lpstr>
      <vt:lpstr>Entity Linking with Embeddings</vt:lpstr>
      <vt:lpstr>Extraction of Semantic Hierarchies</vt:lpstr>
      <vt:lpstr>Evalita 2018</vt:lpstr>
      <vt:lpstr>Deep Learning Applications</vt:lpstr>
    </vt:vector>
  </TitlesOfParts>
  <Company>Università di Pisa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Categorization</dc:title>
  <dc:creator>Giuseppe Attardi</dc:creator>
  <cp:lastModifiedBy>Andrea Esuli</cp:lastModifiedBy>
  <cp:revision>778</cp:revision>
  <dcterms:created xsi:type="dcterms:W3CDTF">2004-04-23T19:18:16Z</dcterms:created>
  <dcterms:modified xsi:type="dcterms:W3CDTF">2018-12-03T16:46:49Z</dcterms:modified>
</cp:coreProperties>
</file>