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1" r:id="rId1"/>
  </p:sldMasterIdLst>
  <p:notesMasterIdLst>
    <p:notesMasterId r:id="rId34"/>
  </p:notesMasterIdLst>
  <p:handoutMasterIdLst>
    <p:handoutMasterId r:id="rId35"/>
  </p:handoutMasterIdLst>
  <p:sldIdLst>
    <p:sldId id="256" r:id="rId2"/>
    <p:sldId id="421" r:id="rId3"/>
    <p:sldId id="466" r:id="rId4"/>
    <p:sldId id="467" r:id="rId5"/>
    <p:sldId id="468" r:id="rId6"/>
    <p:sldId id="469" r:id="rId7"/>
    <p:sldId id="470" r:id="rId8"/>
    <p:sldId id="471" r:id="rId9"/>
    <p:sldId id="472" r:id="rId10"/>
    <p:sldId id="473" r:id="rId11"/>
    <p:sldId id="497" r:id="rId12"/>
    <p:sldId id="474" r:id="rId13"/>
    <p:sldId id="475" r:id="rId14"/>
    <p:sldId id="476" r:id="rId15"/>
    <p:sldId id="489" r:id="rId16"/>
    <p:sldId id="477" r:id="rId17"/>
    <p:sldId id="478" r:id="rId18"/>
    <p:sldId id="479" r:id="rId19"/>
    <p:sldId id="480" r:id="rId20"/>
    <p:sldId id="481" r:id="rId21"/>
    <p:sldId id="482" r:id="rId22"/>
    <p:sldId id="483" r:id="rId23"/>
    <p:sldId id="484" r:id="rId24"/>
    <p:sldId id="493" r:id="rId25"/>
    <p:sldId id="485" r:id="rId26"/>
    <p:sldId id="494" r:id="rId27"/>
    <p:sldId id="496" r:id="rId28"/>
    <p:sldId id="490" r:id="rId29"/>
    <p:sldId id="491" r:id="rId30"/>
    <p:sldId id="495" r:id="rId31"/>
    <p:sldId id="488" r:id="rId32"/>
    <p:sldId id="492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pos="34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400A8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031" autoAdjust="0"/>
    <p:restoredTop sz="93094"/>
  </p:normalViewPr>
  <p:slideViewPr>
    <p:cSldViewPr>
      <p:cViewPr varScale="1">
        <p:scale>
          <a:sx n="98" d="100"/>
          <a:sy n="98" d="100"/>
        </p:scale>
        <p:origin x="1056" y="200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2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4D1398F-E24C-9C4B-88DF-141E1F9D85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293289D-DAC8-E040-8002-DFB28EDC51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8E74CCC4-0C9C-0049-BB73-C8009067AB98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E0BF3B4A-8486-1942-9545-5008D6B8685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E3CA518C-FA83-AA41-89FD-2478E868CF30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46F23911-F38F-6F45-83F7-E8E9380F50FE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54F527D9-0507-A94D-B89B-4E5A27459D8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FBCF6DEC-16A9-E646-9410-5B1AB0178F91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66521934-C084-CE40-BA76-02FE6EC55D3A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C7989209-2AA2-BA49-B4DC-4C91F5C13971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D75E8124-1DFB-C945-9530-4A3F5AEF27EE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90C557F3-CFBA-EC41-861D-68FC42EF7DC1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E427CAA8-28C0-634E-B0F0-F74AF70F0172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2D988CAE-7009-3E45-95C8-841EE75FEF1A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744CF684-FBBF-2940-8B3D-F92DC5E49DC4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8F94C505-4F92-3B4C-8010-094E9E78DA96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DCE2F205-249D-5846-86E5-7EA4670A6E04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EF3571A7-245D-B14B-84E2-1C3282E8DB0A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689B243D-4B49-DB4D-9BB1-78174457FA6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D33A7F42-27FB-2543-98E0-33E9BA6E80C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B553834F-6B07-D549-90E9-3991924AB68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2A39A48F-1C9C-3841-81FA-8B228804447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1C27691E-7477-0445-B281-A177A3C459B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2180409C-C166-7047-901E-024DF6445C5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4B25FDEC-8A72-7C4B-B3C1-E1BAB17BF3B5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Calibri" pitchFamily="34" charset="0"/>
              </a:defRPr>
            </a:lvl1pPr>
            <a:lvl2pPr>
              <a:defRPr b="0">
                <a:latin typeface="Calibri" pitchFamily="34" charset="0"/>
              </a:defRPr>
            </a:lvl2pPr>
            <a:lvl3pPr>
              <a:defRPr b="0">
                <a:latin typeface="Calibri" pitchFamily="34" charset="0"/>
              </a:defRPr>
            </a:lvl3pPr>
            <a:lvl4pPr>
              <a:defRPr b="0">
                <a:latin typeface="Calibri" pitchFamily="34" charset="0"/>
              </a:defRPr>
            </a:lvl4pPr>
            <a:lvl5pPr>
              <a:defRPr b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8321"/>
            <a:ext cx="3810000" cy="5255830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8321"/>
            <a:ext cx="3810000" cy="5255829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1001555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763588" y="10955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10955"/>
            <a:ext cx="84693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39915"/>
            <a:ext cx="7772400" cy="529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81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 b="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 b="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b="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nlinestatbook.com/chapter5/probability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414462" y="1600200"/>
            <a:ext cx="727233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400" smtClean="0"/>
              <a:t>Natural Language Processing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276600"/>
            <a:ext cx="7162800" cy="1905000"/>
          </a:xfrm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rgbClr val="A50021"/>
              </a:solidFill>
              <a:latin typeface="Calibri" charset="0"/>
              <a:ea typeface="+mn-ea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solidFill>
                  <a:srgbClr val="A50021"/>
                </a:solidFill>
                <a:latin typeface="Calibri" charset="0"/>
                <a:ea typeface="+mn-ea"/>
              </a:rPr>
              <a:t>Giuseppe Attardi</a:t>
            </a:r>
            <a:endParaRPr lang="en-US" dirty="0">
              <a:latin typeface="Calibri" charset="0"/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latin typeface="Calibri" charset="0"/>
                <a:ea typeface="+mn-ea"/>
              </a:rPr>
              <a:t>Introduction </a:t>
            </a:r>
            <a:r>
              <a:rPr lang="en-US" dirty="0">
                <a:latin typeface="Calibri" charset="0"/>
                <a:ea typeface="+mn-ea"/>
              </a:rPr>
              <a:t>to </a:t>
            </a:r>
            <a:r>
              <a:rPr lang="en-US" dirty="0" smtClean="0">
                <a:latin typeface="Calibri" charset="0"/>
                <a:ea typeface="+mn-ea"/>
              </a:rPr>
              <a:t>Probability</a:t>
            </a:r>
            <a:endParaRPr lang="en-US" dirty="0">
              <a:latin typeface="Calibri" charset="0"/>
              <a:ea typeface="+mn-ea"/>
            </a:endParaRPr>
          </a:p>
          <a:p>
            <a:pPr eaLnBrk="1" hangingPunct="1">
              <a:defRPr/>
            </a:pPr>
            <a:endParaRPr lang="en-US" dirty="0">
              <a:latin typeface="Calibri" charset="0"/>
              <a:ea typeface="+mn-ea"/>
            </a:endParaRPr>
          </a:p>
          <a:p>
            <a:pPr eaLnBrk="1" hangingPunct="1">
              <a:defRPr/>
            </a:pPr>
            <a:endParaRPr lang="en-US" dirty="0">
              <a:latin typeface="Calibri" charset="0"/>
              <a:ea typeface="+mn-ea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1414463" y="5715000"/>
            <a:ext cx="66373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0">
                <a:latin typeface="Tw Cen MT" charset="0"/>
              </a:rPr>
              <a:t>IP notice: some slides from: Dan Jurafsky, Jim Martin, Sandiway Fong, Dan Klein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Another example</a:t>
            </a:r>
          </a:p>
        </p:txBody>
      </p:sp>
      <p:sp>
        <p:nvSpPr>
          <p:cNvPr id="97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483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sz="2600" dirty="0" smtClean="0">
                <a:latin typeface="Calibri" panose="020F0502020204030204" pitchFamily="34" charset="0"/>
              </a:rPr>
              <a:t>Experiment involving 3 coin tosses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sz="2600" dirty="0" smtClean="0">
                <a:latin typeface="Calibri" panose="020F0502020204030204" pitchFamily="34" charset="0"/>
              </a:rPr>
              <a:t>Outcome is a 3-long string of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H</a:t>
            </a:r>
            <a:r>
              <a:rPr lang="en-US" altLang="en-US" sz="2600" dirty="0" smtClean="0">
                <a:latin typeface="Calibri" panose="020F0502020204030204" pitchFamily="34" charset="0"/>
              </a:rPr>
              <a:t> or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i="1" dirty="0" smtClean="0">
                <a:latin typeface="Times New Roman" panose="02020603050405020304" pitchFamily="18" charset="0"/>
              </a:rPr>
              <a:t>S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={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HHH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HHT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HTH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HTT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THH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THT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TTH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TTT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}</a:t>
            </a:r>
            <a:endParaRPr lang="en-US" altLang="en-US" sz="22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sz="2600" dirty="0" smtClean="0">
                <a:latin typeface="Calibri" panose="020F0502020204030204" pitchFamily="34" charset="0"/>
              </a:rPr>
              <a:t>Assume each outcome is </a:t>
            </a:r>
            <a:r>
              <a:rPr lang="en-US" altLang="en-US" sz="2600" dirty="0" err="1" smtClean="0">
                <a:latin typeface="Calibri" panose="020F0502020204030204" pitchFamily="34" charset="0"/>
              </a:rPr>
              <a:t>equiprobable</a:t>
            </a:r>
            <a:endParaRPr lang="en-US" altLang="en-US" sz="2600" dirty="0" smtClean="0">
              <a:latin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ja-JP" altLang="en-US" sz="2200" dirty="0" smtClean="0">
                <a:latin typeface="Calibri" panose="020F0502020204030204" pitchFamily="34" charset="0"/>
              </a:rPr>
              <a:t>“</a:t>
            </a:r>
            <a:r>
              <a:rPr lang="en-US" altLang="ja-JP" sz="2200" dirty="0" smtClean="0">
                <a:latin typeface="Calibri" panose="020F0502020204030204" pitchFamily="34" charset="0"/>
              </a:rPr>
              <a:t>Uniform distribution</a:t>
            </a:r>
            <a:r>
              <a:rPr lang="ja-JP" altLang="en-US" sz="2200" dirty="0" smtClean="0">
                <a:latin typeface="Calibri" panose="020F0502020204030204" pitchFamily="34" charset="0"/>
              </a:rPr>
              <a:t>”</a:t>
            </a:r>
            <a:endParaRPr lang="en-US" altLang="ja-JP" sz="22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sz="2600" dirty="0" smtClean="0">
                <a:latin typeface="Calibri" panose="020F0502020204030204" pitchFamily="34" charset="0"/>
              </a:rPr>
              <a:t>What is probability of the event that exactly 2 heads occur?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dirty="0" smtClean="0">
                <a:latin typeface="Calibri" panose="020F0502020204030204" pitchFamily="34" charset="0"/>
              </a:rPr>
              <a:t>	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E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= {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HHT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HTH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THH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dirty="0" smtClean="0">
                <a:latin typeface="Times New Roman" panose="02020603050405020304" pitchFamily="18" charset="0"/>
              </a:rPr>
              <a:t>	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(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E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) = 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({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HHT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})+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({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HTH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})+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({</a:t>
            </a:r>
            <a:r>
              <a:rPr lang="en-US" altLang="en-US" sz="2600" i="1" dirty="0" smtClean="0">
                <a:latin typeface="Times New Roman" panose="02020603050405020304" pitchFamily="18" charset="0"/>
              </a:rPr>
              <a:t>THH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})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dirty="0" smtClean="0">
                <a:latin typeface="Times New Roman" panose="02020603050405020304" pitchFamily="18" charset="0"/>
              </a:rPr>
              <a:t>		= 1/8 + 1/8 + 1/8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dirty="0" smtClean="0">
                <a:latin typeface="Times New Roman" panose="02020603050405020304" pitchFamily="18" charset="0"/>
              </a:rPr>
              <a:t>		=3/8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99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39915"/>
            <a:ext cx="8458200" cy="5294235"/>
          </a:xfrm>
        </p:spPr>
        <p:txBody>
          <a:bodyPr/>
          <a:lstStyle/>
          <a:p>
            <a:r>
              <a:rPr lang="en-US" dirty="0" smtClean="0"/>
              <a:t>What about tossing 3 coins at once?</a:t>
            </a:r>
          </a:p>
          <a:p>
            <a:r>
              <a:rPr lang="en-US" dirty="0" smtClean="0"/>
              <a:t>What are the outcomes?</a:t>
            </a:r>
            <a:endParaRPr lang="en-US" i="1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i="1" dirty="0">
                <a:latin typeface="Times New Roman" panose="02020603050405020304" pitchFamily="18" charset="0"/>
              </a:rPr>
              <a:t>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   S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={</a:t>
            </a:r>
            <a:r>
              <a:rPr lang="en-US" altLang="en-US" i="1" dirty="0">
                <a:latin typeface="Times New Roman" panose="02020603050405020304" pitchFamily="18" charset="0"/>
              </a:rPr>
              <a:t>HHH</a:t>
            </a:r>
            <a:r>
              <a:rPr lang="en-US" altLang="en-US" dirty="0">
                <a:latin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</a:rPr>
              <a:t>HHT</a:t>
            </a:r>
            <a:r>
              <a:rPr lang="en-US" altLang="en-US" dirty="0">
                <a:latin typeface="Times New Roman" panose="02020603050405020304" pitchFamily="18" charset="0"/>
              </a:rPr>
              <a:t>,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HTT</a:t>
            </a:r>
            <a:r>
              <a:rPr lang="en-US" altLang="en-US" dirty="0" smtClean="0">
                <a:latin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</a:rPr>
              <a:t>TTT</a:t>
            </a:r>
            <a:r>
              <a:rPr lang="en-US" altLang="en-US" dirty="0" smtClean="0">
                <a:latin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or</a:t>
            </a:r>
          </a:p>
          <a:p>
            <a:pPr marL="0" indent="0">
              <a:buNone/>
            </a:pPr>
            <a:r>
              <a:rPr lang="en-US" altLang="en-US" i="1" dirty="0">
                <a:latin typeface="Times New Roman" panose="02020603050405020304" pitchFamily="18" charset="0"/>
              </a:rPr>
              <a:t>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   S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={</a:t>
            </a:r>
            <a:r>
              <a:rPr lang="en-US" altLang="en-US" i="1" dirty="0">
                <a:latin typeface="Times New Roman" panose="02020603050405020304" pitchFamily="18" charset="0"/>
              </a:rPr>
              <a:t>HHH</a:t>
            </a:r>
            <a:r>
              <a:rPr lang="en-US" altLang="en-US" dirty="0">
                <a:latin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</a:rPr>
              <a:t>HHT</a:t>
            </a:r>
            <a:r>
              <a:rPr lang="en-US" altLang="en-US" dirty="0">
                <a:latin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</a:rPr>
              <a:t>HTH</a:t>
            </a:r>
            <a:r>
              <a:rPr lang="en-US" altLang="en-US" dirty="0">
                <a:latin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</a:rPr>
              <a:t>HTT</a:t>
            </a:r>
            <a:r>
              <a:rPr lang="en-US" altLang="en-US" dirty="0">
                <a:latin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</a:rPr>
              <a:t>THH</a:t>
            </a:r>
            <a:r>
              <a:rPr lang="en-US" altLang="en-US" dirty="0">
                <a:latin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</a:rPr>
              <a:t>THT</a:t>
            </a:r>
            <a:r>
              <a:rPr lang="en-US" altLang="en-US" dirty="0">
                <a:latin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</a:rPr>
              <a:t>TTH</a:t>
            </a:r>
            <a:r>
              <a:rPr lang="en-US" altLang="en-US" dirty="0">
                <a:latin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</a:rPr>
              <a:t>TTT</a:t>
            </a:r>
            <a:r>
              <a:rPr lang="en-US" altLang="en-US" dirty="0" smtClean="0">
                <a:latin typeface="Times New Roman" panose="02020603050405020304" pitchFamily="18" charset="0"/>
              </a:rPr>
              <a:t>}</a:t>
            </a:r>
          </a:p>
          <a:p>
            <a:r>
              <a:rPr lang="en-US" altLang="en-US" dirty="0" smtClean="0">
                <a:latin typeface="Calibri" charset="0"/>
                <a:ea typeface="Calibri" charset="0"/>
                <a:cs typeface="Calibri" charset="0"/>
              </a:rPr>
              <a:t>If we chose the first, then:</a:t>
            </a:r>
          </a:p>
          <a:p>
            <a:pPr lvl="1"/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({</a:t>
            </a:r>
            <a:r>
              <a:rPr lang="en-US" altLang="en-US" i="1" dirty="0" smtClean="0">
                <a:latin typeface="Times New Roman" panose="02020603050405020304" pitchFamily="18" charset="0"/>
              </a:rPr>
              <a:t>HHH</a:t>
            </a:r>
            <a:r>
              <a:rPr lang="en-US" altLang="en-US" dirty="0" smtClean="0">
                <a:latin typeface="Times New Roman" panose="02020603050405020304" pitchFamily="18" charset="0"/>
              </a:rPr>
              <a:t>}) = 1/8</a:t>
            </a:r>
          </a:p>
          <a:p>
            <a:pPr lvl="1"/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({</a:t>
            </a:r>
            <a:r>
              <a:rPr lang="en-US" altLang="en-US" i="1" dirty="0" smtClean="0">
                <a:latin typeface="Times New Roman" panose="02020603050405020304" pitchFamily="18" charset="0"/>
              </a:rPr>
              <a:t>HHT</a:t>
            </a:r>
            <a:r>
              <a:rPr lang="en-US" altLang="en-US" dirty="0" smtClean="0">
                <a:latin typeface="Times New Roman" panose="02020603050405020304" pitchFamily="18" charset="0"/>
              </a:rPr>
              <a:t>}) </a:t>
            </a:r>
            <a:r>
              <a:rPr lang="en-US" altLang="en-US" dirty="0">
                <a:latin typeface="Times New Roman" panose="02020603050405020304" pitchFamily="18" charset="0"/>
              </a:rPr>
              <a:t>= </a:t>
            </a:r>
            <a:r>
              <a:rPr lang="en-US" altLang="en-US" dirty="0" smtClean="0">
                <a:latin typeface="Times New Roman" panose="02020603050405020304" pitchFamily="18" charset="0"/>
              </a:rPr>
              <a:t>3/8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lvl="1"/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({</a:t>
            </a:r>
            <a:r>
              <a:rPr lang="en-US" altLang="en-US" i="1" dirty="0" smtClean="0">
                <a:latin typeface="Times New Roman" panose="02020603050405020304" pitchFamily="18" charset="0"/>
              </a:rPr>
              <a:t>HTT</a:t>
            </a:r>
            <a:r>
              <a:rPr lang="en-US" altLang="en-US" dirty="0" smtClean="0">
                <a:latin typeface="Times New Roman" panose="02020603050405020304" pitchFamily="18" charset="0"/>
              </a:rPr>
              <a:t>}) </a:t>
            </a:r>
            <a:r>
              <a:rPr lang="en-US" altLang="en-US" dirty="0">
                <a:latin typeface="Times New Roman" panose="02020603050405020304" pitchFamily="18" charset="0"/>
              </a:rPr>
              <a:t>= </a:t>
            </a:r>
            <a:r>
              <a:rPr lang="en-US" altLang="en-US" dirty="0" smtClean="0">
                <a:latin typeface="Times New Roman" panose="02020603050405020304" pitchFamily="18" charset="0"/>
              </a:rPr>
              <a:t>3/8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lvl="1"/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</a:rPr>
              <a:t>({</a:t>
            </a:r>
            <a:r>
              <a:rPr lang="en-US" altLang="en-US" i="1" dirty="0" smtClean="0">
                <a:latin typeface="Times New Roman" panose="02020603050405020304" pitchFamily="18" charset="0"/>
              </a:rPr>
              <a:t>TTT</a:t>
            </a:r>
            <a:r>
              <a:rPr lang="en-US" altLang="en-US" dirty="0" smtClean="0">
                <a:latin typeface="Times New Roman" panose="02020603050405020304" pitchFamily="18" charset="0"/>
              </a:rPr>
              <a:t>}) </a:t>
            </a:r>
            <a:r>
              <a:rPr lang="en-US" altLang="en-US" dirty="0">
                <a:latin typeface="Times New Roman" panose="02020603050405020304" pitchFamily="18" charset="0"/>
              </a:rPr>
              <a:t>= 1/8</a:t>
            </a:r>
          </a:p>
          <a:p>
            <a:pPr lvl="1"/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1761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800" smtClean="0"/>
              <a:t>Probability definitions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In summary: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1800" dirty="0">
              <a:latin typeface="Calibri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Probability of drawing a spade from 52 well-shuffled playing cards:</a:t>
            </a:r>
            <a:r>
              <a:rPr lang="en-US" sz="3600" dirty="0">
                <a:latin typeface="Calibri" charset="0"/>
                <a:ea typeface="+mn-ea"/>
              </a:rPr>
              <a:t> </a:t>
            </a:r>
            <a:endParaRPr lang="en-US" dirty="0" smtClean="0">
              <a:latin typeface="Calibri" charset="0"/>
              <a:ea typeface="+mn-ea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dirty="0">
              <a:latin typeface="Calibri" charset="0"/>
              <a:ea typeface="+mn-ea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en-US" sz="1800" dirty="0">
              <a:latin typeface="Calibri" charset="0"/>
              <a:ea typeface="ＭＳ Ｐゴシック" charset="0"/>
            </a:endParaRPr>
          </a:p>
        </p:txBody>
      </p:sp>
      <p:graphicFrame>
        <p:nvGraphicFramePr>
          <p:cNvPr id="266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61422"/>
              </p:ext>
            </p:extLst>
          </p:nvPr>
        </p:nvGraphicFramePr>
        <p:xfrm>
          <a:off x="3281362" y="4191000"/>
          <a:ext cx="25812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Equation" r:id="rId4" imgW="888614" imgH="393529" progId="Equation.3">
                  <p:embed/>
                </p:oleObj>
              </mc:Choice>
              <mc:Fallback>
                <p:oleObj name="Equation" r:id="rId4" imgW="888614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1362" y="4191000"/>
                        <a:ext cx="25812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120668"/>
              </p:ext>
            </p:extLst>
          </p:nvPr>
        </p:nvGraphicFramePr>
        <p:xfrm>
          <a:off x="1238250" y="1828800"/>
          <a:ext cx="66675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9" name="Equation" r:id="rId6" imgW="3302000" imgH="431800" progId="Equation.3">
                  <p:embed/>
                </p:oleObj>
              </mc:Choice>
              <mc:Fallback>
                <p:oleObj name="Equation" r:id="rId6" imgW="33020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1828800"/>
                        <a:ext cx="666750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Probabilities of two events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If two events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A</a:t>
            </a:r>
            <a:r>
              <a:rPr lang="en-US" altLang="en-US" dirty="0" smtClean="0">
                <a:latin typeface="Calibri" panose="020F0502020204030204" pitchFamily="34" charset="0"/>
              </a:rPr>
              <a:t> and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B</a:t>
            </a:r>
            <a:r>
              <a:rPr lang="en-US" altLang="en-US" dirty="0" smtClean="0">
                <a:latin typeface="Calibri" panose="020F0502020204030204" pitchFamily="34" charset="0"/>
              </a:rPr>
              <a:t> are </a:t>
            </a:r>
            <a:r>
              <a:rPr lang="en-US" alt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independent</a:t>
            </a:r>
            <a:r>
              <a:rPr lang="en-US" altLang="en-US" b="1" dirty="0" smtClean="0">
                <a:latin typeface="Calibri" panose="020F0502020204030204" pitchFamily="34" charset="0"/>
              </a:rPr>
              <a:t> 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i.e. 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is the same whether 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occurred or not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Then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and 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= 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·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alt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Flip a fair coin twice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What is the probability that they are both heads?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Draw a card from a deck, then </a:t>
            </a:r>
            <a:r>
              <a:rPr lang="en-US" alt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put it back</a:t>
            </a:r>
            <a:r>
              <a:rPr lang="en-US" altLang="en-US" dirty="0" smtClean="0">
                <a:latin typeface="Calibri" panose="020F0502020204030204" pitchFamily="34" charset="0"/>
              </a:rPr>
              <a:t>, draw a card from the deck again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What is the probability that both drawn cards are hearts?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6531"/>
            <a:ext cx="8458200" cy="76853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600" dirty="0" smtClean="0"/>
              <a:t>How about non-uniform probabilities? An example</a:t>
            </a:r>
          </a:p>
        </p:txBody>
      </p:sp>
      <p:sp>
        <p:nvSpPr>
          <p:cNvPr id="985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A biased coin,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twice as likely to come up tails as heads,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is tossed twice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What is the probability that </a:t>
            </a:r>
            <a:r>
              <a:rPr lang="en-US" altLang="en-US" smtClean="0">
                <a:solidFill>
                  <a:srgbClr val="FF0000"/>
                </a:solidFill>
                <a:latin typeface="Calibri" panose="020F0502020204030204" pitchFamily="34" charset="0"/>
              </a:rPr>
              <a:t>at least one head </a:t>
            </a:r>
            <a:r>
              <a:rPr lang="en-US" altLang="en-US" smtClean="0">
                <a:latin typeface="Calibri" panose="020F0502020204030204" pitchFamily="34" charset="0"/>
              </a:rPr>
              <a:t>occurs?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Sample space = {hh, ht, th, tt} (h = heads, t = tails)</a:t>
            </a:r>
            <a:endParaRPr lang="en-US" altLang="en-US" smtClean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Sample points/probability for the event: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ht 1/3 </a:t>
            </a:r>
            <a:r>
              <a:rPr lang="en-US" altLang="en-US" smtClean="0">
                <a:latin typeface="Calibri" panose="020F0502020204030204" pitchFamily="34" charset="0"/>
                <a:sym typeface="Symbol" panose="05050102010706020507" pitchFamily="18" charset="2"/>
              </a:rPr>
              <a:t>x 2/3 = </a:t>
            </a:r>
            <a:r>
              <a:rPr lang="en-US" altLang="en-US" b="1" smtClean="0">
                <a:solidFill>
                  <a:srgbClr val="A5002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2/9</a:t>
            </a:r>
            <a:r>
              <a:rPr lang="en-US" altLang="en-US" smtClean="0">
                <a:latin typeface="Calibri" panose="020F0502020204030204" pitchFamily="34" charset="0"/>
                <a:sym typeface="Symbol" panose="05050102010706020507" pitchFamily="18" charset="2"/>
              </a:rPr>
              <a:t>		hh 1/3 x 1/3= </a:t>
            </a:r>
            <a:r>
              <a:rPr lang="en-US" altLang="en-US" b="1" smtClean="0">
                <a:solidFill>
                  <a:srgbClr val="A5002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1/9</a:t>
            </a:r>
            <a:r>
              <a:rPr lang="en-US" altLang="en-US" smtClean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mtClean="0">
                <a:latin typeface="Calibri" panose="020F0502020204030204" pitchFamily="34" charset="0"/>
                <a:sym typeface="Symbol" panose="05050102010706020507" pitchFamily="18" charset="2"/>
              </a:rPr>
              <a:t>th 2/3 x 1/3 = </a:t>
            </a:r>
            <a:r>
              <a:rPr lang="en-US" altLang="en-US" b="1" smtClean="0">
                <a:solidFill>
                  <a:srgbClr val="A5002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2/9</a:t>
            </a:r>
            <a:r>
              <a:rPr lang="en-US" altLang="en-US" smtClean="0">
                <a:latin typeface="Calibri" panose="020F0502020204030204" pitchFamily="34" charset="0"/>
                <a:sym typeface="Symbol" panose="05050102010706020507" pitchFamily="18" charset="2"/>
              </a:rPr>
              <a:t>		tt 2/3 x 2/3 = 4/9</a:t>
            </a:r>
            <a:endParaRPr lang="en-US" altLang="en-US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Answer: 5/9 = </a:t>
            </a:r>
            <a:r>
              <a:rPr lang="en-US" altLang="en-US" smtClean="0">
                <a:latin typeface="Calibri" panose="020F0502020204030204" pitchFamily="34" charset="0"/>
                <a:sym typeface="Symbol" panose="05050102010706020507" pitchFamily="18" charset="2"/>
              </a:rPr>
              <a:t></a:t>
            </a:r>
            <a:r>
              <a:rPr lang="en-US" altLang="en-US" smtClean="0">
                <a:latin typeface="Calibri" panose="020F0502020204030204" pitchFamily="34" charset="0"/>
              </a:rPr>
              <a:t>0.56 (</a:t>
            </a:r>
            <a:r>
              <a:rPr lang="en-US" altLang="en-US" i="1" smtClean="0">
                <a:latin typeface="Calibri" panose="020F0502020204030204" pitchFamily="34" charset="0"/>
              </a:rPr>
              <a:t>sum of weights in </a:t>
            </a:r>
            <a:r>
              <a:rPr lang="en-US" altLang="en-US" b="1" i="1" smtClean="0">
                <a:solidFill>
                  <a:srgbClr val="A50021"/>
                </a:solidFill>
                <a:latin typeface="Calibri" panose="020F0502020204030204" pitchFamily="34" charset="0"/>
              </a:rPr>
              <a:t>red</a:t>
            </a:r>
            <a:r>
              <a:rPr lang="en-US" altLang="en-US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>
                <a:latin typeface="Calibri" panose="020F0502020204030204" pitchFamily="34" charset="0"/>
              </a:rPr>
              <a:t>		    = 1 - 4/9 (prob. of complement)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50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Computing Probabilities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Direct counts (when outcomes are equally probable)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altLang="en-US" smtClean="0"/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Sum of union of disjoint events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A</a:t>
            </a:r>
            <a:r>
              <a:rPr lang="en-US" altLang="en-US" smtClean="0">
                <a:latin typeface="Times New Roman" panose="02020603050405020304" pitchFamily="18" charset="0"/>
              </a:rPr>
              <a:t> or </a:t>
            </a:r>
            <a:r>
              <a:rPr lang="en-US" altLang="en-US" i="1" smtClean="0">
                <a:latin typeface="Times New Roman" panose="02020603050405020304" pitchFamily="18" charset="0"/>
              </a:rPr>
              <a:t>B</a:t>
            </a:r>
            <a:r>
              <a:rPr lang="en-US" altLang="en-US" smtClean="0">
                <a:latin typeface="Times New Roman" panose="02020603050405020304" pitchFamily="18" charset="0"/>
              </a:rPr>
              <a:t>) = </a:t>
            </a: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A</a:t>
            </a:r>
            <a:r>
              <a:rPr lang="en-US" altLang="en-US" smtClean="0">
                <a:latin typeface="Times New Roman" panose="02020603050405020304" pitchFamily="18" charset="0"/>
              </a:rPr>
              <a:t>) + </a:t>
            </a: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B</a:t>
            </a:r>
            <a:r>
              <a:rPr lang="en-US" altLang="en-US" smtClean="0">
                <a:latin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Product of multiple independent events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A</a:t>
            </a:r>
            <a:r>
              <a:rPr lang="en-US" altLang="en-US" smtClean="0">
                <a:latin typeface="Times New Roman" panose="02020603050405020304" pitchFamily="18" charset="0"/>
              </a:rPr>
              <a:t> and </a:t>
            </a:r>
            <a:r>
              <a:rPr lang="en-US" altLang="en-US" i="1" smtClean="0">
                <a:latin typeface="Times New Roman" panose="02020603050405020304" pitchFamily="18" charset="0"/>
              </a:rPr>
              <a:t>B</a:t>
            </a:r>
            <a:r>
              <a:rPr lang="en-US" altLang="en-US" smtClean="0">
                <a:latin typeface="Times New Roman" panose="02020603050405020304" pitchFamily="18" charset="0"/>
              </a:rPr>
              <a:t>) = </a:t>
            </a: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A</a:t>
            </a:r>
            <a:r>
              <a:rPr lang="en-US" altLang="en-US" smtClean="0">
                <a:latin typeface="Times New Roman" panose="02020603050405020304" pitchFamily="18" charset="0"/>
              </a:rPr>
              <a:t>) </a:t>
            </a:r>
            <a:r>
              <a:rPr lang="en-US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·</a:t>
            </a:r>
            <a:r>
              <a:rPr lang="en-US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B</a:t>
            </a:r>
            <a:r>
              <a:rPr lang="en-US" altLang="en-US" smtClean="0">
                <a:latin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Indirect probability: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A</a:t>
            </a:r>
            <a:r>
              <a:rPr lang="en-US" altLang="en-US" smtClean="0">
                <a:latin typeface="Times New Roman" panose="02020603050405020304" pitchFamily="18" charset="0"/>
              </a:rPr>
              <a:t>) = 1 – </a:t>
            </a: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S</a:t>
            </a:r>
            <a:r>
              <a:rPr lang="en-US" altLang="en-US" smtClean="0">
                <a:latin typeface="Times New Roman" panose="02020603050405020304" pitchFamily="18" charset="0"/>
              </a:rPr>
              <a:t> – </a:t>
            </a:r>
            <a:r>
              <a:rPr lang="en-US" altLang="en-US" i="1" smtClean="0">
                <a:latin typeface="Times New Roman" panose="02020603050405020304" pitchFamily="18" charset="0"/>
              </a:rPr>
              <a:t>A</a:t>
            </a:r>
            <a:r>
              <a:rPr lang="en-US" altLang="en-US" smtClean="0">
                <a:latin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629597"/>
              </p:ext>
            </p:extLst>
          </p:nvPr>
        </p:nvGraphicFramePr>
        <p:xfrm>
          <a:off x="3048000" y="1828800"/>
          <a:ext cx="16605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3" imgW="736280" imgH="393529" progId="Equation.3">
                  <p:embed/>
                </p:oleObj>
              </mc:Choice>
              <mc:Fallback>
                <p:oleObj name="Equation" r:id="rId3" imgW="736280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828800"/>
                        <a:ext cx="1660525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0996"/>
            <a:ext cx="8458200" cy="772996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Moving toward language</a:t>
            </a:r>
          </a:p>
        </p:txBody>
      </p:sp>
      <p:sp>
        <p:nvSpPr>
          <p:cNvPr id="987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What</a:t>
            </a:r>
            <a:r>
              <a:rPr lang="ja-JP" altLang="en-US" smtClean="0">
                <a:latin typeface="Calibri" panose="020F0502020204030204" pitchFamily="34" charset="0"/>
              </a:rPr>
              <a:t>’</a:t>
            </a:r>
            <a:r>
              <a:rPr lang="en-US" altLang="ja-JP" smtClean="0">
                <a:latin typeface="Calibri" panose="020F0502020204030204" pitchFamily="34" charset="0"/>
              </a:rPr>
              <a:t>s the probability of drawing a 2 from a deck of 52 cards with four 2s?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altLang="en-US" smtClean="0"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altLang="en-US" smtClean="0"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What</a:t>
            </a:r>
            <a:r>
              <a:rPr lang="ja-JP" altLang="en-US" smtClean="0">
                <a:latin typeface="Calibri" panose="020F0502020204030204" pitchFamily="34" charset="0"/>
              </a:rPr>
              <a:t>’</a:t>
            </a:r>
            <a:r>
              <a:rPr lang="en-US" altLang="ja-JP" smtClean="0">
                <a:latin typeface="Calibri" panose="020F0502020204030204" pitchFamily="34" charset="0"/>
              </a:rPr>
              <a:t>s the probability of a random word (from a random dictionary page) being a verb?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altLang="en-US" smtClean="0">
              <a:latin typeface="Calibri" panose="020F0502020204030204" pitchFamily="34" charset="0"/>
            </a:endParaRPr>
          </a:p>
        </p:txBody>
      </p:sp>
      <p:graphicFrame>
        <p:nvGraphicFramePr>
          <p:cNvPr id="9871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162418"/>
              </p:ext>
            </p:extLst>
          </p:nvPr>
        </p:nvGraphicFramePr>
        <p:xfrm>
          <a:off x="1981200" y="2286000"/>
          <a:ext cx="5092700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Equation" r:id="rId4" imgW="2260600" imgH="368300" progId="Equation.3">
                  <p:embed/>
                </p:oleObj>
              </mc:Choice>
              <mc:Fallback>
                <p:oleObj name="Equation" r:id="rId4" imgW="2260600" imgH="368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0"/>
                        <a:ext cx="5092700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714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215701"/>
              </p:ext>
            </p:extLst>
          </p:nvPr>
        </p:nvGraphicFramePr>
        <p:xfrm>
          <a:off x="1138237" y="4442732"/>
          <a:ext cx="6867525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7" name="Equation" r:id="rId6" imgW="3048000" imgH="368300" progId="Equation.3">
                  <p:embed/>
                </p:oleObj>
              </mc:Choice>
              <mc:Fallback>
                <p:oleObj name="Equation" r:id="rId6" imgW="3048000" imgH="368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7" y="4442732"/>
                        <a:ext cx="6867525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713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Probability and part of speech tags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What</a:t>
            </a:r>
            <a:r>
              <a:rPr lang="ja-JP" altLang="en-US" dirty="0" smtClean="0">
                <a:latin typeface="Calibri" panose="020F0502020204030204" pitchFamily="34" charset="0"/>
              </a:rPr>
              <a:t>’</a:t>
            </a:r>
            <a:r>
              <a:rPr lang="en-US" altLang="ja-JP" dirty="0" smtClean="0">
                <a:latin typeface="Calibri" panose="020F0502020204030204" pitchFamily="34" charset="0"/>
              </a:rPr>
              <a:t>s the probability of a random word (from a random dictionary page) being a verb?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endParaRPr lang="en-US" altLang="en-US" dirty="0" smtClean="0">
              <a:latin typeface="Calibri" panose="020F0502020204030204" pitchFamily="34" charset="0"/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endParaRPr lang="en-US" altLang="en-US" dirty="0" smtClean="0">
              <a:latin typeface="Calibri" panose="020F0502020204030204" pitchFamily="34" charset="0"/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How to compute each of these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All words = just count all the words in the dictionary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# of ways to get a verb: number of words which are verbs!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If a dictionary has 50,000 entries, and 10,000 are verbs…. </a:t>
            </a:r>
            <a:r>
              <a:rPr lang="en-US" altLang="en-US" sz="2400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(V)</a:t>
            </a:r>
            <a:r>
              <a:rPr lang="en-US" altLang="en-US" sz="2400" dirty="0" smtClean="0">
                <a:latin typeface="Calibri" panose="020F0502020204030204" pitchFamily="34" charset="0"/>
              </a:rPr>
              <a:t> is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10000/50000 = 1/5 = .20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altLang="en-US" sz="20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3584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923423"/>
              </p:ext>
            </p:extLst>
          </p:nvPr>
        </p:nvGraphicFramePr>
        <p:xfrm>
          <a:off x="1676400" y="2362200"/>
          <a:ext cx="54102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" name="Equation" r:id="rId4" imgW="3048000" imgH="368300" progId="Equation.3">
                  <p:embed/>
                </p:oleObj>
              </mc:Choice>
              <mc:Fallback>
                <p:oleObj name="Equation" r:id="rId4" imgW="3048000" imgH="368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362200"/>
                        <a:ext cx="54102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Conditional Probability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A way to reason about the outcome of an experiment based on partial information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In a word guessing game the first letter for the word is a </a:t>
            </a:r>
            <a:r>
              <a:rPr lang="ja-JP" altLang="en-US" smtClean="0">
                <a:latin typeface="Calibri" panose="020F0502020204030204" pitchFamily="34" charset="0"/>
              </a:rPr>
              <a:t>“</a:t>
            </a:r>
            <a:r>
              <a:rPr lang="en-US" altLang="ja-JP" smtClean="0">
                <a:latin typeface="Calibri" panose="020F0502020204030204" pitchFamily="34" charset="0"/>
              </a:rPr>
              <a:t>t</a:t>
            </a:r>
            <a:r>
              <a:rPr lang="ja-JP" altLang="en-US" smtClean="0">
                <a:latin typeface="Calibri" panose="020F0502020204030204" pitchFamily="34" charset="0"/>
              </a:rPr>
              <a:t>”</a:t>
            </a:r>
            <a:r>
              <a:rPr lang="en-US" altLang="ja-JP" smtClean="0">
                <a:latin typeface="Calibri" panose="020F0502020204030204" pitchFamily="34" charset="0"/>
              </a:rPr>
              <a:t>.  What is the likelihood that the second letter is an </a:t>
            </a:r>
            <a:r>
              <a:rPr lang="ja-JP" altLang="en-US" smtClean="0">
                <a:latin typeface="Calibri" panose="020F0502020204030204" pitchFamily="34" charset="0"/>
              </a:rPr>
              <a:t>“</a:t>
            </a:r>
            <a:r>
              <a:rPr lang="en-US" altLang="ja-JP" smtClean="0">
                <a:latin typeface="Calibri" panose="020F0502020204030204" pitchFamily="34" charset="0"/>
              </a:rPr>
              <a:t>h</a:t>
            </a:r>
            <a:r>
              <a:rPr lang="ja-JP" altLang="en-US" smtClean="0">
                <a:latin typeface="Calibri" panose="020F0502020204030204" pitchFamily="34" charset="0"/>
              </a:rPr>
              <a:t>”</a:t>
            </a:r>
            <a:r>
              <a:rPr lang="en-US" altLang="ja-JP" smtClean="0">
                <a:latin typeface="Calibri" panose="020F0502020204030204" pitchFamily="34" charset="0"/>
              </a:rPr>
              <a:t>?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How likely is it that a person has a disease given that a medical test was negative?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mtClean="0">
                <a:latin typeface="Calibri" panose="020F0502020204030204" pitchFamily="34" charset="0"/>
              </a:rPr>
              <a:t>A spot shows up on a radar screen.  How likely is it that it corresponds to an aircraft?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More precisely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Given an experiment, a corresponding sample space </a:t>
            </a:r>
            <a:r>
              <a:rPr lang="en-US" i="1" dirty="0">
                <a:latin typeface="+mj-lt"/>
                <a:ea typeface="+mn-ea"/>
              </a:rPr>
              <a:t>S</a:t>
            </a:r>
            <a:r>
              <a:rPr lang="en-US" dirty="0">
                <a:latin typeface="Calibri" charset="0"/>
                <a:ea typeface="+mn-ea"/>
              </a:rPr>
              <a:t>, and a probability law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Suppose we know that the outcome is within some given event </a:t>
            </a:r>
            <a:r>
              <a:rPr lang="en-US" i="1" dirty="0">
                <a:latin typeface="+mj-lt"/>
                <a:ea typeface="+mn-ea"/>
              </a:rPr>
              <a:t>B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We want to quantify the likelihood that the outcome also belongs to some other given event </a:t>
            </a:r>
            <a:r>
              <a:rPr lang="en-US" i="1" dirty="0" smtClean="0">
                <a:latin typeface="+mj-lt"/>
                <a:ea typeface="+mn-ea"/>
              </a:rPr>
              <a:t>A</a:t>
            </a:r>
            <a:endParaRPr lang="en-US" i="1" dirty="0">
              <a:latin typeface="Calibri" charset="0"/>
              <a:ea typeface="+mn-ea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We need a new probability law that gives us the conditional probability of </a:t>
            </a:r>
            <a:r>
              <a:rPr lang="en-US" i="1" dirty="0">
                <a:latin typeface="+mj-lt"/>
                <a:ea typeface="+mn-ea"/>
              </a:rPr>
              <a:t>A</a:t>
            </a:r>
            <a:r>
              <a:rPr lang="en-US" dirty="0">
                <a:latin typeface="Calibri" charset="0"/>
                <a:ea typeface="+mn-ea"/>
              </a:rPr>
              <a:t> given </a:t>
            </a:r>
            <a:r>
              <a:rPr lang="en-US" i="1" dirty="0">
                <a:latin typeface="+mj-lt"/>
                <a:ea typeface="+mn-ea"/>
              </a:rPr>
              <a:t>B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+mj-lt"/>
                <a:ea typeface="ＭＳ Ｐゴシック" charset="0"/>
              </a:rPr>
              <a:t>|</a:t>
            </a:r>
            <a:r>
              <a:rPr lang="en-US" sz="2800" i="1" dirty="0">
                <a:latin typeface="+mj-lt"/>
                <a:ea typeface="ＭＳ Ｐゴシック" charset="0"/>
              </a:rPr>
              <a:t>B</a:t>
            </a:r>
            <a:r>
              <a:rPr lang="en-US" sz="2800" dirty="0">
                <a:latin typeface="+mj-lt"/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Outline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Probability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Basic probability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Conditional </a:t>
            </a:r>
            <a:r>
              <a:rPr lang="en-US" dirty="0" smtClean="0">
                <a:latin typeface="Calibri" charset="0"/>
                <a:ea typeface="ＭＳ Ｐゴシック" charset="0"/>
              </a:rPr>
              <a:t>probability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An intuition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i="1" smtClean="0">
                <a:latin typeface="Times New Roman" panose="02020603050405020304" pitchFamily="18" charset="0"/>
              </a:rPr>
              <a:t>A</a:t>
            </a:r>
            <a:r>
              <a:rPr lang="en-US" altLang="en-US" sz="2400" smtClean="0">
                <a:latin typeface="Calibri" panose="020F0502020204030204" pitchFamily="34" charset="0"/>
              </a:rPr>
              <a:t> is </a:t>
            </a:r>
            <a:r>
              <a:rPr lang="ja-JP" altLang="en-US" sz="2400" smtClean="0">
                <a:latin typeface="Calibri" panose="020F0502020204030204" pitchFamily="34" charset="0"/>
              </a:rPr>
              <a:t>“</a:t>
            </a:r>
            <a:r>
              <a:rPr lang="en-US" altLang="ja-JP" sz="2400" smtClean="0">
                <a:latin typeface="Calibri" panose="020F0502020204030204" pitchFamily="34" charset="0"/>
              </a:rPr>
              <a:t>it</a:t>
            </a:r>
            <a:r>
              <a:rPr lang="en-US" altLang="en-US" sz="2400" smtClean="0">
                <a:latin typeface="Calibri" panose="020F0502020204030204" pitchFamily="34" charset="0"/>
              </a:rPr>
              <a:t>’</a:t>
            </a:r>
            <a:r>
              <a:rPr lang="en-US" altLang="ja-JP" sz="2400" smtClean="0">
                <a:latin typeface="Calibri" panose="020F0502020204030204" pitchFamily="34" charset="0"/>
              </a:rPr>
              <a:t>s raining now</a:t>
            </a:r>
            <a:r>
              <a:rPr lang="ja-JP" altLang="en-US" sz="2400" smtClean="0">
                <a:latin typeface="Calibri" panose="020F0502020204030204" pitchFamily="34" charset="0"/>
              </a:rPr>
              <a:t>”</a:t>
            </a:r>
            <a:endParaRPr lang="en-US" altLang="ja-JP" sz="240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i="1" smtClean="0">
                <a:latin typeface="Times New Roman" panose="02020603050405020304" pitchFamily="18" charset="0"/>
              </a:rPr>
              <a:t>P</a:t>
            </a:r>
            <a:r>
              <a:rPr lang="en-US" altLang="en-US" sz="2400" smtClean="0">
                <a:latin typeface="Times New Roman" panose="02020603050405020304" pitchFamily="18" charset="0"/>
              </a:rPr>
              <a:t>(</a:t>
            </a:r>
            <a:r>
              <a:rPr lang="en-US" altLang="en-US" sz="2400" i="1" smtClean="0">
                <a:latin typeface="Times New Roman" panose="02020603050405020304" pitchFamily="18" charset="0"/>
              </a:rPr>
              <a:t>A</a:t>
            </a:r>
            <a:r>
              <a:rPr lang="en-US" altLang="en-US" sz="2400" smtClean="0">
                <a:latin typeface="Times New Roman" panose="02020603050405020304" pitchFamily="18" charset="0"/>
              </a:rPr>
              <a:t>)</a:t>
            </a:r>
            <a:r>
              <a:rPr lang="en-US" altLang="en-US" sz="2400" smtClean="0">
                <a:latin typeface="Calibri" panose="020F0502020204030204" pitchFamily="34" charset="0"/>
              </a:rPr>
              <a:t> in Tuscany is .01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i="1" smtClean="0">
                <a:latin typeface="Times New Roman" panose="02020603050405020304" pitchFamily="18" charset="0"/>
              </a:rPr>
              <a:t>B</a:t>
            </a:r>
            <a:r>
              <a:rPr lang="en-US" altLang="en-US" sz="2400" smtClean="0">
                <a:latin typeface="Calibri" panose="020F0502020204030204" pitchFamily="34" charset="0"/>
              </a:rPr>
              <a:t> is </a:t>
            </a:r>
            <a:r>
              <a:rPr lang="ja-JP" altLang="en-US" sz="2400" smtClean="0">
                <a:latin typeface="Calibri" panose="020F0502020204030204" pitchFamily="34" charset="0"/>
              </a:rPr>
              <a:t>“</a:t>
            </a:r>
            <a:r>
              <a:rPr lang="en-US" altLang="ja-JP" sz="2400" smtClean="0">
                <a:latin typeface="Calibri" panose="020F0502020204030204" pitchFamily="34" charset="0"/>
              </a:rPr>
              <a:t>it was raining ten minutes ago</a:t>
            </a:r>
            <a:r>
              <a:rPr lang="ja-JP" altLang="en-US" sz="2400" smtClean="0">
                <a:latin typeface="Calibri" panose="020F0502020204030204" pitchFamily="34" charset="0"/>
              </a:rPr>
              <a:t>”</a:t>
            </a:r>
            <a:endParaRPr lang="en-US" altLang="ja-JP" sz="240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endParaRPr lang="en-US" altLang="en-US" sz="240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i="1" smtClean="0">
                <a:latin typeface="Times New Roman" panose="02020603050405020304" pitchFamily="18" charset="0"/>
              </a:rPr>
              <a:t>P</a:t>
            </a:r>
            <a:r>
              <a:rPr lang="en-US" altLang="en-US" sz="2400" smtClean="0">
                <a:latin typeface="Times New Roman" panose="02020603050405020304" pitchFamily="18" charset="0"/>
              </a:rPr>
              <a:t>(</a:t>
            </a:r>
            <a:r>
              <a:rPr lang="en-US" altLang="en-US" sz="2400" i="1" smtClean="0">
                <a:latin typeface="Times New Roman" panose="02020603050405020304" pitchFamily="18" charset="0"/>
              </a:rPr>
              <a:t>A</a:t>
            </a:r>
            <a:r>
              <a:rPr lang="en-US" altLang="en-US" sz="2400" smtClean="0">
                <a:latin typeface="Times New Roman" panose="02020603050405020304" pitchFamily="18" charset="0"/>
              </a:rPr>
              <a:t>|</a:t>
            </a:r>
            <a:r>
              <a:rPr lang="en-US" altLang="en-US" sz="2400" i="1" smtClean="0">
                <a:latin typeface="Times New Roman" panose="02020603050405020304" pitchFamily="18" charset="0"/>
              </a:rPr>
              <a:t>B</a:t>
            </a:r>
            <a:r>
              <a:rPr lang="en-US" altLang="en-US" sz="2400" smtClean="0">
                <a:latin typeface="Times New Roman" panose="02020603050405020304" pitchFamily="18" charset="0"/>
              </a:rPr>
              <a:t>)</a:t>
            </a:r>
            <a:r>
              <a:rPr lang="en-US" altLang="en-US" sz="2400" smtClean="0">
                <a:latin typeface="Calibri" panose="020F0502020204030204" pitchFamily="34" charset="0"/>
              </a:rPr>
              <a:t> means </a:t>
            </a:r>
            <a:r>
              <a:rPr lang="ja-JP" altLang="en-US" sz="2400" smtClean="0">
                <a:latin typeface="Calibri" panose="020F0502020204030204" pitchFamily="34" charset="0"/>
              </a:rPr>
              <a:t>“</a:t>
            </a:r>
            <a:r>
              <a:rPr lang="en-US" altLang="ja-JP" sz="2400" smtClean="0">
                <a:latin typeface="Calibri" panose="020F0502020204030204" pitchFamily="34" charset="0"/>
              </a:rPr>
              <a:t>what is the probability of it raining now if it was raining 10 minutes ago</a:t>
            </a:r>
            <a:r>
              <a:rPr lang="ja-JP" altLang="en-US" sz="2400" smtClean="0">
                <a:latin typeface="Calibri" panose="020F0502020204030204" pitchFamily="34" charset="0"/>
              </a:rPr>
              <a:t>”</a:t>
            </a:r>
            <a:endParaRPr lang="en-US" altLang="ja-JP" sz="240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i="1" smtClean="0">
                <a:latin typeface="Times New Roman" panose="02020603050405020304" pitchFamily="18" charset="0"/>
              </a:rPr>
              <a:t>P</a:t>
            </a:r>
            <a:r>
              <a:rPr lang="en-US" altLang="en-US" sz="2400" smtClean="0">
                <a:latin typeface="Times New Roman" panose="02020603050405020304" pitchFamily="18" charset="0"/>
              </a:rPr>
              <a:t>(</a:t>
            </a:r>
            <a:r>
              <a:rPr lang="en-US" altLang="en-US" sz="2400" i="1" smtClean="0">
                <a:latin typeface="Times New Roman" panose="02020603050405020304" pitchFamily="18" charset="0"/>
              </a:rPr>
              <a:t>A</a:t>
            </a:r>
            <a:r>
              <a:rPr lang="en-US" altLang="en-US" sz="2400" smtClean="0">
                <a:latin typeface="Times New Roman" panose="02020603050405020304" pitchFamily="18" charset="0"/>
              </a:rPr>
              <a:t>|</a:t>
            </a:r>
            <a:r>
              <a:rPr lang="en-US" altLang="en-US" sz="2400" i="1" smtClean="0">
                <a:latin typeface="Times New Roman" panose="02020603050405020304" pitchFamily="18" charset="0"/>
              </a:rPr>
              <a:t>B</a:t>
            </a:r>
            <a:r>
              <a:rPr lang="en-US" altLang="en-US" sz="2400" smtClean="0">
                <a:latin typeface="Times New Roman" panose="02020603050405020304" pitchFamily="18" charset="0"/>
              </a:rPr>
              <a:t>)</a:t>
            </a:r>
            <a:r>
              <a:rPr lang="en-US" altLang="en-US" sz="2400" smtClean="0">
                <a:latin typeface="Calibri" panose="020F0502020204030204" pitchFamily="34" charset="0"/>
              </a:rPr>
              <a:t> is probably way higher than </a:t>
            </a:r>
            <a:r>
              <a:rPr lang="en-US" altLang="en-US" sz="2400" i="1" smtClean="0">
                <a:latin typeface="Times New Roman" panose="02020603050405020304" pitchFamily="18" charset="0"/>
              </a:rPr>
              <a:t>P</a:t>
            </a:r>
            <a:r>
              <a:rPr lang="en-US" altLang="en-US" sz="2400" smtClean="0">
                <a:latin typeface="Times New Roman" panose="02020603050405020304" pitchFamily="18" charset="0"/>
              </a:rPr>
              <a:t>(A)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smtClean="0">
                <a:latin typeface="Calibri" panose="020F0502020204030204" pitchFamily="34" charset="0"/>
              </a:rPr>
              <a:t>Perhaps </a:t>
            </a:r>
            <a:r>
              <a:rPr lang="en-US" altLang="en-US" sz="2400" i="1" smtClean="0">
                <a:latin typeface="Times New Roman" panose="02020603050405020304" pitchFamily="18" charset="0"/>
              </a:rPr>
              <a:t>P</a:t>
            </a:r>
            <a:r>
              <a:rPr lang="en-US" altLang="en-US" sz="2400" smtClean="0">
                <a:latin typeface="Times New Roman" panose="02020603050405020304" pitchFamily="18" charset="0"/>
              </a:rPr>
              <a:t>(</a:t>
            </a:r>
            <a:r>
              <a:rPr lang="en-US" altLang="en-US" sz="2400" i="1" smtClean="0">
                <a:latin typeface="Times New Roman" panose="02020603050405020304" pitchFamily="18" charset="0"/>
              </a:rPr>
              <a:t>A</a:t>
            </a:r>
            <a:r>
              <a:rPr lang="en-US" altLang="en-US" sz="2400" smtClean="0">
                <a:latin typeface="Times New Roman" panose="02020603050405020304" pitchFamily="18" charset="0"/>
              </a:rPr>
              <a:t>|</a:t>
            </a:r>
            <a:r>
              <a:rPr lang="en-US" altLang="en-US" sz="2400" i="1" smtClean="0">
                <a:latin typeface="Times New Roman" panose="02020603050405020304" pitchFamily="18" charset="0"/>
              </a:rPr>
              <a:t>B</a:t>
            </a:r>
            <a:r>
              <a:rPr lang="en-US" altLang="en-US" sz="2400" smtClean="0">
                <a:latin typeface="Times New Roman" panose="02020603050405020304" pitchFamily="18" charset="0"/>
              </a:rPr>
              <a:t>)</a:t>
            </a:r>
            <a:r>
              <a:rPr lang="en-US" altLang="en-US" sz="2400" smtClean="0">
                <a:latin typeface="Calibri" panose="020F0502020204030204" pitchFamily="34" charset="0"/>
              </a:rPr>
              <a:t> is .10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endParaRPr lang="en-US" altLang="en-US" sz="240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en-US" sz="2400" smtClean="0">
                <a:latin typeface="Calibri" panose="020F0502020204030204" pitchFamily="34" charset="0"/>
              </a:rPr>
              <a:t>Intuition: The knowledge about </a:t>
            </a:r>
            <a:r>
              <a:rPr lang="en-US" altLang="en-US" sz="2400" i="1" smtClean="0">
                <a:latin typeface="Times New Roman" panose="02020603050405020304" pitchFamily="18" charset="0"/>
              </a:rPr>
              <a:t>B</a:t>
            </a:r>
            <a:r>
              <a:rPr lang="en-US" altLang="en-US" sz="2400" smtClean="0">
                <a:latin typeface="Calibri" panose="020F0502020204030204" pitchFamily="34" charset="0"/>
              </a:rPr>
              <a:t> should change our estimate of the probability of </a:t>
            </a:r>
            <a:r>
              <a:rPr lang="en-US" altLang="en-US" sz="2400" i="1" smtClean="0">
                <a:latin typeface="Times New Roman" panose="02020603050405020304" pitchFamily="18" charset="0"/>
              </a:rPr>
              <a:t>A</a:t>
            </a:r>
            <a:r>
              <a:rPr lang="en-US" altLang="en-US" sz="2400" smtClean="0">
                <a:latin typeface="Calibri" panose="020F0502020204030204" pitchFamily="34" charset="0"/>
              </a:rPr>
              <a:t>.</a:t>
            </a:r>
            <a:endParaRPr lang="en-US" altLang="en-US" sz="2000" smtClean="0"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Conditional probability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One of the following 30 items is chosen at random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What is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latin typeface="Times New Roman" panose="02020603050405020304" pitchFamily="18" charset="0"/>
              </a:rPr>
              <a:t>X</a:t>
            </a:r>
            <a:r>
              <a:rPr lang="en-US" altLang="en-US" dirty="0" smtClean="0">
                <a:latin typeface="Times New Roman" panose="02020603050405020304" pitchFamily="18" charset="0"/>
              </a:rPr>
              <a:t>)</a:t>
            </a:r>
            <a:r>
              <a:rPr lang="en-US" altLang="en-US" dirty="0" smtClean="0">
                <a:latin typeface="Calibri" panose="020F0502020204030204" pitchFamily="34" charset="0"/>
              </a:rPr>
              <a:t>, the probability that it is an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X</a:t>
            </a:r>
            <a:r>
              <a:rPr lang="en-US" altLang="en-US" dirty="0" smtClean="0">
                <a:latin typeface="Calibri" panose="020F0502020204030204" pitchFamily="34" charset="0"/>
              </a:rPr>
              <a:t>? 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What is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</a:rPr>
              <a:t>(</a:t>
            </a:r>
            <a:r>
              <a:rPr lang="en-US" altLang="en-US" i="1" dirty="0" err="1" smtClean="0">
                <a:latin typeface="Times New Roman" panose="02020603050405020304" pitchFamily="18" charset="0"/>
              </a:rPr>
              <a:t>X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|</a:t>
            </a:r>
            <a:r>
              <a:rPr lang="en-US" altLang="en-US" i="1" dirty="0" err="1" smtClean="0">
                <a:latin typeface="Times New Roman" panose="02020603050405020304" pitchFamily="18" charset="0"/>
              </a:rPr>
              <a:t>red</a:t>
            </a:r>
            <a:r>
              <a:rPr lang="en-US" altLang="en-US" dirty="0" smtClean="0">
                <a:latin typeface="Times New Roman" panose="02020603050405020304" pitchFamily="18" charset="0"/>
              </a:rPr>
              <a:t>)</a:t>
            </a:r>
            <a:r>
              <a:rPr lang="en-US" altLang="en-US" dirty="0" smtClean="0">
                <a:latin typeface="Calibri" panose="020F0502020204030204" pitchFamily="34" charset="0"/>
              </a:rPr>
              <a:t>, the probability that it is an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X</a:t>
            </a:r>
            <a:r>
              <a:rPr lang="en-US" altLang="en-US" dirty="0" smtClean="0">
                <a:latin typeface="Calibri" panose="020F0502020204030204" pitchFamily="34" charset="0"/>
              </a:rPr>
              <a:t> given that it is </a:t>
            </a:r>
            <a:r>
              <a:rPr lang="en-US" altLang="en-US" i="1" dirty="0" smtClean="0">
                <a:latin typeface="+mj-lt"/>
              </a:rPr>
              <a:t>red</a:t>
            </a:r>
            <a:r>
              <a:rPr lang="en-US" altLang="en-US" dirty="0" smtClean="0">
                <a:latin typeface="Calibri" panose="020F0502020204030204" pitchFamily="34" charset="0"/>
              </a:rPr>
              <a:t>? 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12888" y="4343400"/>
          <a:ext cx="60960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O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O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O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X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O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X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X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O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X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O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val 8"/>
          <p:cNvSpPr>
            <a:spLocks noChangeArrowheads="1"/>
          </p:cNvSpPr>
          <p:nvPr/>
        </p:nvSpPr>
        <p:spPr bwMode="auto">
          <a:xfrm>
            <a:off x="3429000" y="3657600"/>
            <a:ext cx="3124200" cy="2667000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charset="0"/>
              </a:rPr>
              <a:t>S</a:t>
            </a:r>
          </a:p>
        </p:txBody>
      </p:sp>
      <p:sp>
        <p:nvSpPr>
          <p:cNvPr id="552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Conditional Probability</a:t>
            </a:r>
          </a:p>
        </p:txBody>
      </p:sp>
      <p:sp>
        <p:nvSpPr>
          <p:cNvPr id="5530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dirty="0">
                <a:latin typeface="Calibri" charset="0"/>
                <a:ea typeface="+mn-ea"/>
              </a:rPr>
              <a:t>let </a:t>
            </a:r>
            <a:r>
              <a:rPr lang="en-US" sz="2400" i="1" dirty="0">
                <a:latin typeface="+mj-lt"/>
                <a:ea typeface="+mn-ea"/>
              </a:rPr>
              <a:t>A</a:t>
            </a:r>
            <a:r>
              <a:rPr lang="en-US" sz="2400" dirty="0">
                <a:latin typeface="Calibri" charset="0"/>
                <a:ea typeface="+mn-ea"/>
              </a:rPr>
              <a:t> and </a:t>
            </a:r>
            <a:r>
              <a:rPr lang="en-US" sz="2400" i="1" dirty="0">
                <a:latin typeface="+mj-lt"/>
                <a:ea typeface="+mn-ea"/>
              </a:rPr>
              <a:t>B</a:t>
            </a:r>
            <a:r>
              <a:rPr lang="en-US" sz="2400" dirty="0">
                <a:latin typeface="Calibri" charset="0"/>
                <a:ea typeface="+mn-ea"/>
              </a:rPr>
              <a:t> be events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i="1" dirty="0" smtClean="0">
                <a:latin typeface="+mj-lt"/>
                <a:ea typeface="+mn-ea"/>
              </a:rPr>
              <a:t>P</a:t>
            </a:r>
            <a:r>
              <a:rPr lang="en-US" sz="2400" dirty="0" smtClean="0">
                <a:latin typeface="+mj-lt"/>
                <a:ea typeface="+mn-ea"/>
              </a:rPr>
              <a:t>(</a:t>
            </a:r>
            <a:r>
              <a:rPr lang="en-US" sz="2400" i="1" dirty="0" smtClean="0">
                <a:latin typeface="+mj-lt"/>
                <a:ea typeface="+mn-ea"/>
              </a:rPr>
              <a:t>B</a:t>
            </a:r>
            <a:r>
              <a:rPr lang="en-US" sz="2400" dirty="0" smtClean="0">
                <a:latin typeface="+mj-lt"/>
                <a:ea typeface="+mn-ea"/>
              </a:rPr>
              <a:t>|</a:t>
            </a:r>
            <a:r>
              <a:rPr lang="en-US" sz="2400" i="1" dirty="0" smtClean="0">
                <a:latin typeface="+mj-lt"/>
                <a:ea typeface="+mn-ea"/>
              </a:rPr>
              <a:t>A</a:t>
            </a:r>
            <a:r>
              <a:rPr lang="en-US" sz="2400" dirty="0">
                <a:latin typeface="+mj-lt"/>
                <a:ea typeface="+mn-ea"/>
              </a:rPr>
              <a:t>)</a:t>
            </a:r>
            <a:r>
              <a:rPr lang="en-US" sz="2400" dirty="0">
                <a:latin typeface="Calibri" charset="0"/>
                <a:ea typeface="+mn-ea"/>
              </a:rPr>
              <a:t> = the </a:t>
            </a:r>
            <a:r>
              <a:rPr lang="en-US" sz="2400" i="1" dirty="0">
                <a:solidFill>
                  <a:srgbClr val="A50021"/>
                </a:solidFill>
                <a:latin typeface="Calibri" charset="0"/>
                <a:ea typeface="+mn-ea"/>
              </a:rPr>
              <a:t>probability</a:t>
            </a:r>
            <a:r>
              <a:rPr lang="en-US" sz="2400" dirty="0">
                <a:latin typeface="Calibri" charset="0"/>
                <a:ea typeface="+mn-ea"/>
              </a:rPr>
              <a:t> of event </a:t>
            </a:r>
            <a:r>
              <a:rPr lang="en-US" sz="2400" i="1" dirty="0" smtClean="0">
                <a:latin typeface="+mj-lt"/>
                <a:ea typeface="+mn-ea"/>
              </a:rPr>
              <a:t>B</a:t>
            </a:r>
            <a:r>
              <a:rPr lang="en-US" sz="2400" dirty="0" smtClean="0">
                <a:latin typeface="Calibri" charset="0"/>
                <a:ea typeface="+mn-ea"/>
              </a:rPr>
              <a:t> </a:t>
            </a:r>
            <a:r>
              <a:rPr lang="en-US" sz="2400" i="1" dirty="0">
                <a:solidFill>
                  <a:srgbClr val="A50021"/>
                </a:solidFill>
                <a:latin typeface="Calibri" charset="0"/>
                <a:ea typeface="+mn-ea"/>
              </a:rPr>
              <a:t>occurring given</a:t>
            </a:r>
            <a:r>
              <a:rPr lang="en-US" sz="2400" dirty="0">
                <a:latin typeface="Calibri" charset="0"/>
                <a:ea typeface="+mn-ea"/>
              </a:rPr>
              <a:t> event </a:t>
            </a:r>
            <a:r>
              <a:rPr lang="en-US" sz="2400" i="1" dirty="0">
                <a:latin typeface="+mj-lt"/>
                <a:ea typeface="+mn-ea"/>
              </a:rPr>
              <a:t>A</a:t>
            </a:r>
            <a:r>
              <a:rPr lang="en-US" sz="2400" dirty="0">
                <a:latin typeface="Calibri" charset="0"/>
                <a:ea typeface="+mn-ea"/>
              </a:rPr>
              <a:t> </a:t>
            </a:r>
            <a:r>
              <a:rPr lang="en-US" sz="2400" i="1" dirty="0" smtClean="0">
                <a:solidFill>
                  <a:srgbClr val="A50021"/>
                </a:solidFill>
                <a:latin typeface="Calibri" charset="0"/>
                <a:ea typeface="+mn-ea"/>
              </a:rPr>
              <a:t>occurred</a:t>
            </a:r>
            <a:endParaRPr lang="en-US" sz="2400" dirty="0">
              <a:latin typeface="Calibri" charset="0"/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i="1" dirty="0">
                <a:latin typeface="Calibri" charset="0"/>
                <a:ea typeface="+mn-ea"/>
              </a:rPr>
              <a:t>definition:</a:t>
            </a:r>
            <a:r>
              <a:rPr lang="en-US" sz="2400" dirty="0">
                <a:latin typeface="Calibri" charset="0"/>
                <a:ea typeface="+mn-ea"/>
              </a:rPr>
              <a:t> </a:t>
            </a:r>
            <a:r>
              <a:rPr lang="en-US" sz="2400" i="1" dirty="0" smtClean="0">
                <a:latin typeface="+mj-lt"/>
                <a:ea typeface="+mn-ea"/>
              </a:rPr>
              <a:t>P</a:t>
            </a:r>
            <a:r>
              <a:rPr lang="en-US" sz="2400" dirty="0" smtClean="0">
                <a:latin typeface="+mj-lt"/>
                <a:ea typeface="+mn-ea"/>
              </a:rPr>
              <a:t>(</a:t>
            </a:r>
            <a:r>
              <a:rPr lang="en-US" sz="2400" i="1" dirty="0" smtClean="0">
                <a:latin typeface="+mj-lt"/>
                <a:ea typeface="+mn-ea"/>
              </a:rPr>
              <a:t>B</a:t>
            </a:r>
            <a:r>
              <a:rPr lang="en-US" sz="2400" dirty="0" smtClean="0">
                <a:latin typeface="+mj-lt"/>
                <a:ea typeface="+mn-ea"/>
              </a:rPr>
              <a:t>|</a:t>
            </a:r>
            <a:r>
              <a:rPr lang="en-US" sz="2400" i="1" dirty="0" smtClean="0">
                <a:latin typeface="+mj-lt"/>
                <a:ea typeface="+mn-ea"/>
              </a:rPr>
              <a:t>A</a:t>
            </a:r>
            <a:r>
              <a:rPr lang="en-US" sz="2400" dirty="0">
                <a:latin typeface="+mj-lt"/>
                <a:ea typeface="+mn-ea"/>
              </a:rPr>
              <a:t>) </a:t>
            </a:r>
            <a:r>
              <a:rPr lang="en-US" sz="2400" dirty="0" smtClean="0">
                <a:latin typeface="+mj-lt"/>
                <a:ea typeface="+mn-ea"/>
              </a:rPr>
              <a:t>= </a:t>
            </a:r>
            <a:r>
              <a:rPr lang="en-US" sz="2400" i="1" dirty="0" smtClean="0">
                <a:latin typeface="+mj-lt"/>
                <a:ea typeface="+mn-ea"/>
              </a:rPr>
              <a:t>P</a:t>
            </a:r>
            <a:r>
              <a:rPr lang="en-US" sz="2400" dirty="0" smtClean="0">
                <a:latin typeface="+mj-lt"/>
                <a:ea typeface="+mn-ea"/>
              </a:rPr>
              <a:t>(</a:t>
            </a:r>
            <a:r>
              <a:rPr lang="en-US" sz="2400" i="1" dirty="0" smtClean="0">
                <a:latin typeface="+mj-lt"/>
                <a:ea typeface="+mn-ea"/>
              </a:rPr>
              <a:t>A</a:t>
            </a:r>
            <a:r>
              <a:rPr lang="en-US" sz="2400" dirty="0" smtClean="0">
                <a:latin typeface="+mj-lt"/>
                <a:ea typeface="+mn-ea"/>
              </a:rPr>
              <a:t> </a:t>
            </a:r>
            <a:r>
              <a:rPr lang="en-US" sz="2400" dirty="0">
                <a:latin typeface="Calibri" charset="0"/>
                <a:ea typeface="+mn-ea"/>
                <a:sym typeface="Symbol" charset="2"/>
              </a:rPr>
              <a:t></a:t>
            </a:r>
            <a:r>
              <a:rPr lang="en-US" sz="2400" dirty="0">
                <a:latin typeface="Calibri" charset="0"/>
                <a:ea typeface="+mn-ea"/>
              </a:rPr>
              <a:t> </a:t>
            </a:r>
            <a:r>
              <a:rPr lang="en-US" sz="2400" i="1" dirty="0">
                <a:latin typeface="+mj-lt"/>
                <a:ea typeface="+mn-ea"/>
              </a:rPr>
              <a:t>B</a:t>
            </a:r>
            <a:r>
              <a:rPr lang="en-US" sz="2400" dirty="0">
                <a:latin typeface="+mj-lt"/>
                <a:ea typeface="+mn-ea"/>
              </a:rPr>
              <a:t>) / </a:t>
            </a:r>
            <a:r>
              <a:rPr lang="en-US" sz="2400" i="1" dirty="0" smtClean="0">
                <a:latin typeface="+mj-lt"/>
                <a:ea typeface="+mn-ea"/>
              </a:rPr>
              <a:t>P</a:t>
            </a:r>
            <a:r>
              <a:rPr lang="en-US" sz="2400" dirty="0" smtClean="0">
                <a:latin typeface="+mj-lt"/>
                <a:ea typeface="+mn-ea"/>
              </a:rPr>
              <a:t>(</a:t>
            </a:r>
            <a:r>
              <a:rPr lang="en-US" sz="2400" i="1" dirty="0" smtClean="0">
                <a:latin typeface="+mj-lt"/>
                <a:ea typeface="+mn-ea"/>
              </a:rPr>
              <a:t>A</a:t>
            </a:r>
            <a:r>
              <a:rPr lang="en-US" sz="2400" dirty="0">
                <a:latin typeface="+mj-lt"/>
                <a:ea typeface="+mn-ea"/>
              </a:rPr>
              <a:t>)</a:t>
            </a:r>
            <a:endParaRPr lang="en-US" sz="2000" dirty="0">
              <a:latin typeface="+mj-lt"/>
              <a:ea typeface="+mn-ea"/>
              <a:sym typeface="Symbol" charset="2"/>
            </a:endParaRPr>
          </a:p>
        </p:txBody>
      </p:sp>
      <p:sp>
        <p:nvSpPr>
          <p:cNvPr id="46085" name="Oval 1"/>
          <p:cNvSpPr>
            <a:spLocks noChangeArrowheads="1"/>
          </p:cNvSpPr>
          <p:nvPr/>
        </p:nvSpPr>
        <p:spPr bwMode="auto">
          <a:xfrm>
            <a:off x="4114800" y="4572000"/>
            <a:ext cx="1219200" cy="1143000"/>
          </a:xfrm>
          <a:prstGeom prst="ellipse">
            <a:avLst/>
          </a:prstGeom>
          <a:solidFill>
            <a:srgbClr val="00B0F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charset="0"/>
              </a:rPr>
              <a:t>A</a:t>
            </a:r>
          </a:p>
        </p:txBody>
      </p:sp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4735513" y="4572000"/>
            <a:ext cx="1512887" cy="1143000"/>
          </a:xfrm>
          <a:prstGeom prst="ellipse">
            <a:avLst/>
          </a:prstGeom>
          <a:solidFill>
            <a:srgbClr val="FFFF00">
              <a:alpha val="50195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latin typeface="Times New Roman" charset="0"/>
              </a:rPr>
              <a:t>       </a:t>
            </a:r>
            <a:r>
              <a:rPr kumimoji="0" lang="en-US" altLang="en-US" sz="2400" b="0" i="1">
                <a:latin typeface="Times New Roman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Conditional Probability</a:t>
            </a:r>
          </a:p>
        </p:txBody>
      </p:sp>
      <p:sp>
        <p:nvSpPr>
          <p:cNvPr id="48131" name="Text Box 11"/>
          <p:cNvSpPr txBox="1">
            <a:spLocks noChangeArrowheads="1"/>
          </p:cNvSpPr>
          <p:nvPr/>
        </p:nvSpPr>
        <p:spPr bwMode="auto">
          <a:xfrm>
            <a:off x="3962400" y="4133850"/>
            <a:ext cx="4953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charset="0"/>
              </a:rPr>
              <a:t>Note</a:t>
            </a:r>
            <a:r>
              <a:rPr kumimoji="0" lang="en-US" altLang="en-US" sz="2400" b="0">
                <a:latin typeface="Times New Roman" charset="0"/>
              </a:rPr>
              <a:t>:</a:t>
            </a:r>
            <a:r>
              <a:rPr kumimoji="0" lang="en-US" altLang="en-US" sz="2400" b="0" i="1">
                <a:latin typeface="Times New Roman" charset="0"/>
              </a:rPr>
              <a:t>   P</a:t>
            </a:r>
            <a:r>
              <a:rPr kumimoji="0" lang="en-US" altLang="en-US" sz="2400" b="0">
                <a:latin typeface="Times New Roman" charset="0"/>
              </a:rPr>
              <a:t>(</a:t>
            </a:r>
            <a:r>
              <a:rPr kumimoji="0" lang="en-US" altLang="en-US" sz="2400" b="0" i="1">
                <a:latin typeface="Times New Roman" charset="0"/>
              </a:rPr>
              <a:t>A</a:t>
            </a:r>
            <a:r>
              <a:rPr kumimoji="0" lang="en-US" altLang="en-US" sz="2400" b="0">
                <a:latin typeface="Times New Roman" charset="0"/>
              </a:rPr>
              <a:t>,</a:t>
            </a:r>
            <a:r>
              <a:rPr kumimoji="0" lang="en-US" altLang="en-US" sz="2400" b="0" i="1">
                <a:latin typeface="Times New Roman" charset="0"/>
              </a:rPr>
              <a:t>B</a:t>
            </a:r>
            <a:r>
              <a:rPr kumimoji="0" lang="en-US" altLang="en-US" sz="2400" b="0">
                <a:latin typeface="Times New Roman" charset="0"/>
              </a:rPr>
              <a:t>) = </a:t>
            </a:r>
            <a:r>
              <a:rPr kumimoji="0" lang="en-US" altLang="en-US" sz="2400" b="0" i="1">
                <a:latin typeface="Times New Roman" charset="0"/>
              </a:rPr>
              <a:t>P</a:t>
            </a:r>
            <a:r>
              <a:rPr kumimoji="0" lang="en-US" altLang="en-US" sz="2400" b="0">
                <a:latin typeface="Times New Roman" charset="0"/>
              </a:rPr>
              <a:t>(</a:t>
            </a:r>
            <a:r>
              <a:rPr kumimoji="0" lang="en-US" altLang="en-US" sz="2400" b="0" i="1">
                <a:latin typeface="Times New Roman" charset="0"/>
              </a:rPr>
              <a:t>B|A</a:t>
            </a:r>
            <a:r>
              <a:rPr kumimoji="0" lang="en-US" altLang="en-US" sz="2400" b="0">
                <a:latin typeface="Times New Roman" charset="0"/>
              </a:rPr>
              <a:t>)</a:t>
            </a:r>
            <a:r>
              <a:rPr kumimoji="0" lang="en-US" altLang="en-US" sz="2400" b="0" i="1">
                <a:latin typeface="Times New Roman" charset="0"/>
              </a:rPr>
              <a:t> · P</a:t>
            </a:r>
            <a:r>
              <a:rPr kumimoji="0" lang="en-US" altLang="en-US" sz="2400" b="0">
                <a:latin typeface="Times New Roman" charset="0"/>
              </a:rPr>
              <a:t>(</a:t>
            </a:r>
            <a:r>
              <a:rPr kumimoji="0" lang="en-US" altLang="en-US" sz="2400" b="0" i="1">
                <a:latin typeface="Times New Roman" charset="0"/>
              </a:rPr>
              <a:t>A</a:t>
            </a:r>
            <a:r>
              <a:rPr kumimoji="0" lang="en-US" altLang="en-US" sz="2400" b="0">
                <a:latin typeface="Times New Roman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charset="0"/>
              </a:rPr>
              <a:t>also</a:t>
            </a:r>
            <a:r>
              <a:rPr kumimoji="0" lang="en-US" altLang="en-US" sz="2400" b="0">
                <a:latin typeface="Times New Roman" charset="0"/>
              </a:rPr>
              <a:t>:</a:t>
            </a:r>
            <a:r>
              <a:rPr kumimoji="0" lang="en-US" altLang="en-US" sz="2400" b="0" i="1">
                <a:latin typeface="Times New Roman" charset="0"/>
              </a:rPr>
              <a:t>    P</a:t>
            </a:r>
            <a:r>
              <a:rPr kumimoji="0" lang="en-US" altLang="en-US" sz="2400" b="0">
                <a:latin typeface="Times New Roman" charset="0"/>
              </a:rPr>
              <a:t>(</a:t>
            </a:r>
            <a:r>
              <a:rPr kumimoji="0" lang="en-US" altLang="en-US" sz="2400" b="0" i="1">
                <a:latin typeface="Times New Roman" charset="0"/>
              </a:rPr>
              <a:t>A</a:t>
            </a:r>
            <a:r>
              <a:rPr kumimoji="0" lang="en-US" altLang="en-US" sz="2400" b="0">
                <a:latin typeface="Times New Roman" charset="0"/>
              </a:rPr>
              <a:t>,</a:t>
            </a:r>
            <a:r>
              <a:rPr kumimoji="0" lang="en-US" altLang="en-US" sz="2400" b="0" i="1">
                <a:latin typeface="Times New Roman" charset="0"/>
              </a:rPr>
              <a:t>B</a:t>
            </a:r>
            <a:r>
              <a:rPr kumimoji="0" lang="en-US" altLang="en-US" sz="2400" b="0">
                <a:latin typeface="Times New Roman" charset="0"/>
              </a:rPr>
              <a:t>) = </a:t>
            </a:r>
            <a:r>
              <a:rPr kumimoji="0" lang="en-US" altLang="en-US" sz="2400" b="0" i="1">
                <a:latin typeface="Times New Roman" charset="0"/>
              </a:rPr>
              <a:t>P</a:t>
            </a:r>
            <a:r>
              <a:rPr kumimoji="0" lang="en-US" altLang="en-US" sz="2400" b="0">
                <a:latin typeface="Times New Roman" charset="0"/>
              </a:rPr>
              <a:t>(</a:t>
            </a:r>
            <a:r>
              <a:rPr kumimoji="0" lang="en-US" altLang="en-US" sz="2400" b="0" i="1">
                <a:latin typeface="Times New Roman" charset="0"/>
              </a:rPr>
              <a:t>B</a:t>
            </a:r>
            <a:r>
              <a:rPr kumimoji="0" lang="en-US" altLang="en-US" sz="2400" b="0">
                <a:latin typeface="Times New Roman" charset="0"/>
              </a:rPr>
              <a:t>,</a:t>
            </a:r>
            <a:r>
              <a:rPr kumimoji="0" lang="en-US" altLang="en-US" sz="2400" b="0" i="1">
                <a:latin typeface="Times New Roman" charset="0"/>
              </a:rPr>
              <a:t>A</a:t>
            </a:r>
            <a:r>
              <a:rPr kumimoji="0" lang="en-US" altLang="en-US" sz="2400" b="0">
                <a:latin typeface="Times New Roman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charset="2"/>
              <a:buNone/>
            </a:pPr>
            <a:r>
              <a:rPr kumimoji="0" lang="en-US" altLang="en-US" sz="2400" b="0" i="1">
                <a:latin typeface="Times New Roman" charset="0"/>
              </a:rPr>
              <a:t>hence</a:t>
            </a:r>
            <a:r>
              <a:rPr kumimoji="0" lang="en-US" altLang="en-US" sz="2400" b="0">
                <a:latin typeface="Times New Roman" charset="0"/>
              </a:rPr>
              <a:t>: </a:t>
            </a:r>
            <a:r>
              <a:rPr kumimoji="0" lang="en-US" altLang="en-US" sz="2400" b="0" i="1">
                <a:latin typeface="Times New Roman" charset="0"/>
              </a:rPr>
              <a:t>P</a:t>
            </a:r>
            <a:r>
              <a:rPr kumimoji="0" lang="en-US" altLang="en-US" sz="2400" b="0">
                <a:latin typeface="Times New Roman" charset="0"/>
              </a:rPr>
              <a:t>(</a:t>
            </a:r>
            <a:r>
              <a:rPr kumimoji="0" lang="en-US" altLang="en-US" sz="2400" b="0" i="1">
                <a:latin typeface="Times New Roman" charset="0"/>
              </a:rPr>
              <a:t>B|A</a:t>
            </a:r>
            <a:r>
              <a:rPr kumimoji="0" lang="en-US" altLang="en-US" sz="2400" b="0">
                <a:latin typeface="Times New Roman" charset="0"/>
              </a:rPr>
              <a:t>)</a:t>
            </a:r>
            <a:r>
              <a:rPr kumimoji="0" lang="en-US" altLang="en-US" sz="2400" b="0" i="1">
                <a:latin typeface="Times New Roman" charset="0"/>
              </a:rPr>
              <a:t> · P</a:t>
            </a:r>
            <a:r>
              <a:rPr kumimoji="0" lang="en-US" altLang="en-US" sz="2400" b="0">
                <a:latin typeface="Times New Roman" charset="0"/>
              </a:rPr>
              <a:t>(</a:t>
            </a:r>
            <a:r>
              <a:rPr kumimoji="0" lang="en-US" altLang="en-US" sz="2400" b="0" i="1">
                <a:latin typeface="Times New Roman" charset="0"/>
              </a:rPr>
              <a:t>A</a:t>
            </a:r>
            <a:r>
              <a:rPr kumimoji="0" lang="en-US" altLang="en-US" sz="2400" b="0">
                <a:latin typeface="Times New Roman" charset="0"/>
              </a:rPr>
              <a:t>) = </a:t>
            </a:r>
            <a:r>
              <a:rPr kumimoji="0" lang="en-US" altLang="en-US" sz="2400" b="0" i="1">
                <a:latin typeface="Times New Roman" charset="0"/>
              </a:rPr>
              <a:t>P</a:t>
            </a:r>
            <a:r>
              <a:rPr kumimoji="0" lang="en-US" altLang="en-US" sz="2400" b="0">
                <a:latin typeface="Times New Roman" charset="0"/>
              </a:rPr>
              <a:t>(</a:t>
            </a:r>
            <a:r>
              <a:rPr kumimoji="0" lang="en-US" altLang="en-US" sz="2400" b="0" i="1">
                <a:latin typeface="Times New Roman" charset="0"/>
              </a:rPr>
              <a:t>A|B</a:t>
            </a:r>
            <a:r>
              <a:rPr kumimoji="0" lang="en-US" altLang="en-US" sz="2400" b="0">
                <a:latin typeface="Times New Roman" charset="0"/>
              </a:rPr>
              <a:t>)</a:t>
            </a:r>
            <a:r>
              <a:rPr kumimoji="0" lang="en-US" altLang="en-US" sz="2400" b="0" i="1">
                <a:latin typeface="Times New Roman" charset="0"/>
              </a:rPr>
              <a:t> · P</a:t>
            </a:r>
            <a:r>
              <a:rPr kumimoji="0" lang="en-US" altLang="en-US" sz="2400" b="0">
                <a:latin typeface="Times New Roman" charset="0"/>
              </a:rPr>
              <a:t>(</a:t>
            </a:r>
            <a:r>
              <a:rPr kumimoji="0" lang="en-US" altLang="en-US" sz="2400" b="0" i="1">
                <a:latin typeface="Times New Roman" charset="0"/>
              </a:rPr>
              <a:t>B</a:t>
            </a:r>
            <a:r>
              <a:rPr kumimoji="0" lang="en-US" altLang="en-US" sz="2400" b="0">
                <a:latin typeface="Times New Roman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charset="2"/>
              <a:buNone/>
            </a:pPr>
            <a:r>
              <a:rPr kumimoji="0" lang="en-US" altLang="en-US" sz="2400" b="0" i="1">
                <a:latin typeface="Times New Roman" charset="0"/>
              </a:rPr>
              <a:t>hence</a:t>
            </a:r>
            <a:r>
              <a:rPr kumimoji="0" lang="en-US" altLang="en-US" sz="2400" b="0">
                <a:latin typeface="Times New Roman" charset="0"/>
              </a:rPr>
              <a:t>: …</a:t>
            </a:r>
          </a:p>
        </p:txBody>
      </p:sp>
      <p:sp>
        <p:nvSpPr>
          <p:cNvPr id="48132" name="Oval 11"/>
          <p:cNvSpPr>
            <a:spLocks noChangeArrowheads="1"/>
          </p:cNvSpPr>
          <p:nvPr/>
        </p:nvSpPr>
        <p:spPr bwMode="auto">
          <a:xfrm>
            <a:off x="1103313" y="4267200"/>
            <a:ext cx="1219200" cy="1143000"/>
          </a:xfrm>
          <a:prstGeom prst="ellipse">
            <a:avLst/>
          </a:prstGeom>
          <a:solidFill>
            <a:srgbClr val="00B0F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i="1">
                <a:latin typeface="Times New Roman" charset="0"/>
              </a:rPr>
              <a:t>A</a:t>
            </a:r>
          </a:p>
        </p:txBody>
      </p:sp>
      <p:sp>
        <p:nvSpPr>
          <p:cNvPr id="48133" name="Oval 12"/>
          <p:cNvSpPr>
            <a:spLocks noChangeArrowheads="1"/>
          </p:cNvSpPr>
          <p:nvPr/>
        </p:nvSpPr>
        <p:spPr bwMode="auto">
          <a:xfrm>
            <a:off x="1724025" y="4267200"/>
            <a:ext cx="1512888" cy="1143000"/>
          </a:xfrm>
          <a:prstGeom prst="ellipse">
            <a:avLst/>
          </a:prstGeom>
          <a:solidFill>
            <a:srgbClr val="FFFF00">
              <a:alpha val="50195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latin typeface="Times New Roman" charset="0"/>
              </a:rPr>
              <a:t>       </a:t>
            </a:r>
            <a:r>
              <a:rPr kumimoji="0" lang="en-US" altLang="en-US" sz="2400" i="1">
                <a:latin typeface="Times New Roman" charset="0"/>
              </a:rPr>
              <a:t>B</a:t>
            </a:r>
          </a:p>
        </p:txBody>
      </p:sp>
      <p:sp>
        <p:nvSpPr>
          <p:cNvPr id="48134" name="TextBox 1"/>
          <p:cNvSpPr txBox="1">
            <a:spLocks noChangeArrowheads="1"/>
          </p:cNvSpPr>
          <p:nvPr/>
        </p:nvSpPr>
        <p:spPr bwMode="auto">
          <a:xfrm>
            <a:off x="1771650" y="4668838"/>
            <a:ext cx="561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i="1">
                <a:latin typeface="Times New Roman" charset="0"/>
              </a:rPr>
              <a:t>A</a:t>
            </a:r>
            <a:r>
              <a:rPr kumimoji="0" lang="en-US" altLang="en-US" sz="1600">
                <a:latin typeface="Times New Roman" charset="0"/>
              </a:rPr>
              <a:t>,</a:t>
            </a:r>
            <a:r>
              <a:rPr kumimoji="0" lang="en-US" altLang="en-US" sz="1600" i="1">
                <a:latin typeface="Times New Roman" charset="0"/>
              </a:rPr>
              <a:t>B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322513" y="2384425"/>
          <a:ext cx="4351337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5" name="Equation" r:id="rId4" imgW="1930400" imgH="419100" progId="Equation.3">
                  <p:embed/>
                </p:oleObj>
              </mc:Choice>
              <mc:Fallback>
                <p:oleObj name="Equation" r:id="rId4" imgW="19304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513" y="2384425"/>
                        <a:ext cx="4351337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Bayes’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5717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B</a:t>
            </a:r>
            <a:r>
              <a:rPr lang="en-US" altLang="en-US" smtClean="0">
                <a:latin typeface="Times New Roman" panose="02020603050405020304" pitchFamily="18" charset="0"/>
              </a:rPr>
              <a:t>)</a:t>
            </a:r>
            <a:r>
              <a:rPr lang="en-US" altLang="en-US" smtClean="0"/>
              <a:t>: prior probability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</a:t>
            </a:r>
            <a:r>
              <a:rPr lang="en-US" altLang="en-US" i="1" smtClean="0">
                <a:latin typeface="Times New Roman" panose="02020603050405020304" pitchFamily="18" charset="0"/>
              </a:rPr>
              <a:t>B</a:t>
            </a:r>
            <a:r>
              <a:rPr lang="en-US" altLang="en-US" smtClean="0">
                <a:latin typeface="Times New Roman" panose="02020603050405020304" pitchFamily="18" charset="0"/>
              </a:rPr>
              <a:t>|</a:t>
            </a:r>
            <a:r>
              <a:rPr lang="en-US" altLang="en-US" i="1" smtClean="0">
                <a:latin typeface="Times New Roman" panose="02020603050405020304" pitchFamily="18" charset="0"/>
              </a:rPr>
              <a:t>A</a:t>
            </a:r>
            <a:r>
              <a:rPr lang="en-US" altLang="en-US" smtClean="0">
                <a:latin typeface="Times New Roman" panose="02020603050405020304" pitchFamily="18" charset="0"/>
              </a:rPr>
              <a:t>)</a:t>
            </a:r>
            <a:r>
              <a:rPr lang="en-US" altLang="en-US" smtClean="0"/>
              <a:t>: posterior probability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16200" y="2305050"/>
          <a:ext cx="3463925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0" name="Equation" r:id="rId3" imgW="1536700" imgH="419100" progId="Equation.3">
                  <p:embed/>
                </p:oleObj>
              </mc:Choice>
              <mc:Fallback>
                <p:oleObj name="Equation" r:id="rId3" imgW="15367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2305050"/>
                        <a:ext cx="3463925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Independence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458200" cy="4648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sz="3200" dirty="0" smtClean="0">
                <a:latin typeface="Calibri" panose="020F0502020204030204" pitchFamily="34" charset="0"/>
              </a:rPr>
              <a:t>What is </a:t>
            </a:r>
            <a:r>
              <a:rPr lang="en-US" altLang="en-US" sz="3200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(</a:t>
            </a:r>
            <a:r>
              <a:rPr lang="en-US" altLang="en-US" sz="3200" i="1" dirty="0" smtClean="0">
                <a:latin typeface="Times New Roman" panose="02020603050405020304" pitchFamily="18" charset="0"/>
              </a:rPr>
              <a:t>A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3200" i="1" dirty="0" smtClean="0">
                <a:latin typeface="Times New Roman" panose="02020603050405020304" pitchFamily="18" charset="0"/>
              </a:rPr>
              <a:t>B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)</a:t>
            </a:r>
            <a:r>
              <a:rPr lang="en-US" altLang="en-US" sz="3200" dirty="0" smtClean="0">
                <a:latin typeface="Calibri" panose="020F0502020204030204" pitchFamily="34" charset="0"/>
              </a:rPr>
              <a:t> if </a:t>
            </a:r>
            <a:r>
              <a:rPr lang="en-US" altLang="en-US" sz="3200" i="1" dirty="0" smtClean="0">
                <a:latin typeface="Times New Roman" panose="02020603050405020304" pitchFamily="18" charset="0"/>
              </a:rPr>
              <a:t>A</a:t>
            </a:r>
            <a:r>
              <a:rPr lang="en-US" altLang="en-US" sz="3200" dirty="0" smtClean="0">
                <a:latin typeface="Calibri" panose="020F0502020204030204" pitchFamily="34" charset="0"/>
              </a:rPr>
              <a:t> and </a:t>
            </a:r>
            <a:r>
              <a:rPr lang="en-US" altLang="en-US" sz="3200" i="1" dirty="0" smtClean="0">
                <a:latin typeface="Times New Roman" panose="02020603050405020304" pitchFamily="18" charset="0"/>
              </a:rPr>
              <a:t>B</a:t>
            </a:r>
            <a:r>
              <a:rPr lang="en-US" altLang="en-US" sz="3200" dirty="0" smtClean="0">
                <a:latin typeface="Calibri" panose="020F0502020204030204" pitchFamily="34" charset="0"/>
              </a:rPr>
              <a:t> are independent?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3200" dirty="0" smtClean="0">
              <a:latin typeface="Calibri" panose="020F0502020204030204" pitchFamily="34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=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·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iff</a:t>
            </a:r>
            <a:r>
              <a:rPr lang="en-US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independent.</a:t>
            </a:r>
            <a:b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endParaRPr lang="en-US" altLang="en-US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heads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tails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=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heads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·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tails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=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0.5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·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0.5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=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0.25</a:t>
            </a:r>
            <a:endParaRPr lang="en-US" altLang="en-US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lvl="1" eaLnBrk="1" hangingPunct="1">
              <a:buFontTx/>
              <a:buNone/>
              <a:defRPr/>
            </a:pPr>
            <a:endParaRPr lang="en-US" altLang="en-US" sz="2800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Note: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A|B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= 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iff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independent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Also: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B|A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= P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iff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independent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Independent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21907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latin typeface="Times New Roman" panose="02020603050405020304" pitchFamily="18" charset="0"/>
              </a:rPr>
              <a:t>A</a:t>
            </a:r>
            <a:r>
              <a:rPr lang="en-US" altLang="en-US" dirty="0" smtClean="0">
                <a:latin typeface="Times New Roman" panose="02020603050405020304" pitchFamily="18" charset="0"/>
              </a:rPr>
              <a:t>) =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latin typeface="Times New Roman" panose="02020603050405020304" pitchFamily="18" charset="0"/>
              </a:rPr>
              <a:t>A</a:t>
            </a:r>
            <a:r>
              <a:rPr lang="en-US" altLang="en-US" dirty="0" smtClean="0">
                <a:latin typeface="Times New Roman" panose="02020603050405020304" pitchFamily="18" charset="0"/>
              </a:rPr>
              <a:t>|</a:t>
            </a:r>
            <a:r>
              <a:rPr lang="en-US" altLang="en-US" i="1" dirty="0" smtClean="0">
                <a:latin typeface="Times New Roman" panose="02020603050405020304" pitchFamily="18" charset="0"/>
              </a:rPr>
              <a:t>B</a:t>
            </a:r>
            <a:r>
              <a:rPr lang="en-US" altLang="en-US" dirty="0" smtClean="0">
                <a:latin typeface="Times New Roman" panose="02020603050405020304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latin typeface="Times New Roman" panose="02020603050405020304" pitchFamily="18" charset="0"/>
              </a:rPr>
              <a:t>25/100 = 15/60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latin typeface="Times New Roman" panose="02020603050405020304" pitchFamily="18" charset="0"/>
              </a:rPr>
              <a:t>A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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B</a:t>
            </a:r>
            <a:r>
              <a:rPr lang="en-US" altLang="en-US" dirty="0" smtClean="0">
                <a:latin typeface="Times New Roman" panose="02020603050405020304" pitchFamily="18" charset="0"/>
              </a:rPr>
              <a:t>) =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latin typeface="Times New Roman" panose="02020603050405020304" pitchFamily="18" charset="0"/>
              </a:rPr>
              <a:t>A</a:t>
            </a:r>
            <a:r>
              <a:rPr lang="en-US" altLang="en-US" dirty="0" smtClean="0">
                <a:latin typeface="Times New Roman" panose="02020603050405020304" pitchFamily="18" charset="0"/>
              </a:rPr>
              <a:t>)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•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latin typeface="Times New Roman" panose="02020603050405020304" pitchFamily="18" charset="0"/>
              </a:rPr>
              <a:t>B</a:t>
            </a:r>
            <a:r>
              <a:rPr lang="en-US" altLang="en-US" dirty="0" smtClean="0">
                <a:latin typeface="Times New Roman" panose="02020603050405020304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latin typeface="Times New Roman" panose="02020603050405020304" pitchFamily="18" charset="0"/>
              </a:rPr>
              <a:t>15/100 = 25/100 </a:t>
            </a:r>
            <a:r>
              <a:rPr lang="en-US" altLang="en-US" sz="2000" dirty="0" smtClean="0"/>
              <a:t>• </a:t>
            </a:r>
            <a:r>
              <a:rPr lang="en-US" altLang="en-US" dirty="0" smtClean="0">
                <a:latin typeface="Times New Roman" panose="02020603050405020304" pitchFamily="18" charset="0"/>
              </a:rPr>
              <a:t>60/100</a:t>
            </a:r>
          </a:p>
        </p:txBody>
      </p:sp>
      <p:sp>
        <p:nvSpPr>
          <p:cNvPr id="53252" name="Oval 8"/>
          <p:cNvSpPr>
            <a:spLocks noChangeArrowheads="1"/>
          </p:cNvSpPr>
          <p:nvPr/>
        </p:nvSpPr>
        <p:spPr bwMode="auto">
          <a:xfrm>
            <a:off x="2819400" y="1905000"/>
            <a:ext cx="2971800" cy="2295525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tIns="0" bIns="540000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charset="0"/>
              </a:rPr>
              <a:t>S = 100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charset="0"/>
            </a:endParaRPr>
          </a:p>
        </p:txBody>
      </p:sp>
      <p:sp>
        <p:nvSpPr>
          <p:cNvPr id="53253" name="Oval 1"/>
          <p:cNvSpPr>
            <a:spLocks noChangeArrowheads="1"/>
          </p:cNvSpPr>
          <p:nvPr/>
        </p:nvSpPr>
        <p:spPr bwMode="auto">
          <a:xfrm>
            <a:off x="3200400" y="2557463"/>
            <a:ext cx="1371600" cy="990600"/>
          </a:xfrm>
          <a:prstGeom prst="ellipse">
            <a:avLst/>
          </a:prstGeom>
          <a:solidFill>
            <a:srgbClr val="00B0F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charset="0"/>
              </a:rPr>
              <a:t>A</a:t>
            </a:r>
            <a:r>
              <a:rPr kumimoji="0" lang="en-US" altLang="en-US" sz="2400" b="0">
                <a:latin typeface="Times New Roman" charset="0"/>
              </a:rPr>
              <a:t>=25</a:t>
            </a:r>
          </a:p>
        </p:txBody>
      </p:sp>
      <p:sp>
        <p:nvSpPr>
          <p:cNvPr id="53254" name="Oval 7"/>
          <p:cNvSpPr>
            <a:spLocks noChangeArrowheads="1"/>
          </p:cNvSpPr>
          <p:nvPr/>
        </p:nvSpPr>
        <p:spPr bwMode="auto">
          <a:xfrm>
            <a:off x="4152900" y="2667000"/>
            <a:ext cx="1409700" cy="1295400"/>
          </a:xfrm>
          <a:prstGeom prst="ellipse">
            <a:avLst/>
          </a:prstGeom>
          <a:solidFill>
            <a:srgbClr val="FFFF00">
              <a:alpha val="50195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Ins="0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charset="0"/>
              </a:rPr>
              <a:t>              B</a:t>
            </a:r>
            <a:r>
              <a:rPr kumimoji="0" lang="en-US" altLang="en-US" sz="2400" b="0">
                <a:latin typeface="Times New Roman" charset="0"/>
              </a:rPr>
              <a:t>=60</a:t>
            </a:r>
          </a:p>
        </p:txBody>
      </p:sp>
      <p:sp>
        <p:nvSpPr>
          <p:cNvPr id="53255" name="TextBox 1"/>
          <p:cNvSpPr txBox="1">
            <a:spLocks noChangeArrowheads="1"/>
          </p:cNvSpPr>
          <p:nvPr/>
        </p:nvSpPr>
        <p:spPr bwMode="auto">
          <a:xfrm>
            <a:off x="4216400" y="2974975"/>
            <a:ext cx="561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latin typeface="Times New Roman" charset="0"/>
              </a:rPr>
              <a:t>15</a:t>
            </a:r>
          </a:p>
        </p:txBody>
      </p:sp>
      <p:sp>
        <p:nvSpPr>
          <p:cNvPr id="53256" name="Rounded Rectangular Callout 3"/>
          <p:cNvSpPr>
            <a:spLocks noChangeArrowheads="1"/>
          </p:cNvSpPr>
          <p:nvPr/>
        </p:nvSpPr>
        <p:spPr bwMode="auto">
          <a:xfrm>
            <a:off x="304800" y="3733800"/>
            <a:ext cx="2133600" cy="609600"/>
          </a:xfrm>
          <a:prstGeom prst="wedgeRoundRectCallout">
            <a:avLst>
              <a:gd name="adj1" fmla="val 29653"/>
              <a:gd name="adj2" fmla="val 85148"/>
              <a:gd name="adj3" fmla="val 16667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latin typeface="Times New Roman" charset="0"/>
              </a:rPr>
              <a:t>Independence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265738" y="4370388"/>
            <a:ext cx="3581400" cy="708025"/>
          </a:xfrm>
          <a:prstGeom prst="rect">
            <a:avLst/>
          </a:prstGeom>
          <a:gradFill rotWithShape="1">
            <a:gsLst>
              <a:gs pos="0">
                <a:srgbClr val="B7C4FF"/>
              </a:gs>
              <a:gs pos="35001">
                <a:srgbClr val="CBD4FF"/>
              </a:gs>
              <a:gs pos="100000">
                <a:srgbClr val="E8ECFF"/>
              </a:gs>
            </a:gsLst>
            <a:lin ang="16200000" scaled="1"/>
          </a:gradFill>
          <a:ln w="9525">
            <a:solidFill>
              <a:srgbClr val="A7B2FB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dk1"/>
                </a:solidFill>
                <a:latin typeface="+mn-lt"/>
                <a:ea typeface="SimSun" panose="02010600030101010101" pitchFamily="2" charset="-122"/>
              </a:rPr>
              <a:t>Independence does not mean disjoint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Independence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These four statements are equivalent: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>
                <a:latin typeface="+mj-lt"/>
              </a:rPr>
              <a:t>A</a:t>
            </a:r>
            <a:r>
              <a:rPr lang="en-US" dirty="0"/>
              <a:t> and </a:t>
            </a:r>
            <a:r>
              <a:rPr lang="en-US" i="1" dirty="0">
                <a:latin typeface="+mj-lt"/>
              </a:rPr>
              <a:t>B</a:t>
            </a:r>
            <a:r>
              <a:rPr lang="en-US" dirty="0"/>
              <a:t> are independent events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A</a:t>
            </a:r>
            <a:r>
              <a:rPr lang="en-US" dirty="0">
                <a:latin typeface="+mj-lt"/>
              </a:rPr>
              <a:t> and </a:t>
            </a:r>
            <a:r>
              <a:rPr lang="en-US" i="1" dirty="0">
                <a:latin typeface="+mj-lt"/>
              </a:rPr>
              <a:t>B</a:t>
            </a:r>
            <a:r>
              <a:rPr lang="en-US" dirty="0">
                <a:latin typeface="+mj-lt"/>
              </a:rPr>
              <a:t>) = </a:t>
            </a: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A</a:t>
            </a:r>
            <a:r>
              <a:rPr lang="en-US" dirty="0">
                <a:latin typeface="+mj-lt"/>
              </a:rPr>
              <a:t>) </a:t>
            </a:r>
            <a:r>
              <a:rPr lang="en-US" altLang="en-US" dirty="0">
                <a:latin typeface="Times New Roman" panose="02020603050405020304" pitchFamily="18" charset="0"/>
              </a:rPr>
              <a:t>•</a:t>
            </a:r>
            <a:r>
              <a:rPr lang="en-US" dirty="0" smtClean="0">
                <a:latin typeface="+mj-lt"/>
              </a:rPr>
              <a:t> </a:t>
            </a: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B</a:t>
            </a:r>
            <a:r>
              <a:rPr lang="en-US" dirty="0">
                <a:latin typeface="+mj-lt"/>
              </a:rPr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A</a:t>
            </a:r>
            <a:r>
              <a:rPr lang="en-US" dirty="0">
                <a:latin typeface="+mj-lt"/>
              </a:rPr>
              <a:t>|</a:t>
            </a:r>
            <a:r>
              <a:rPr lang="en-US" i="1" dirty="0">
                <a:latin typeface="+mj-lt"/>
              </a:rPr>
              <a:t>B</a:t>
            </a:r>
            <a:r>
              <a:rPr lang="en-US" dirty="0">
                <a:latin typeface="+mj-lt"/>
              </a:rPr>
              <a:t>) = </a:t>
            </a: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A</a:t>
            </a:r>
            <a:r>
              <a:rPr lang="en-US" dirty="0">
                <a:latin typeface="+mj-lt"/>
              </a:rPr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B</a:t>
            </a:r>
            <a:r>
              <a:rPr lang="en-US" dirty="0">
                <a:latin typeface="+mj-lt"/>
              </a:rPr>
              <a:t>|</a:t>
            </a:r>
            <a:r>
              <a:rPr lang="en-US" i="1" dirty="0">
                <a:latin typeface="+mj-lt"/>
              </a:rPr>
              <a:t>A</a:t>
            </a:r>
            <a:r>
              <a:rPr lang="en-US" dirty="0">
                <a:latin typeface="+mj-lt"/>
              </a:rPr>
              <a:t>) = </a:t>
            </a: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B</a:t>
            </a:r>
            <a:r>
              <a:rPr lang="en-U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Monty Hall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The contestant is shown three doors.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Two of the doors have goats behind them and one has a car.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The contestant chooses a door.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Before opening the chosen door, Monty Hall opens a door that has a goat behind it.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The contestant can then switch to the other unopened door, or stay with the original choice.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Which is best?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Consider the sample space: door Car, A, B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There are three options:</a:t>
            </a:r>
          </a:p>
          <a:p>
            <a:pPr>
              <a:buFont typeface="Times New Roman" panose="02020603050405020304" pitchFamily="18" charset="0"/>
              <a:buAutoNum type="arabicPeriod"/>
              <a:defRPr/>
            </a:pPr>
            <a:r>
              <a:rPr lang="en-US" altLang="en-US" smtClean="0"/>
              <a:t>Contestant chooses Car. If she switches, she loses; if she stays, she wins</a:t>
            </a:r>
          </a:p>
          <a:p>
            <a:pPr>
              <a:buFont typeface="Times New Roman" panose="02020603050405020304" pitchFamily="18" charset="0"/>
              <a:buAutoNum type="arabicPeriod"/>
              <a:defRPr/>
            </a:pPr>
            <a:r>
              <a:rPr lang="en-US" altLang="en-US" smtClean="0"/>
              <a:t>Contestant chooses A with goat. If she switches, she wins; otherwise she loses.</a:t>
            </a:r>
          </a:p>
          <a:p>
            <a:pPr>
              <a:buFont typeface="Times New Roman" panose="02020603050405020304" pitchFamily="18" charset="0"/>
              <a:buAutoNum type="arabicPeriod"/>
              <a:defRPr/>
            </a:pPr>
            <a:r>
              <a:rPr lang="en-US" altLang="en-US" smtClean="0"/>
              <a:t>Contestant chooses B with goat. If she switches, she wins; otherwise she loses.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mtClean="0"/>
              <a:t>Switching gives 2/3 chances of winning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Introduction to Probability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Experiment (trial)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Repeatable procedure with well-defined possible outcomes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Sample Space (S)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the set of all possible outcomes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i="1" dirty="0">
                <a:latin typeface="Calibri" charset="0"/>
                <a:ea typeface="ＭＳ Ｐゴシック" charset="0"/>
              </a:rPr>
              <a:t>finite or infinite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Example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coin toss experiment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possible outcomes: S = {heads, tails}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Example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die toss experiment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possible outcomes: S = {1,2,3,4,5,6}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953000"/>
            <a:ext cx="1239838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48100"/>
            <a:ext cx="13335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295400" y="6537325"/>
            <a:ext cx="244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0">
                <a:latin typeface="Times New Roman" charset="0"/>
              </a:rPr>
              <a:t>Slide from Sandiway Fong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29200"/>
            <a:ext cx="3886200" cy="15049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i="1" smtClean="0">
                <a:latin typeface="Times New Roman" panose="02020603050405020304" pitchFamily="18" charset="0"/>
              </a:rPr>
              <a:t>P</a:t>
            </a:r>
            <a:r>
              <a:rPr lang="en-US" altLang="en-US" smtClean="0">
                <a:latin typeface="Times New Roman" panose="02020603050405020304" pitchFamily="18" charset="0"/>
              </a:rPr>
              <a:t>(choice = Car) = 1/3</a:t>
            </a:r>
          </a:p>
        </p:txBody>
      </p:sp>
      <p:pic>
        <p:nvPicPr>
          <p:cNvPr id="5734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52600"/>
            <a:ext cx="2441575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5000"/>
            <a:ext cx="22860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648200" y="4572000"/>
            <a:ext cx="4495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1"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kumimoji="1" lang="en-US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(choice = Car | Open) = 1/3</a:t>
            </a:r>
          </a:p>
          <a:p>
            <a:pPr lvl="1">
              <a:spcBef>
                <a:spcPct val="20000"/>
              </a:spcBef>
              <a:buFont typeface="Wingdings" panose="05000000000000000000" pitchFamily="2" charset="2"/>
              <a:buNone/>
              <a:defRPr/>
            </a:pPr>
            <a:r>
              <a:rPr kumimoji="1" lang="en-US" altLang="en-US" sz="2400" smtClean="0"/>
              <a:t>Opening door does not change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1"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kumimoji="1" lang="en-US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(other = Car | Open) = 2/3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Summary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sz="3200" smtClean="0">
                <a:latin typeface="Calibri" panose="020F0502020204030204" pitchFamily="34" charset="0"/>
              </a:rPr>
              <a:t>Probability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sz="3200" smtClean="0">
                <a:latin typeface="Calibri" panose="020F0502020204030204" pitchFamily="34" charset="0"/>
              </a:rPr>
              <a:t>Conditional Probability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sz="3200" smtClean="0">
                <a:latin typeface="Calibri" panose="020F0502020204030204" pitchFamily="34" charset="0"/>
              </a:rPr>
              <a:t>Independence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Additional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hlinkClick r:id="rId2"/>
              </a:rPr>
              <a:t>http://onlinestatbook.com/chapter5/probability.html</a:t>
            </a:r>
            <a:endParaRPr lang="en-US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>
              <a:buFont typeface="Wingdings" charset="0"/>
              <a:buChar char="l"/>
              <a:defRPr/>
            </a:pPr>
            <a:endParaRPr lang="en-US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Introduction to Probability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Definition of sample space depends on what we are asking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Sample Space (S): the set of all possible outcomes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Example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die toss experiment for whether the number is even or odd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possible outcomes: {even</a:t>
            </a:r>
            <a:r>
              <a:rPr lang="en-US" dirty="0" smtClean="0">
                <a:latin typeface="Calibri" charset="0"/>
                <a:ea typeface="ＭＳ Ｐゴシック" charset="0"/>
              </a:rPr>
              <a:t>, odd</a:t>
            </a:r>
            <a:r>
              <a:rPr lang="en-US" dirty="0">
                <a:latin typeface="Calibri" charset="0"/>
                <a:ea typeface="ＭＳ Ｐゴシック" charset="0"/>
              </a:rPr>
              <a:t>}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i="1" dirty="0">
                <a:latin typeface="Calibri" charset="0"/>
                <a:ea typeface="ＭＳ Ｐゴシック" charset="0"/>
              </a:rPr>
              <a:t>not</a:t>
            </a:r>
            <a:r>
              <a:rPr lang="en-US" dirty="0">
                <a:latin typeface="Calibri" charset="0"/>
                <a:ea typeface="ＭＳ Ｐゴシック" charset="0"/>
              </a:rPr>
              <a:t> {1</a:t>
            </a:r>
            <a:r>
              <a:rPr lang="en-US" dirty="0" smtClean="0">
                <a:latin typeface="Calibri" charset="0"/>
                <a:ea typeface="ＭＳ Ｐゴシック" charset="0"/>
              </a:rPr>
              <a:t>, 2, 3, 4, 5, 6</a:t>
            </a:r>
            <a:r>
              <a:rPr lang="en-US" dirty="0">
                <a:latin typeface="Calibri" charset="0"/>
                <a:ea typeface="ＭＳ Ｐゴシック" charset="0"/>
              </a:rPr>
              <a:t>}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95800"/>
            <a:ext cx="18288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More definitions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000" dirty="0">
                <a:latin typeface="Calibri" charset="0"/>
                <a:ea typeface="+mn-ea"/>
              </a:rPr>
              <a:t>Events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an </a:t>
            </a:r>
            <a:r>
              <a:rPr lang="en-US" sz="1800" b="1" i="1" dirty="0">
                <a:latin typeface="Calibri" charset="0"/>
                <a:ea typeface="ＭＳ Ｐゴシック" charset="0"/>
              </a:rPr>
              <a:t>event</a:t>
            </a:r>
            <a:r>
              <a:rPr lang="en-US" sz="1800" dirty="0">
                <a:latin typeface="Calibri" charset="0"/>
                <a:ea typeface="ＭＳ Ｐゴシック" charset="0"/>
              </a:rPr>
              <a:t> is any subset of outcomes from the </a:t>
            </a:r>
            <a:r>
              <a:rPr lang="en-US" sz="1800" b="1" i="1" dirty="0">
                <a:latin typeface="Calibri" charset="0"/>
                <a:ea typeface="ＭＳ Ｐゴシック" charset="0"/>
              </a:rPr>
              <a:t>sample space</a:t>
            </a:r>
            <a:endParaRPr lang="en-US" sz="1800" dirty="0">
              <a:latin typeface="Calibri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000" dirty="0">
                <a:latin typeface="Calibri" charset="0"/>
                <a:ea typeface="+mn-ea"/>
              </a:rPr>
              <a:t>Example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die toss experiment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let A represent the event such that the outcome of the die toss experiment is divisible by 3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A = {3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, 6</a:t>
            </a:r>
            <a:r>
              <a:rPr lang="en-US" sz="1800" dirty="0">
                <a:latin typeface="Calibri" charset="0"/>
                <a:ea typeface="ＭＳ Ｐゴシック" charset="0"/>
              </a:rPr>
              <a:t>}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A is a subset of the sample space S= {1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, 2, 3, 4, 5, 6</a:t>
            </a:r>
            <a:r>
              <a:rPr lang="en-US" sz="1800" dirty="0">
                <a:latin typeface="Calibri" charset="0"/>
                <a:ea typeface="ＭＳ Ｐゴシック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000" dirty="0">
                <a:latin typeface="Calibri" charset="0"/>
                <a:ea typeface="+mn-ea"/>
              </a:rPr>
              <a:t>Example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Draw a card from a deck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suppose sample space S = {heart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, spade, club, diamond</a:t>
            </a:r>
            <a:r>
              <a:rPr lang="en-US" sz="1800" dirty="0">
                <a:latin typeface="Calibri" charset="0"/>
                <a:ea typeface="ＭＳ Ｐゴシック" charset="0"/>
              </a:rPr>
              <a:t>} (</a:t>
            </a:r>
            <a:r>
              <a:rPr lang="en-US" sz="1800" i="1" dirty="0">
                <a:latin typeface="Calibri" charset="0"/>
                <a:ea typeface="ＭＳ Ｐゴシック" charset="0"/>
              </a:rPr>
              <a:t>four suits</a:t>
            </a:r>
            <a:r>
              <a:rPr lang="en-US" sz="1800" dirty="0">
                <a:latin typeface="Calibri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let A represent the event of drawing a heart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let B represent the event of drawing a red card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A = {heart}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charset="0"/>
                <a:ea typeface="ＭＳ Ｐゴシック" charset="0"/>
              </a:rPr>
              <a:t>B = {heart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, diamond</a:t>
            </a:r>
            <a:r>
              <a:rPr lang="en-US" sz="1800" dirty="0">
                <a:latin typeface="Calibri" charset="0"/>
                <a:ea typeface="ＭＳ Ｐゴシック" charset="0"/>
              </a:rPr>
              <a:t>} 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334000"/>
            <a:ext cx="777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Introduction to Probability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Some definitions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latin typeface="Calibri" charset="0"/>
                <a:ea typeface="ＭＳ Ｐゴシック" charset="0"/>
              </a:rPr>
              <a:t>Counting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suppose operation </a:t>
            </a:r>
            <a:r>
              <a:rPr lang="en-US" sz="2400" i="1" dirty="0">
                <a:latin typeface="+mj-lt"/>
                <a:ea typeface="ＭＳ Ｐゴシック" charset="0"/>
              </a:rPr>
              <a:t>o</a:t>
            </a:r>
            <a:r>
              <a:rPr lang="en-US" sz="2400" i="1" baseline="-25000" dirty="0">
                <a:latin typeface="+mj-lt"/>
                <a:ea typeface="ＭＳ Ｐゴシック" charset="0"/>
              </a:rPr>
              <a:t>i</a:t>
            </a:r>
            <a:r>
              <a:rPr lang="en-US" sz="2400" dirty="0">
                <a:latin typeface="Calibri" charset="0"/>
                <a:ea typeface="ＭＳ Ｐゴシック" charset="0"/>
              </a:rPr>
              <a:t> can be performed in </a:t>
            </a:r>
            <a:r>
              <a:rPr lang="en-US" sz="2400" i="1" dirty="0" err="1">
                <a:latin typeface="+mj-lt"/>
                <a:ea typeface="ＭＳ Ｐゴシック" charset="0"/>
              </a:rPr>
              <a:t>n</a:t>
            </a:r>
            <a:r>
              <a:rPr lang="en-US" sz="2400" i="1" baseline="-25000" dirty="0" err="1">
                <a:latin typeface="+mj-lt"/>
                <a:ea typeface="ＭＳ Ｐゴシック" charset="0"/>
              </a:rPr>
              <a:t>i</a:t>
            </a:r>
            <a:r>
              <a:rPr lang="en-US" sz="2400" dirty="0">
                <a:latin typeface="Calibri" charset="0"/>
                <a:ea typeface="ＭＳ Ｐゴシック" charset="0"/>
              </a:rPr>
              <a:t> ways, then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a sequence of </a:t>
            </a:r>
            <a:r>
              <a:rPr lang="en-US" sz="2400" i="1" dirty="0">
                <a:latin typeface="+mj-lt"/>
                <a:ea typeface="ＭＳ Ｐゴシック" charset="0"/>
              </a:rPr>
              <a:t>k</a:t>
            </a:r>
            <a:r>
              <a:rPr lang="en-US" sz="2400" dirty="0">
                <a:latin typeface="Calibri" charset="0"/>
                <a:ea typeface="ＭＳ Ｐゴシック" charset="0"/>
              </a:rPr>
              <a:t> operations </a:t>
            </a:r>
            <a:r>
              <a:rPr lang="en-US" sz="2400" i="1" dirty="0">
                <a:latin typeface="+mj-lt"/>
                <a:ea typeface="ＭＳ Ｐゴシック" charset="0"/>
              </a:rPr>
              <a:t>o</a:t>
            </a:r>
            <a:r>
              <a:rPr lang="en-US" sz="2400" baseline="-25000" dirty="0">
                <a:latin typeface="+mj-lt"/>
                <a:ea typeface="ＭＳ Ｐゴシック" charset="0"/>
              </a:rPr>
              <a:t>1</a:t>
            </a:r>
            <a:r>
              <a:rPr lang="en-US" sz="2400" i="1" dirty="0">
                <a:latin typeface="+mj-lt"/>
                <a:ea typeface="ＭＳ Ｐゴシック" charset="0"/>
              </a:rPr>
              <a:t>o</a:t>
            </a:r>
            <a:r>
              <a:rPr lang="en-US" sz="2400" baseline="-25000" dirty="0">
                <a:latin typeface="+mj-lt"/>
                <a:ea typeface="ＭＳ Ｐゴシック" charset="0"/>
              </a:rPr>
              <a:t>2</a:t>
            </a:r>
            <a:r>
              <a:rPr lang="en-US" sz="2400" dirty="0">
                <a:latin typeface="+mj-lt"/>
                <a:ea typeface="ＭＳ Ｐゴシック" charset="0"/>
              </a:rPr>
              <a:t>...</a:t>
            </a:r>
            <a:r>
              <a:rPr lang="en-US" sz="2400" i="1" dirty="0">
                <a:latin typeface="+mj-lt"/>
                <a:ea typeface="ＭＳ Ｐゴシック" charset="0"/>
              </a:rPr>
              <a:t>o</a:t>
            </a:r>
            <a:r>
              <a:rPr lang="en-US" sz="2400" i="1" baseline="-25000" dirty="0">
                <a:latin typeface="+mj-lt"/>
                <a:ea typeface="ＭＳ Ｐゴシック" charset="0"/>
              </a:rPr>
              <a:t>k</a:t>
            </a:r>
            <a:r>
              <a:rPr lang="en-US" sz="2400" dirty="0">
                <a:latin typeface="Calibri" charset="0"/>
                <a:ea typeface="ＭＳ Ｐゴシック" charset="0"/>
              </a:rPr>
              <a:t>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can be performed in </a:t>
            </a:r>
            <a:r>
              <a:rPr lang="en-US" sz="2400" i="1" dirty="0">
                <a:latin typeface="+mj-lt"/>
                <a:ea typeface="ＭＳ Ｐゴシック" charset="0"/>
              </a:rPr>
              <a:t>n</a:t>
            </a:r>
            <a:r>
              <a:rPr lang="en-US" sz="2400" baseline="-25000" dirty="0">
                <a:latin typeface="+mj-lt"/>
                <a:ea typeface="ＭＳ Ｐゴシック" charset="0"/>
              </a:rPr>
              <a:t>1</a:t>
            </a:r>
            <a:r>
              <a:rPr lang="en-US" sz="2400" dirty="0">
                <a:latin typeface="Calibri" charset="0"/>
                <a:ea typeface="ＭＳ Ｐゴシック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2"/>
              </a:rPr>
              <a:t> </a:t>
            </a:r>
            <a:r>
              <a:rPr lang="en-US" sz="2400" i="1" dirty="0">
                <a:latin typeface="+mj-lt"/>
                <a:ea typeface="ＭＳ Ｐゴシック" charset="0"/>
              </a:rPr>
              <a:t>n</a:t>
            </a:r>
            <a:r>
              <a:rPr lang="en-US" sz="2400" baseline="-25000" dirty="0">
                <a:latin typeface="+mj-lt"/>
                <a:ea typeface="ＭＳ Ｐゴシック" charset="0"/>
              </a:rPr>
              <a:t>2</a:t>
            </a:r>
            <a:r>
              <a:rPr lang="en-US" sz="2400" dirty="0">
                <a:latin typeface="Calibri" charset="0"/>
                <a:ea typeface="ＭＳ Ｐゴシック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2"/>
              </a:rPr>
              <a:t> </a:t>
            </a:r>
            <a:r>
              <a:rPr lang="en-US" sz="2400" dirty="0">
                <a:latin typeface="Calibri" charset="0"/>
                <a:ea typeface="ＭＳ Ｐゴシック" charset="0"/>
              </a:rPr>
              <a:t>... </a:t>
            </a:r>
            <a:r>
              <a:rPr lang="en-US" sz="2400" dirty="0">
                <a:latin typeface="Calibri" charset="0"/>
                <a:ea typeface="ＭＳ Ｐゴシック" charset="0"/>
                <a:sym typeface="Symbol" charset="2"/>
              </a:rPr>
              <a:t> </a:t>
            </a:r>
            <a:r>
              <a:rPr lang="en-US" sz="2400" i="1" dirty="0" err="1">
                <a:latin typeface="+mj-lt"/>
                <a:ea typeface="ＭＳ Ｐゴシック" charset="0"/>
              </a:rPr>
              <a:t>n</a:t>
            </a:r>
            <a:r>
              <a:rPr lang="en-US" sz="2400" i="1" baseline="-25000" dirty="0" err="1">
                <a:latin typeface="+mj-lt"/>
                <a:ea typeface="ＭＳ Ｐゴシック" charset="0"/>
              </a:rPr>
              <a:t>k</a:t>
            </a:r>
            <a:r>
              <a:rPr lang="en-US" sz="2400" dirty="0">
                <a:latin typeface="Calibri" charset="0"/>
                <a:ea typeface="ＭＳ Ｐゴシック" charset="0"/>
              </a:rPr>
              <a:t> ways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latin typeface="Calibri" charset="0"/>
                <a:ea typeface="ＭＳ Ｐゴシック" charset="0"/>
              </a:rPr>
              <a:t>Example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die toss experiment, 6 possible outcomes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two dice are thrown at the same time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number of sample points in sample space = 6 </a:t>
            </a:r>
            <a:r>
              <a:rPr lang="en-US" sz="2400" dirty="0">
                <a:latin typeface="Calibri" charset="0"/>
                <a:ea typeface="ＭＳ Ｐゴシック" charset="0"/>
                <a:sym typeface="Symbol" charset="2"/>
              </a:rPr>
              <a:t></a:t>
            </a:r>
            <a:r>
              <a:rPr lang="en-US" sz="2400" dirty="0">
                <a:latin typeface="Calibri" charset="0"/>
                <a:ea typeface="ＭＳ Ｐゴシック" charset="0"/>
              </a:rPr>
              <a:t> 6 = 36</a:t>
            </a:r>
            <a:endParaRPr lang="en-US" sz="1600" dirty="0">
              <a:latin typeface="Calibri" charset="0"/>
              <a:ea typeface="ＭＳ Ｐゴシック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346700"/>
            <a:ext cx="17653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Definition of Probability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The probability law assigns to an event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E</a:t>
            </a:r>
            <a:r>
              <a:rPr lang="en-US" altLang="en-US" dirty="0" smtClean="0">
                <a:latin typeface="Calibri" panose="020F0502020204030204" pitchFamily="34" charset="0"/>
              </a:rPr>
              <a:t> a nonnegative number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Written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</a:rPr>
              <a:t>(</a:t>
            </a:r>
            <a:r>
              <a:rPr lang="en-US" altLang="en-US" i="1" dirty="0" smtClean="0">
                <a:latin typeface="Times New Roman" panose="02020603050405020304" pitchFamily="18" charset="0"/>
              </a:rPr>
              <a:t>E</a:t>
            </a:r>
            <a:r>
              <a:rPr lang="en-US" altLang="en-US" dirty="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Called the probability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That encodes our knowledge or belief about the collective likelihood of all the elements of </a:t>
            </a:r>
            <a:r>
              <a:rPr lang="en-US" altLang="en-US" i="1" dirty="0" smtClean="0">
                <a:latin typeface="Times New Roman" panose="02020603050405020304" pitchFamily="18" charset="0"/>
              </a:rPr>
              <a:t>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Probability must satisfy certain axioms (Kolmogorov)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800" smtClean="0"/>
              <a:t>Probability Axioms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3200" dirty="0" smtClean="0">
                <a:solidFill>
                  <a:srgbClr val="A50021"/>
                </a:solidFill>
                <a:latin typeface="Calibri" charset="0"/>
                <a:ea typeface="+mn-ea"/>
              </a:rPr>
              <a:t>Non Negativity</a:t>
            </a:r>
            <a:endParaRPr lang="en-US" sz="3200" dirty="0">
              <a:latin typeface="Calibri" charset="0"/>
              <a:ea typeface="+mn-ea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+mj-lt"/>
                <a:ea typeface="ＭＳ Ｐゴシック" charset="0"/>
              </a:rPr>
              <a:t>) </a:t>
            </a:r>
            <a:r>
              <a:rPr lang="en-US" sz="2800" dirty="0" smtClean="0">
                <a:latin typeface="+mj-lt"/>
                <a:ea typeface="ＭＳ Ｐゴシック" charset="0"/>
                <a:sym typeface="Symbol"/>
              </a:rPr>
              <a:t></a:t>
            </a:r>
            <a:r>
              <a:rPr lang="en-US" sz="2800" dirty="0" smtClean="0">
                <a:latin typeface="+mj-lt"/>
                <a:ea typeface="ＭＳ Ｐゴシック" charset="0"/>
              </a:rPr>
              <a:t> </a:t>
            </a:r>
            <a:r>
              <a:rPr lang="en-US" sz="2800" dirty="0">
                <a:latin typeface="+mj-lt"/>
                <a:ea typeface="ＭＳ Ｐゴシック" charset="0"/>
              </a:rPr>
              <a:t>0</a:t>
            </a:r>
            <a:r>
              <a:rPr lang="en-US" sz="2800" dirty="0">
                <a:latin typeface="Calibri" charset="0"/>
                <a:ea typeface="ＭＳ Ｐゴシック" charset="0"/>
              </a:rPr>
              <a:t>, for every event 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3200" dirty="0" err="1">
                <a:solidFill>
                  <a:srgbClr val="A50021"/>
                </a:solidFill>
                <a:latin typeface="Calibri" charset="0"/>
                <a:ea typeface="+mn-ea"/>
              </a:rPr>
              <a:t>Additivity</a:t>
            </a:r>
            <a:r>
              <a:rPr lang="en-US" sz="3200" dirty="0">
                <a:latin typeface="Calibri" charset="0"/>
                <a:ea typeface="+mn-ea"/>
              </a:rPr>
              <a:t> 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latin typeface="Calibri" charset="0"/>
                <a:ea typeface="ＭＳ Ｐゴシック" charset="0"/>
              </a:rPr>
              <a:t>If 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Calibri" charset="0"/>
                <a:ea typeface="ＭＳ Ｐゴシック" charset="0"/>
              </a:rPr>
              <a:t> and </a:t>
            </a:r>
            <a:r>
              <a:rPr lang="en-US" sz="2800" i="1" dirty="0">
                <a:latin typeface="+mj-lt"/>
                <a:ea typeface="ＭＳ Ｐゴシック" charset="0"/>
              </a:rPr>
              <a:t>B</a:t>
            </a:r>
            <a:r>
              <a:rPr lang="en-US" sz="2800" dirty="0">
                <a:latin typeface="Calibri" charset="0"/>
                <a:ea typeface="ＭＳ Ｐゴシック" charset="0"/>
              </a:rPr>
              <a:t> are two </a:t>
            </a:r>
            <a:r>
              <a:rPr lang="en-US" sz="2800" b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disjoint events</a:t>
            </a:r>
            <a:r>
              <a:rPr lang="en-US" sz="2800" dirty="0">
                <a:latin typeface="Calibri" charset="0"/>
                <a:ea typeface="ＭＳ Ｐゴシック" charset="0"/>
              </a:rPr>
              <a:t>, then the probability of their union </a:t>
            </a:r>
            <a:r>
              <a:rPr lang="en-US" sz="2800" dirty="0" smtClean="0">
                <a:latin typeface="Calibri" charset="0"/>
                <a:ea typeface="ＭＳ Ｐゴシック" charset="0"/>
              </a:rPr>
              <a:t>(either one or the other occurs) satisfies: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+mj-lt"/>
                <a:ea typeface="ＭＳ Ｐゴシック" charset="0"/>
              </a:rPr>
              <a:t> </a:t>
            </a:r>
            <a:r>
              <a:rPr lang="en-US" sz="2800" dirty="0" smtClean="0">
                <a:latin typeface="+mj-lt"/>
                <a:ea typeface="ＭＳ Ｐゴシック" charset="0"/>
                <a:sym typeface="Symbol"/>
              </a:rPr>
              <a:t></a:t>
            </a:r>
            <a:r>
              <a:rPr lang="en-US" sz="2800" dirty="0" smtClean="0">
                <a:latin typeface="+mj-lt"/>
                <a:ea typeface="ＭＳ Ｐゴシック" charset="0"/>
              </a:rPr>
              <a:t> </a:t>
            </a:r>
            <a:r>
              <a:rPr lang="en-US" sz="2800" i="1" dirty="0">
                <a:latin typeface="+mj-lt"/>
                <a:ea typeface="ＭＳ Ｐゴシック" charset="0"/>
              </a:rPr>
              <a:t>B</a:t>
            </a:r>
            <a:r>
              <a:rPr lang="en-US" sz="2800" dirty="0">
                <a:latin typeface="+mj-lt"/>
                <a:ea typeface="ＭＳ Ｐゴシック" charset="0"/>
              </a:rPr>
              <a:t>) = </a:t>
            </a: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+mj-lt"/>
                <a:ea typeface="ＭＳ Ｐゴシック" charset="0"/>
              </a:rPr>
              <a:t>) + </a:t>
            </a: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B</a:t>
            </a:r>
            <a:r>
              <a:rPr lang="en-US" sz="2800" dirty="0" smtClean="0">
                <a:latin typeface="+mj-lt"/>
                <a:ea typeface="ＭＳ Ｐゴシック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3200" dirty="0">
                <a:solidFill>
                  <a:srgbClr val="A50021"/>
                </a:solidFill>
                <a:latin typeface="Calibri" charset="0"/>
                <a:ea typeface="+mn-ea"/>
              </a:rPr>
              <a:t>Monotonicity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800" i="1" dirty="0" smtClean="0">
                <a:latin typeface="+mj-lt"/>
                <a:ea typeface="ＭＳ Ｐゴシック" charset="0"/>
              </a:rPr>
              <a:t>P</a:t>
            </a:r>
            <a:r>
              <a:rPr lang="en-US" altLang="en-US" sz="2800" dirty="0" smtClean="0">
                <a:latin typeface="+mj-lt"/>
                <a:ea typeface="ＭＳ Ｐゴシック" charset="0"/>
              </a:rPr>
              <a:t>(</a:t>
            </a:r>
            <a:r>
              <a:rPr lang="en-US" altLang="en-US" sz="2800" i="1" dirty="0" smtClean="0">
                <a:latin typeface="+mj-lt"/>
                <a:ea typeface="ＭＳ Ｐゴシック" charset="0"/>
              </a:rPr>
              <a:t>A</a:t>
            </a:r>
            <a:r>
              <a:rPr lang="en-US" altLang="en-US" sz="2800" dirty="0" smtClean="0">
                <a:latin typeface="+mj-lt"/>
                <a:ea typeface="ＭＳ Ｐゴシック" charset="0"/>
              </a:rPr>
              <a:t>) </a:t>
            </a:r>
            <a:r>
              <a:rPr lang="en-US" altLang="en-US" sz="2800" dirty="0">
                <a:latin typeface="+mj-lt"/>
                <a:ea typeface="ＭＳ Ｐゴシック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en-US" sz="2800" dirty="0">
                <a:latin typeface="+mj-lt"/>
                <a:ea typeface="ＭＳ Ｐゴシック" charset="0"/>
              </a:rPr>
              <a:t> </a:t>
            </a:r>
            <a:r>
              <a:rPr lang="en-US" altLang="en-US" sz="2800" i="1" dirty="0" smtClean="0">
                <a:latin typeface="+mj-lt"/>
                <a:ea typeface="ＭＳ Ｐゴシック" charset="0"/>
              </a:rPr>
              <a:t>P</a:t>
            </a:r>
            <a:r>
              <a:rPr lang="en-US" altLang="en-US" sz="2800" dirty="0" smtClean="0">
                <a:latin typeface="+mj-lt"/>
                <a:ea typeface="ＭＳ Ｐゴシック" charset="0"/>
              </a:rPr>
              <a:t>(</a:t>
            </a:r>
            <a:r>
              <a:rPr lang="en-US" altLang="en-US" sz="2800" i="1" dirty="0" smtClean="0">
                <a:latin typeface="+mj-lt"/>
                <a:ea typeface="ＭＳ Ｐゴシック" charset="0"/>
              </a:rPr>
              <a:t>B</a:t>
            </a:r>
            <a:r>
              <a:rPr lang="en-US" altLang="en-US" sz="2800" dirty="0" smtClean="0">
                <a:latin typeface="+mj-lt"/>
                <a:ea typeface="ＭＳ Ｐゴシック" charset="0"/>
              </a:rPr>
              <a:t>) </a:t>
            </a:r>
            <a:r>
              <a:rPr lang="en-US" altLang="en-US" sz="2800" dirty="0">
                <a:latin typeface="+mj-lt"/>
                <a:ea typeface="ＭＳ Ｐゴシック" charset="0"/>
              </a:rPr>
              <a:t>for any </a:t>
            </a:r>
            <a:r>
              <a:rPr lang="en-US" altLang="en-US" sz="2800" i="1" dirty="0" smtClean="0">
                <a:latin typeface="+mj-lt"/>
                <a:ea typeface="ＭＳ Ｐゴシック" charset="0"/>
              </a:rPr>
              <a:t>A</a:t>
            </a:r>
            <a:r>
              <a:rPr lang="en-US" altLang="en-US" sz="2800" dirty="0" smtClean="0">
                <a:latin typeface="+mj-lt"/>
                <a:ea typeface="ＭＳ Ｐゴシック" charset="0"/>
              </a:rPr>
              <a:t> </a:t>
            </a:r>
            <a:r>
              <a:rPr lang="en-US" altLang="en-US" sz="2800" dirty="0">
                <a:latin typeface="+mj-lt"/>
                <a:ea typeface="ＭＳ Ｐゴシック" charset="0"/>
                <a:sym typeface="Symbol" pitchFamily="18" charset="2"/>
              </a:rPr>
              <a:t> </a:t>
            </a:r>
            <a:r>
              <a:rPr lang="en-US" altLang="en-US" sz="2800" i="1" dirty="0" smtClean="0">
                <a:latin typeface="+mj-lt"/>
                <a:ea typeface="ＭＳ Ｐゴシック" charset="0"/>
                <a:sym typeface="Symbol" pitchFamily="18" charset="2"/>
              </a:rPr>
              <a:t>B</a:t>
            </a:r>
            <a:endParaRPr lang="en-US" sz="2800" i="1" dirty="0">
              <a:latin typeface="+mj-lt"/>
              <a:ea typeface="ＭＳ Ｐゴシック" charset="0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3200" dirty="0">
                <a:solidFill>
                  <a:srgbClr val="A50021"/>
                </a:solidFill>
                <a:latin typeface="Calibri" charset="0"/>
                <a:ea typeface="+mn-ea"/>
              </a:rPr>
              <a:t>Normalization</a:t>
            </a:r>
            <a:r>
              <a:rPr lang="en-US" sz="3200" dirty="0">
                <a:latin typeface="Calibri" charset="0"/>
                <a:ea typeface="+mn-ea"/>
              </a:rPr>
              <a:t> 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latin typeface="Calibri" charset="0"/>
                <a:ea typeface="ＭＳ Ｐゴシック" charset="0"/>
              </a:rPr>
              <a:t>The probability of the entire sample space </a:t>
            </a:r>
            <a:r>
              <a:rPr lang="en-US" sz="2800" i="1" dirty="0">
                <a:latin typeface="+mj-lt"/>
                <a:ea typeface="ＭＳ Ｐゴシック" charset="0"/>
              </a:rPr>
              <a:t>S</a:t>
            </a:r>
            <a:r>
              <a:rPr lang="en-US" sz="2800" dirty="0">
                <a:latin typeface="Calibri" charset="0"/>
                <a:ea typeface="ＭＳ Ｐゴシック" charset="0"/>
              </a:rPr>
              <a:t> is equal to 1, </a:t>
            </a:r>
            <a:r>
              <a:rPr lang="en-US" sz="2800" dirty="0" smtClean="0">
                <a:latin typeface="Calibri" charset="0"/>
                <a:ea typeface="ＭＳ Ｐゴシック" charset="0"/>
              </a:rPr>
              <a:t>i.e</a:t>
            </a:r>
            <a:r>
              <a:rPr lang="en-US" sz="2800" dirty="0">
                <a:latin typeface="Calibri" charset="0"/>
                <a:ea typeface="ＭＳ Ｐゴシック" charset="0"/>
              </a:rPr>
              <a:t>. </a:t>
            </a: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S</a:t>
            </a:r>
            <a:r>
              <a:rPr lang="en-US" sz="2800" dirty="0">
                <a:latin typeface="+mj-lt"/>
                <a:ea typeface="ＭＳ Ｐゴシック" charset="0"/>
              </a:rPr>
              <a:t>) = </a:t>
            </a:r>
            <a:r>
              <a:rPr lang="en-US" sz="2800" dirty="0" smtClean="0">
                <a:latin typeface="+mj-lt"/>
                <a:ea typeface="ＭＳ Ｐゴシック" charset="0"/>
              </a:rPr>
              <a:t>1</a:t>
            </a:r>
            <a:endParaRPr lang="en-US" sz="2800" dirty="0">
              <a:latin typeface="Calibri" charset="0"/>
              <a:ea typeface="ＭＳ Ｐゴシック" charset="0"/>
            </a:endParaRPr>
          </a:p>
        </p:txBody>
      </p:sp>
      <p:sp>
        <p:nvSpPr>
          <p:cNvPr id="2" name="Rounded Rectangular Callout 1"/>
          <p:cNvSpPr>
            <a:spLocks noChangeArrowheads="1"/>
          </p:cNvSpPr>
          <p:nvPr/>
        </p:nvSpPr>
        <p:spPr bwMode="auto">
          <a:xfrm>
            <a:off x="5715000" y="1981200"/>
            <a:ext cx="2438400" cy="838200"/>
          </a:xfrm>
          <a:prstGeom prst="wedgeRoundRectCallout">
            <a:avLst>
              <a:gd name="adj1" fmla="val -46468"/>
              <a:gd name="adj2" fmla="val 74843"/>
              <a:gd name="adj3" fmla="val 16667"/>
            </a:avLst>
          </a:prstGeom>
          <a:solidFill>
            <a:srgbClr val="F2F2F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</p:spPr>
        <p:txBody>
          <a:bodyPr anchor="ctr"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ctr"/>
            <a:r>
              <a:rPr lang="en-US" altLang="x-none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en-US" altLang="x-none" sz="2800">
                <a:effectLst>
                  <a:outerShdw blurRad="38100" dist="38100" dir="2700000" algn="tl">
                    <a:srgbClr val="C0C0C0"/>
                  </a:outerShdw>
                </a:effectLst>
                <a:sym typeface="Symbol" charset="2"/>
              </a:rPr>
              <a:t> </a:t>
            </a:r>
            <a:r>
              <a:rPr lang="en-US" altLang="x-none" sz="2800" i="1">
                <a:effectLst>
                  <a:outerShdw blurRad="38100" dist="38100" dir="2700000" algn="tl">
                    <a:srgbClr val="C0C0C0"/>
                  </a:outerShdw>
                </a:effectLst>
                <a:sym typeface="Symbol" charset="2"/>
              </a:rPr>
              <a:t>B</a:t>
            </a:r>
            <a:r>
              <a:rPr lang="en-US" altLang="x-none" sz="2800">
                <a:effectLst>
                  <a:outerShdw blurRad="38100" dist="38100" dir="2700000" algn="tl">
                    <a:srgbClr val="C0C0C0"/>
                  </a:outerShdw>
                </a:effectLst>
                <a:sym typeface="Symbol" charset="2"/>
              </a:rPr>
              <a:t> = </a:t>
            </a:r>
            <a:endParaRPr lang="en-US" altLang="x-none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An example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An experiment involving a single coin toss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There are two possible outcomes, </a:t>
            </a:r>
            <a:r>
              <a:rPr lang="en-US" i="1" dirty="0">
                <a:latin typeface="+mj-lt"/>
                <a:ea typeface="+mn-ea"/>
              </a:rPr>
              <a:t>H</a:t>
            </a:r>
            <a:r>
              <a:rPr lang="en-US" dirty="0">
                <a:latin typeface="Calibri" charset="0"/>
                <a:ea typeface="+mn-ea"/>
              </a:rPr>
              <a:t> and </a:t>
            </a:r>
            <a:r>
              <a:rPr lang="en-US" i="1" dirty="0">
                <a:latin typeface="+mj-lt"/>
                <a:ea typeface="+mn-ea"/>
              </a:rPr>
              <a:t>T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Sample space </a:t>
            </a:r>
            <a:r>
              <a:rPr lang="en-US" i="1" dirty="0">
                <a:latin typeface="+mj-lt"/>
                <a:ea typeface="+mn-ea"/>
              </a:rPr>
              <a:t>S</a:t>
            </a:r>
            <a:r>
              <a:rPr lang="en-US" dirty="0">
                <a:latin typeface="Calibri" charset="0"/>
                <a:ea typeface="+mn-ea"/>
              </a:rPr>
              <a:t> is </a:t>
            </a:r>
            <a:r>
              <a:rPr lang="en-US" dirty="0">
                <a:latin typeface="+mj-lt"/>
                <a:ea typeface="+mn-ea"/>
              </a:rPr>
              <a:t>{</a:t>
            </a:r>
            <a:r>
              <a:rPr lang="en-US" i="1" dirty="0">
                <a:latin typeface="+mj-lt"/>
                <a:ea typeface="+mn-ea"/>
              </a:rPr>
              <a:t>H</a:t>
            </a:r>
            <a:r>
              <a:rPr lang="en-US" dirty="0" smtClean="0">
                <a:latin typeface="+mj-lt"/>
                <a:ea typeface="+mn-ea"/>
              </a:rPr>
              <a:t>, </a:t>
            </a:r>
            <a:r>
              <a:rPr lang="en-US" i="1" dirty="0" smtClean="0">
                <a:latin typeface="+mj-lt"/>
                <a:ea typeface="+mn-ea"/>
              </a:rPr>
              <a:t>T</a:t>
            </a:r>
            <a:r>
              <a:rPr lang="en-US" dirty="0">
                <a:latin typeface="+mj-lt"/>
                <a:ea typeface="+mn-ea"/>
              </a:rPr>
              <a:t>}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If coin is fair, should assign equal probabilities to 2 outcomes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latin typeface="Calibri" charset="0"/>
                <a:ea typeface="+mn-ea"/>
              </a:rPr>
              <a:t>Since they have to sum to 1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}) = 0.5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}) = 0.5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,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}) =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H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}) +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}) = 1.0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1-Intro</Template>
  <TotalTime>7003</TotalTime>
  <Words>1700</Words>
  <Application>Microsoft Macintosh PowerPoint</Application>
  <PresentationFormat>On-screen Show (4:3)</PresentationFormat>
  <Paragraphs>305</Paragraphs>
  <Slides>32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Times New Roman</vt:lpstr>
      <vt:lpstr>MS PGothic</vt:lpstr>
      <vt:lpstr>Arial</vt:lpstr>
      <vt:lpstr>Tw Cen MT Condensed</vt:lpstr>
      <vt:lpstr>Wingdings</vt:lpstr>
      <vt:lpstr>Calibri</vt:lpstr>
      <vt:lpstr>Tw Cen MT</vt:lpstr>
      <vt:lpstr>Symbol</vt:lpstr>
      <vt:lpstr>SimSun</vt:lpstr>
      <vt:lpstr>1_AIIA00</vt:lpstr>
      <vt:lpstr>Microsoft Equation 3.0</vt:lpstr>
      <vt:lpstr>Equation</vt:lpstr>
      <vt:lpstr>Natural Language Processing</vt:lpstr>
      <vt:lpstr>Outline</vt:lpstr>
      <vt:lpstr>Introduction to Probability</vt:lpstr>
      <vt:lpstr>Introduction to Probability</vt:lpstr>
      <vt:lpstr>More definitions</vt:lpstr>
      <vt:lpstr>Introduction to Probability</vt:lpstr>
      <vt:lpstr>Definition of Probability</vt:lpstr>
      <vt:lpstr>Probability Axioms</vt:lpstr>
      <vt:lpstr>An example</vt:lpstr>
      <vt:lpstr>Another example</vt:lpstr>
      <vt:lpstr>Careful</vt:lpstr>
      <vt:lpstr>Probability definitions</vt:lpstr>
      <vt:lpstr>Probabilities of two events</vt:lpstr>
      <vt:lpstr>How about non-uniform probabilities? An example</vt:lpstr>
      <vt:lpstr>Computing Probabilities</vt:lpstr>
      <vt:lpstr>Moving toward language</vt:lpstr>
      <vt:lpstr>Probability and part of speech tags</vt:lpstr>
      <vt:lpstr>Conditional Probability</vt:lpstr>
      <vt:lpstr>More precisely</vt:lpstr>
      <vt:lpstr>An intuition</vt:lpstr>
      <vt:lpstr>Conditional probability</vt:lpstr>
      <vt:lpstr>Conditional Probability</vt:lpstr>
      <vt:lpstr>Conditional Probability</vt:lpstr>
      <vt:lpstr>Bayes’ Theorem</vt:lpstr>
      <vt:lpstr>Independence</vt:lpstr>
      <vt:lpstr>Independent Events</vt:lpstr>
      <vt:lpstr>Independence Revisited</vt:lpstr>
      <vt:lpstr>Monty Hall Problem</vt:lpstr>
      <vt:lpstr>Solution</vt:lpstr>
      <vt:lpstr>PowerPoint Presentation</vt:lpstr>
      <vt:lpstr>Summary</vt:lpstr>
      <vt:lpstr>Additional Material</vt:lpstr>
    </vt:vector>
  </TitlesOfParts>
  <Manager/>
  <Company>Stanford University</Company>
  <LinksUpToDate>false</LinksUpToDate>
  <SharedDoc>false</SharedDoc>
  <HyperlinkBase/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LSA.303 Introduction to Computational Linguistics</dc:title>
  <dc:subject/>
  <dc:creator>Dan Jurafsky</dc:creator>
  <cp:keywords/>
  <dc:description/>
  <cp:lastModifiedBy>GIUSEPPE ATTARDI</cp:lastModifiedBy>
  <cp:revision>232</cp:revision>
  <cp:lastPrinted>2009-01-13T00:24:00Z</cp:lastPrinted>
  <dcterms:created xsi:type="dcterms:W3CDTF">2011-01-07T22:06:14Z</dcterms:created>
  <dcterms:modified xsi:type="dcterms:W3CDTF">2017-09-25T11:20:51Z</dcterms:modified>
  <cp:category/>
</cp:coreProperties>
</file>