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5" r:id="rId7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886" autoAdjust="0"/>
    <p:restoredTop sz="94660"/>
  </p:normalViewPr>
  <p:slideViewPr>
    <p:cSldViewPr>
      <p:cViewPr varScale="1">
        <p:scale>
          <a:sx n="95" d="100"/>
          <a:sy n="95" d="100"/>
        </p:scale>
        <p:origin x="143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
            <a:ext cx="14478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760"/>
          </a:p>
        </p:txBody>
      </p:sp>
      <p:sp>
        <p:nvSpPr>
          <p:cNvPr id="5" name="Rectangle 3"/>
          <p:cNvSpPr>
            <a:spLocks noChangeArrowheads="1"/>
          </p:cNvSpPr>
          <p:nvPr/>
        </p:nvSpPr>
        <p:spPr bwMode="auto">
          <a:xfrm>
            <a:off x="1447800" y="1447800"/>
            <a:ext cx="7694614"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760"/>
          </a:p>
        </p:txBody>
      </p:sp>
      <p:sp>
        <p:nvSpPr>
          <p:cNvPr id="6" name="Rectangle 6"/>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sz="760"/>
          </a:p>
        </p:txBody>
      </p:sp>
      <p:sp>
        <p:nvSpPr>
          <p:cNvPr id="647172" name="Rectangle 4"/>
          <p:cNvSpPr>
            <a:spLocks noGrp="1" noChangeArrowheads="1"/>
          </p:cNvSpPr>
          <p:nvPr>
            <p:ph type="ctrTitle" sz="quarter"/>
          </p:nvPr>
        </p:nvSpPr>
        <p:spPr>
          <a:xfrm>
            <a:off x="1966958" y="1638300"/>
            <a:ext cx="6968039" cy="1371600"/>
          </a:xfrm>
        </p:spPr>
        <p:txBody>
          <a:bodyPr/>
          <a:lstStyle>
            <a:lvl1pPr>
              <a:defRPr sz="4050"/>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407137596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3_Beppe">
    <p:bg>
      <p:bgPr>
        <a:solidFill>
          <a:schemeClr val="lt1"/>
        </a:solidFill>
        <a:effectLst/>
      </p:bgPr>
    </p:bg>
    <p:spTree>
      <p:nvGrpSpPr>
        <p:cNvPr id="1" name=""/>
        <p:cNvGrpSpPr/>
        <p:nvPr/>
      </p:nvGrpSpPr>
      <p:grpSpPr bwMode="auto">
        <a:xfrm>
          <a:off x="0" y="0"/>
          <a:ext cx="0" cy="0"/>
          <a:chOff x="0" y="0"/>
          <a:chExt cx="0" cy="0"/>
        </a:xfrm>
      </p:grpSpPr>
      <p:sp>
        <p:nvSpPr>
          <p:cNvPr id="4" name="Rectangle 2"/>
          <p:cNvSpPr>
            <a:spLocks noGrp="1" noChangeShapeType="1"/>
          </p:cNvSpPr>
          <p:nvPr/>
        </p:nvSpPr>
        <p:spPr bwMode="auto">
          <a:xfrm>
            <a:off x="0" y="0"/>
            <a:ext cx="685800" cy="6856412"/>
          </a:xfrm>
          <a:prstGeom prst="rect">
            <a:avLst/>
          </a:prstGeom>
          <a:gradFill>
            <a:gsLst>
              <a:gs pos="0">
                <a:srgbClr val="FFFFFF"/>
              </a:gs>
              <a:gs pos="100000">
                <a:srgbClr val="33CCCC"/>
              </a:gs>
            </a:gsLst>
            <a:lin ang="5400000" scaled="1"/>
          </a:gradFill>
        </p:spPr>
        <p:txBody>
          <a:bodyPr lIns="91440" tIns="45720" rIns="91440" bIns="45720"/>
          <a:lstStyle/>
          <a:p>
            <a:pPr>
              <a:defRPr/>
            </a:pPr>
            <a:endParaRPr/>
          </a:p>
        </p:txBody>
      </p:sp>
      <p:sp>
        <p:nvSpPr>
          <p:cNvPr id="5" name="Rectangle 3"/>
          <p:cNvSpPr>
            <a:spLocks noGrp="1" noChangeShapeType="1"/>
          </p:cNvSpPr>
          <p:nvPr/>
        </p:nvSpPr>
        <p:spPr bwMode="auto">
          <a:xfrm>
            <a:off x="0" y="965200"/>
            <a:ext cx="4724399" cy="152400"/>
          </a:xfrm>
          <a:prstGeom prst="rect">
            <a:avLst/>
          </a:prstGeom>
          <a:solidFill>
            <a:schemeClr val="accent1">
              <a:alpha val="49803"/>
            </a:schemeClr>
          </a:solidFill>
        </p:spPr>
        <p:txBody>
          <a:bodyPr lIns="91440" tIns="45720" rIns="91440" bIns="45720"/>
          <a:lstStyle/>
          <a:p>
            <a:pPr>
              <a:defRPr/>
            </a:pPr>
            <a:endParaRPr/>
          </a:p>
        </p:txBody>
      </p:sp>
      <p:sp>
        <p:nvSpPr>
          <p:cNvPr id="6" name="Rectangle 4"/>
          <p:cNvSpPr>
            <a:spLocks noGrp="1" noChangeShapeType="1"/>
          </p:cNvSpPr>
          <p:nvPr/>
        </p:nvSpPr>
        <p:spPr bwMode="auto">
          <a:xfrm>
            <a:off x="685800" y="6629400"/>
            <a:ext cx="3505199" cy="227012"/>
          </a:xfrm>
          <a:prstGeom prst="rect">
            <a:avLst/>
          </a:prstGeom>
          <a:gradFill>
            <a:gsLst>
              <a:gs pos="0">
                <a:srgbClr val="818181"/>
              </a:gs>
              <a:gs pos="100000">
                <a:schemeClr val="folHlink"/>
              </a:gs>
            </a:gsLst>
            <a:lin ang="10800000" scaled="1"/>
          </a:gradFill>
        </p:spPr>
        <p:txBody>
          <a:bodyPr lIns="91440" tIns="45720" rIns="91440" bIns="45720"/>
          <a:lstStyle/>
          <a:p>
            <a:pPr>
              <a:defRPr/>
            </a:pPr>
            <a:endParaRPr/>
          </a:p>
        </p:txBody>
      </p:sp>
      <p:sp>
        <p:nvSpPr>
          <p:cNvPr id="7" name="Rectangle 5"/>
          <p:cNvSpPr>
            <a:spLocks noGrp="1" noChangeShapeType="1"/>
          </p:cNvSpPr>
          <p:nvPr/>
        </p:nvSpPr>
        <p:spPr bwMode="auto">
          <a:xfrm>
            <a:off x="763587" y="0"/>
            <a:ext cx="8380412" cy="762000"/>
          </a:xfrm>
          <a:prstGeom prst="rect">
            <a:avLst/>
          </a:prstGeom>
          <a:gradFill>
            <a:gsLst>
              <a:gs pos="0">
                <a:srgbClr val="FFFFFF"/>
              </a:gs>
              <a:gs pos="100000">
                <a:srgbClr val="33CCCC"/>
              </a:gs>
            </a:gsLst>
            <a:lin ang="10800000" scaled="1"/>
          </a:gradFill>
        </p:spPr>
        <p:txBody>
          <a:bodyPr lIns="91440" tIns="45720" rIns="91440" bIns="45720"/>
          <a:lstStyle/>
          <a:p>
            <a:pPr>
              <a:defRPr/>
            </a:pPr>
            <a:endParaRPr/>
          </a:p>
        </p:txBody>
      </p:sp>
      <p:sp>
        <p:nvSpPr>
          <p:cNvPr id="8" name="Rectangle 6"/>
          <p:cNvSpPr>
            <a:spLocks noGrp="1" noChangeShapeType="1"/>
          </p:cNvSpPr>
          <p:nvPr>
            <p:ph type="title"/>
          </p:nvPr>
        </p:nvSpPr>
        <p:spPr bwMode="auto">
          <a:xfrm>
            <a:off x="674687" y="-76200"/>
            <a:ext cx="8469312" cy="914400"/>
          </a:xfrm>
          <a:prstGeom prst="rect">
            <a:avLst/>
          </a:prstGeom>
          <a:noFill/>
        </p:spPr>
        <p:txBody>
          <a:bodyPr lIns="92075" tIns="46038" rIns="92075" bIns="46038" anchor="ctr" anchorCtr="0"/>
          <a:lstStyle/>
          <a:p>
            <a:pPr lvl="0">
              <a:defRPr/>
            </a:pPr>
            <a:r>
              <a:t>Click to edit Master title style</a:t>
            </a:r>
          </a:p>
        </p:txBody>
      </p:sp>
      <p:sp>
        <p:nvSpPr>
          <p:cNvPr id="9" name="Rectangle 7"/>
          <p:cNvSpPr>
            <a:spLocks noGrp="1" noChangeShapeType="1"/>
          </p:cNvSpPr>
          <p:nvPr>
            <p:ph type="body" idx="1"/>
          </p:nvPr>
        </p:nvSpPr>
        <p:spPr bwMode="auto">
          <a:xfrm>
            <a:off x="685800" y="1295400"/>
            <a:ext cx="7772400" cy="5238750"/>
          </a:xfrm>
          <a:prstGeom prst="rect">
            <a:avLst/>
          </a:prstGeom>
          <a:noFill/>
        </p:spPr>
        <p:txBody>
          <a:bodyPr lIns="92075" tIns="46038" rIns="92075" bIns="46038"/>
          <a:lstStyle/>
          <a:p>
            <a:pPr lvl="0">
              <a:defRPr/>
            </a:pPr>
            <a:r>
              <a:t>Click to edit Master text styles</a:t>
            </a:r>
          </a:p>
          <a:p>
            <a:pPr lvl="1">
              <a:defRPr/>
            </a:pPr>
            <a:r>
              <a:t>Second level</a:t>
            </a:r>
          </a:p>
          <a:p>
            <a:pPr lvl="2">
              <a:defRPr/>
            </a:pPr>
            <a:r>
              <a:t>Third level</a:t>
            </a:r>
          </a:p>
          <a:p>
            <a:pPr lvl="3">
              <a:defRPr/>
            </a:pPr>
            <a:r>
              <a:t>Fourth level</a:t>
            </a:r>
          </a:p>
          <a:p>
            <a:pPr lvl="4">
              <a:defRPr/>
            </a:pPr>
            <a:r>
              <a:t>Fifth level</a:t>
            </a:r>
          </a:p>
        </p:txBody>
      </p:sp>
      <p:sp>
        <p:nvSpPr>
          <p:cNvPr id="10" name="Date Placeholder 4"/>
          <p:cNvSpPr>
            <a:spLocks noGrp="1" noChangeShapeType="1"/>
          </p:cNvSpPr>
          <p:nvPr>
            <p:ph type="dt" idx="2"/>
          </p:nvPr>
        </p:nvSpPr>
        <p:spPr bwMode="auto">
          <a:xfrm>
            <a:off x="0" y="6553200"/>
            <a:ext cx="1219200" cy="304800"/>
          </a:xfrm>
          <a:prstGeom prst="rect">
            <a:avLst/>
          </a:prstGeom>
          <a:noFill/>
        </p:spPr>
        <p:txBody>
          <a:bodyPr lIns="91440" tIns="45720" rIns="91440" bIns="45720"/>
          <a:lstStyle/>
          <a:p>
            <a:pPr lvl="0">
              <a:defRPr/>
            </a:pPr>
            <a:r>
              <a:t>*</a:t>
            </a:r>
          </a:p>
        </p:txBody>
      </p:sp>
      <p:sp>
        <p:nvSpPr>
          <p:cNvPr id="11" name="Footer Placeholder 5"/>
          <p:cNvSpPr>
            <a:spLocks noGrp="1" noChangeShapeType="1"/>
          </p:cNvSpPr>
          <p:nvPr>
            <p:ph type="ftr" idx="3"/>
          </p:nvPr>
        </p:nvSpPr>
        <p:spPr bwMode="auto">
          <a:xfrm>
            <a:off x="1219200" y="6553200"/>
            <a:ext cx="7467600" cy="304800"/>
          </a:xfrm>
          <a:prstGeom prst="rect">
            <a:avLst/>
          </a:prstGeom>
          <a:noFill/>
        </p:spPr>
        <p:txBody>
          <a:bodyPr lIns="91440" tIns="45720" rIns="91440" bIns="45720"/>
          <a:lstStyle/>
          <a:p>
            <a:pPr>
              <a:defRPr/>
            </a:pPr>
            <a:endParaRPr/>
          </a:p>
        </p:txBody>
      </p:sp>
      <p:sp>
        <p:nvSpPr>
          <p:cNvPr id="12" name="Slide Number Placeholder 6"/>
          <p:cNvSpPr>
            <a:spLocks noGrp="1" noChangeShapeType="1"/>
          </p:cNvSpPr>
          <p:nvPr>
            <p:ph type="sldNum" idx="4"/>
          </p:nvPr>
        </p:nvSpPr>
        <p:spPr bwMode="auto">
          <a:xfrm>
            <a:off x="8686800" y="6553200"/>
            <a:ext cx="457200" cy="304800"/>
          </a:xfrm>
          <a:prstGeom prst="rect">
            <a:avLst/>
          </a:prstGeom>
          <a:noFill/>
        </p:spPr>
        <p:txBody>
          <a:bodyPr lIns="91440" tIns="45720" rIns="91440" bIns="45720"/>
          <a:lstStyle/>
          <a:p>
            <a:pPr lvl="0">
              <a:defRPr/>
            </a:pPr>
            <a:r>
              <a:t>*</a:t>
            </a: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p:spTree>
      <p:nvGrpSpPr>
        <p:cNvPr id="1" name=""/>
        <p:cNvGrpSpPr/>
        <p:nvPr/>
      </p:nvGrpSpPr>
      <p:grpSpPr bwMode="auto">
        <a:xfrm>
          <a:off x="0" y="0"/>
          <a:ext cx="0" cy="0"/>
          <a:chOff x="0" y="0"/>
          <a:chExt cx="0" cy="0"/>
        </a:xfrm>
      </p:grpSpPr>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1" y="-1"/>
            <a:ext cx="7892256" cy="755003"/>
          </a:xfrm>
        </p:spPr>
        <p:txBody>
          <a:bodyPr/>
          <a:lstStyle>
            <a:lvl1pPr>
              <a:defRPr sz="33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67891" marR="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800" b="0">
                <a:latin typeface="Calibri" pitchFamily="34" charset="0"/>
              </a:defRPr>
            </a:lvl1pPr>
            <a:lvl2pPr marL="471488" marR="0" indent="-203597" algn="l" defTabSz="685800" rtl="0" eaLnBrk="1" fontAlgn="base" latinLnBrk="0" hangingPunct="1">
              <a:lnSpc>
                <a:spcPct val="100000"/>
              </a:lnSpc>
              <a:spcBef>
                <a:spcPct val="20000"/>
              </a:spcBef>
              <a:spcAft>
                <a:spcPct val="0"/>
              </a:spcAft>
              <a:buClrTx/>
              <a:buSzTx/>
              <a:buFont typeface="Wingdings" pitchFamily="2" charset="2"/>
              <a:buChar char="§"/>
              <a:tabLst/>
              <a:defRPr sz="1500" b="0">
                <a:latin typeface="Calibri" pitchFamily="34" charset="0"/>
              </a:defRPr>
            </a:lvl2pPr>
            <a:lvl3pPr marL="675085" marR="0" indent="-192881" algn="l" defTabSz="685800" rtl="0" eaLnBrk="1" fontAlgn="base" latinLnBrk="0" hangingPunct="1">
              <a:lnSpc>
                <a:spcPct val="100000"/>
              </a:lnSpc>
              <a:spcBef>
                <a:spcPct val="20000"/>
              </a:spcBef>
              <a:spcAft>
                <a:spcPct val="0"/>
              </a:spcAft>
              <a:buClr>
                <a:srgbClr val="009900"/>
              </a:buClr>
              <a:buSzTx/>
              <a:buFontTx/>
              <a:buChar char="•"/>
              <a:tabLst/>
              <a:defRPr sz="1350" b="0">
                <a:latin typeface="Calibri" pitchFamily="34" charset="0"/>
              </a:defRPr>
            </a:lvl3pPr>
            <a:lvl4pPr marL="803672" marR="0" indent="-128588" algn="l" defTabSz="685800" rtl="0" eaLnBrk="1" fontAlgn="base" latinLnBrk="0" hangingPunct="1">
              <a:lnSpc>
                <a:spcPct val="100000"/>
              </a:lnSpc>
              <a:spcBef>
                <a:spcPct val="20000"/>
              </a:spcBef>
              <a:spcAft>
                <a:spcPct val="0"/>
              </a:spcAft>
              <a:buClrTx/>
              <a:buSzTx/>
              <a:buFontTx/>
              <a:buChar char="–"/>
              <a:tabLst/>
              <a:defRPr sz="1200" b="0">
                <a:latin typeface="Calibri" pitchFamily="34" charset="0"/>
              </a:defRPr>
            </a:lvl4pPr>
            <a:lvl5pPr marL="942975" marR="0" indent="-139304" algn="l" defTabSz="685800" rtl="0" eaLnBrk="1" fontAlgn="base" latinLnBrk="0" hangingPunct="1">
              <a:lnSpc>
                <a:spcPct val="100000"/>
              </a:lnSpc>
              <a:spcBef>
                <a:spcPct val="20000"/>
              </a:spcBef>
              <a:spcAft>
                <a:spcPct val="0"/>
              </a:spcAft>
              <a:buClr>
                <a:srgbClr val="009900"/>
              </a:buClr>
              <a:buSzTx/>
              <a:buFontTx/>
              <a:buChar char="•"/>
              <a:tabLst/>
              <a:defRPr sz="1200" b="0">
                <a:latin typeface="Calibri" pitchFamily="34" charset="0"/>
              </a:defRPr>
            </a:lvl5pPr>
          </a:lstStyle>
          <a:p>
            <a:pPr marL="267891" marR="0" lvl="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267891" marR="0" lvl="1"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Second level</a:t>
            </a:r>
          </a:p>
          <a:p>
            <a:pPr marL="267891" marR="0" lvl="2"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Third level</a:t>
            </a:r>
          </a:p>
          <a:p>
            <a:pPr marL="267891" marR="0" lvl="3"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Fourth level</a:t>
            </a:r>
          </a:p>
          <a:p>
            <a:pPr marL="267891" marR="0" lvl="4"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Fifth level</a:t>
            </a:r>
            <a:endParaRPr lang="en-US" dirty="0"/>
          </a:p>
        </p:txBody>
      </p:sp>
    </p:spTree>
    <p:extLst>
      <p:ext uri="{BB962C8B-B14F-4D97-AF65-F5344CB8AC3E}">
        <p14:creationId xmlns:p14="http://schemas.microsoft.com/office/powerpoint/2010/main" val="2217670002"/>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1" y="-1"/>
            <a:ext cx="7968458" cy="755003"/>
          </a:xfrm>
        </p:spPr>
        <p:txBody>
          <a:bodyPr/>
          <a:lstStyle>
            <a:lvl1pPr>
              <a:defRPr sz="3300"/>
            </a:lvl1pPr>
          </a:lstStyle>
          <a:p>
            <a:r>
              <a:rPr lang="en-US"/>
              <a:t>Click to edit Master title style</a:t>
            </a:r>
            <a:endParaRPr lang="en-US" dirty="0"/>
          </a:p>
        </p:txBody>
      </p:sp>
      <p:sp>
        <p:nvSpPr>
          <p:cNvPr id="3" name="Content Placeholder 2"/>
          <p:cNvSpPr>
            <a:spLocks noGrp="1"/>
          </p:cNvSpPr>
          <p:nvPr>
            <p:ph sz="half" idx="1"/>
          </p:nvPr>
        </p:nvSpPr>
        <p:spPr>
          <a:xfrm>
            <a:off x="1181100" y="1278321"/>
            <a:ext cx="3619500" cy="5255830"/>
          </a:xfrm>
        </p:spPr>
        <p:txBody>
          <a:bodyPr/>
          <a:lstStyle>
            <a:lvl1pPr>
              <a:defRPr sz="1800" b="0">
                <a:latin typeface="Calibri" pitchFamily="34" charset="0"/>
              </a:defRPr>
            </a:lvl1pPr>
            <a:lvl2pPr>
              <a:defRPr sz="150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760"/>
            </a:lvl6pPr>
            <a:lvl7pPr>
              <a:defRPr sz="760"/>
            </a:lvl7pPr>
            <a:lvl8pPr>
              <a:defRPr sz="760"/>
            </a:lvl8pPr>
            <a:lvl9pPr>
              <a:defRPr sz="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76825" y="1278321"/>
            <a:ext cx="3619500" cy="5255829"/>
          </a:xfrm>
        </p:spPr>
        <p:txBody>
          <a:bodyPr/>
          <a:lstStyle>
            <a:lvl1pPr marL="267891" marR="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181" b="0">
                <a:latin typeface="Calibri" pitchFamily="34" charset="0"/>
              </a:defRPr>
            </a:lvl1pPr>
            <a:lvl2pPr marL="471488" marR="0" indent="-203597" algn="l" defTabSz="685800" rtl="0" eaLnBrk="1" fontAlgn="base" latinLnBrk="0" hangingPunct="1">
              <a:lnSpc>
                <a:spcPct val="100000"/>
              </a:lnSpc>
              <a:spcBef>
                <a:spcPct val="20000"/>
              </a:spcBef>
              <a:spcAft>
                <a:spcPct val="0"/>
              </a:spcAft>
              <a:buClrTx/>
              <a:buSzTx/>
              <a:buFont typeface="Wingdings" pitchFamily="2" charset="2"/>
              <a:buChar char="§"/>
              <a:tabLst/>
              <a:defRPr sz="1013" b="0">
                <a:latin typeface="Calibri" pitchFamily="34" charset="0"/>
              </a:defRPr>
            </a:lvl2pPr>
            <a:lvl3pPr marL="675085" marR="0" indent="-192881" algn="l" defTabSz="685800" rtl="0" eaLnBrk="1" fontAlgn="base" latinLnBrk="0" hangingPunct="1">
              <a:lnSpc>
                <a:spcPct val="100000"/>
              </a:lnSpc>
              <a:spcBef>
                <a:spcPct val="20000"/>
              </a:spcBef>
              <a:spcAft>
                <a:spcPct val="0"/>
              </a:spcAft>
              <a:buClr>
                <a:srgbClr val="009900"/>
              </a:buClr>
              <a:buSzTx/>
              <a:buFontTx/>
              <a:buChar char="•"/>
              <a:tabLst/>
              <a:defRPr sz="844" b="0">
                <a:latin typeface="Calibri" pitchFamily="34" charset="0"/>
              </a:defRPr>
            </a:lvl3pPr>
            <a:lvl4pPr marL="803672" marR="0" indent="-128588" algn="l" defTabSz="685800" rtl="0" eaLnBrk="1" fontAlgn="base" latinLnBrk="0" hangingPunct="1">
              <a:lnSpc>
                <a:spcPct val="100000"/>
              </a:lnSpc>
              <a:spcBef>
                <a:spcPct val="20000"/>
              </a:spcBef>
              <a:spcAft>
                <a:spcPct val="0"/>
              </a:spcAft>
              <a:buClrTx/>
              <a:buSzTx/>
              <a:buFontTx/>
              <a:buChar char="–"/>
              <a:tabLst/>
              <a:defRPr sz="1500" b="0">
                <a:latin typeface="Calibri" pitchFamily="34" charset="0"/>
              </a:defRPr>
            </a:lvl4pPr>
            <a:lvl5pPr marL="942975" marR="0" indent="-139304" algn="l" defTabSz="685800" rtl="0" eaLnBrk="1" fontAlgn="base" latinLnBrk="0" hangingPunct="1">
              <a:lnSpc>
                <a:spcPct val="100000"/>
              </a:lnSpc>
              <a:spcBef>
                <a:spcPct val="20000"/>
              </a:spcBef>
              <a:spcAft>
                <a:spcPct val="0"/>
              </a:spcAft>
              <a:buClr>
                <a:srgbClr val="009900"/>
              </a:buClr>
              <a:buSzTx/>
              <a:buFontTx/>
              <a:buChar char="•"/>
              <a:tabLst/>
              <a:defRPr sz="760" b="0">
                <a:latin typeface="Calibri" pitchFamily="34" charset="0"/>
              </a:defRPr>
            </a:lvl5pPr>
            <a:lvl6pPr>
              <a:defRPr sz="760"/>
            </a:lvl6pPr>
            <a:lvl7pPr>
              <a:defRPr sz="760"/>
            </a:lvl7pPr>
            <a:lvl8pPr>
              <a:defRPr sz="760"/>
            </a:lvl8pPr>
            <a:lvl9pPr>
              <a:defRPr sz="760"/>
            </a:lvl9pPr>
          </a:lstStyle>
          <a:p>
            <a:pPr marL="267891" marR="0" lvl="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267891" marR="0" lvl="1"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Second level</a:t>
            </a:r>
          </a:p>
          <a:p>
            <a:pPr marL="267891" marR="0" lvl="2"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Third level</a:t>
            </a:r>
          </a:p>
          <a:p>
            <a:pPr marL="267891" marR="0" lvl="3"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Fourth level</a:t>
            </a:r>
          </a:p>
          <a:p>
            <a:pPr marL="267891" marR="0" lvl="4"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Fifth level</a:t>
            </a:r>
            <a:endParaRPr lang="en-US" dirty="0"/>
          </a:p>
        </p:txBody>
      </p:sp>
    </p:spTree>
    <p:extLst>
      <p:ext uri="{BB962C8B-B14F-4D97-AF65-F5344CB8AC3E}">
        <p14:creationId xmlns:p14="http://schemas.microsoft.com/office/powerpoint/2010/main" val="3401514819"/>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1" y="-1"/>
            <a:ext cx="7968458" cy="755003"/>
          </a:xfrm>
        </p:spPr>
        <p:txBody>
          <a:bodyPr/>
          <a:lstStyle/>
          <a:p>
            <a:r>
              <a:rPr lang="en-US"/>
              <a:t>Click to edit Master title style</a:t>
            </a:r>
          </a:p>
        </p:txBody>
      </p:sp>
      <p:sp>
        <p:nvSpPr>
          <p:cNvPr id="3" name="Content Placeholder 2"/>
          <p:cNvSpPr>
            <a:spLocks noGrp="1"/>
          </p:cNvSpPr>
          <p:nvPr>
            <p:ph sz="half" idx="1"/>
          </p:nvPr>
        </p:nvSpPr>
        <p:spPr>
          <a:xfrm>
            <a:off x="1181100" y="1991102"/>
            <a:ext cx="3619500" cy="4371521"/>
          </a:xfrm>
        </p:spPr>
        <p:txBody>
          <a:bodyPr/>
          <a:lstStyle>
            <a:lvl1pPr marL="267891" marR="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181" b="0">
                <a:latin typeface="Calibri" pitchFamily="34" charset="0"/>
              </a:defRPr>
            </a:lvl1pPr>
            <a:lvl2pPr marL="471488" marR="0" indent="-203597" algn="l" defTabSz="685800" rtl="0" eaLnBrk="1" fontAlgn="base" latinLnBrk="0" hangingPunct="1">
              <a:lnSpc>
                <a:spcPct val="100000"/>
              </a:lnSpc>
              <a:spcBef>
                <a:spcPct val="20000"/>
              </a:spcBef>
              <a:spcAft>
                <a:spcPct val="0"/>
              </a:spcAft>
              <a:buClrTx/>
              <a:buSzTx/>
              <a:buFont typeface="Wingdings" pitchFamily="2" charset="2"/>
              <a:buChar char="§"/>
              <a:tabLst/>
              <a:defRPr sz="1013" b="0">
                <a:latin typeface="Calibri" pitchFamily="34" charset="0"/>
              </a:defRPr>
            </a:lvl2pPr>
            <a:lvl3pPr marL="675085" marR="0" indent="-192881" algn="l" defTabSz="685800" rtl="0" eaLnBrk="1" fontAlgn="base" latinLnBrk="0" hangingPunct="1">
              <a:lnSpc>
                <a:spcPct val="100000"/>
              </a:lnSpc>
              <a:spcBef>
                <a:spcPct val="20000"/>
              </a:spcBef>
              <a:spcAft>
                <a:spcPct val="0"/>
              </a:spcAft>
              <a:buClr>
                <a:srgbClr val="009900"/>
              </a:buClr>
              <a:buSzTx/>
              <a:buFontTx/>
              <a:buChar char="•"/>
              <a:tabLst/>
              <a:defRPr sz="844" b="0">
                <a:latin typeface="Calibri" pitchFamily="34" charset="0"/>
              </a:defRPr>
            </a:lvl3pPr>
            <a:lvl4pPr marL="803672" marR="0" indent="-128588" algn="l" defTabSz="685800" rtl="0" eaLnBrk="1" fontAlgn="base" latinLnBrk="0" hangingPunct="1">
              <a:lnSpc>
                <a:spcPct val="100000"/>
              </a:lnSpc>
              <a:spcBef>
                <a:spcPct val="20000"/>
              </a:spcBef>
              <a:spcAft>
                <a:spcPct val="0"/>
              </a:spcAft>
              <a:buClrTx/>
              <a:buSzTx/>
              <a:buFontTx/>
              <a:buChar char="–"/>
              <a:tabLst/>
              <a:defRPr sz="760" b="0">
                <a:latin typeface="Calibri" pitchFamily="34" charset="0"/>
              </a:defRPr>
            </a:lvl4pPr>
            <a:lvl5pPr marL="942975" marR="0" indent="-139304" algn="l" defTabSz="685800" rtl="0" eaLnBrk="1" fontAlgn="base" latinLnBrk="0" hangingPunct="1">
              <a:lnSpc>
                <a:spcPct val="100000"/>
              </a:lnSpc>
              <a:spcBef>
                <a:spcPct val="20000"/>
              </a:spcBef>
              <a:spcAft>
                <a:spcPct val="0"/>
              </a:spcAft>
              <a:buClr>
                <a:srgbClr val="009900"/>
              </a:buClr>
              <a:buSzTx/>
              <a:buFontTx/>
              <a:buChar char="•"/>
              <a:tabLst/>
              <a:defRPr sz="760" b="0">
                <a:latin typeface="Calibri" pitchFamily="34" charset="0"/>
              </a:defRPr>
            </a:lvl5pPr>
            <a:lvl6pPr>
              <a:defRPr sz="760"/>
            </a:lvl6pPr>
            <a:lvl7pPr>
              <a:defRPr sz="760"/>
            </a:lvl7pPr>
            <a:lvl8pPr>
              <a:defRPr sz="760"/>
            </a:lvl8pPr>
            <a:lvl9pPr>
              <a:defRPr sz="760"/>
            </a:lvl9pPr>
          </a:lstStyle>
          <a:p>
            <a:pPr marL="267891" marR="0" lvl="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267891" marR="0" lvl="1"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Second level</a:t>
            </a:r>
          </a:p>
          <a:p>
            <a:pPr marL="267891" marR="0" lvl="2"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Third level</a:t>
            </a:r>
          </a:p>
          <a:p>
            <a:pPr marL="267891" marR="0" lvl="3"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Fourth level</a:t>
            </a:r>
          </a:p>
          <a:p>
            <a:pPr marL="267891" marR="0" lvl="4"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Fifth level</a:t>
            </a:r>
            <a:endParaRPr kumimoji="1" lang="en-US" sz="1350" b="0" i="0" u="none" strike="noStrike" kern="0" cap="none" spc="0" normalizeH="0" baseline="0" noProof="0" dirty="0">
              <a:ln>
                <a:noFill/>
              </a:ln>
              <a:solidFill>
                <a:srgbClr val="000000"/>
              </a:solidFill>
              <a:effectLst/>
              <a:uLnTx/>
              <a:uFillTx/>
              <a:latin typeface="Calibri" pitchFamily="34" charset="0"/>
            </a:endParaRPr>
          </a:p>
        </p:txBody>
      </p:sp>
      <p:sp>
        <p:nvSpPr>
          <p:cNvPr id="4" name="Content Placeholder 3"/>
          <p:cNvSpPr>
            <a:spLocks noGrp="1"/>
          </p:cNvSpPr>
          <p:nvPr>
            <p:ph sz="half" idx="2"/>
          </p:nvPr>
        </p:nvSpPr>
        <p:spPr>
          <a:xfrm>
            <a:off x="5076825" y="1991102"/>
            <a:ext cx="3619500" cy="4371521"/>
          </a:xfrm>
        </p:spPr>
        <p:txBody>
          <a:bodyPr/>
          <a:lstStyle>
            <a:lvl1pPr marL="267891" marR="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181" b="0">
                <a:latin typeface="Calibri" pitchFamily="34" charset="0"/>
              </a:defRPr>
            </a:lvl1pPr>
            <a:lvl2pPr marL="471488" marR="0" indent="-203597" algn="l" defTabSz="685800" rtl="0" eaLnBrk="1" fontAlgn="base" latinLnBrk="0" hangingPunct="1">
              <a:lnSpc>
                <a:spcPct val="100000"/>
              </a:lnSpc>
              <a:spcBef>
                <a:spcPct val="20000"/>
              </a:spcBef>
              <a:spcAft>
                <a:spcPct val="0"/>
              </a:spcAft>
              <a:buClrTx/>
              <a:buSzTx/>
              <a:buFont typeface="Wingdings" pitchFamily="2" charset="2"/>
              <a:buChar char="§"/>
              <a:tabLst/>
              <a:defRPr sz="1013" b="0">
                <a:latin typeface="Calibri" pitchFamily="34" charset="0"/>
              </a:defRPr>
            </a:lvl2pPr>
            <a:lvl3pPr marL="675085" marR="0" indent="-192881" algn="l" defTabSz="685800" rtl="0" eaLnBrk="1" fontAlgn="base" latinLnBrk="0" hangingPunct="1">
              <a:lnSpc>
                <a:spcPct val="100000"/>
              </a:lnSpc>
              <a:spcBef>
                <a:spcPct val="20000"/>
              </a:spcBef>
              <a:spcAft>
                <a:spcPct val="0"/>
              </a:spcAft>
              <a:buClr>
                <a:srgbClr val="009900"/>
              </a:buClr>
              <a:buSzTx/>
              <a:buFontTx/>
              <a:buChar char="•"/>
              <a:tabLst/>
              <a:defRPr sz="844" b="0">
                <a:latin typeface="Calibri" pitchFamily="34" charset="0"/>
              </a:defRPr>
            </a:lvl3pPr>
            <a:lvl4pPr marL="803672" marR="0" indent="-128588" algn="l" defTabSz="685800" rtl="0" eaLnBrk="1" fontAlgn="base" latinLnBrk="0" hangingPunct="1">
              <a:lnSpc>
                <a:spcPct val="100000"/>
              </a:lnSpc>
              <a:spcBef>
                <a:spcPct val="20000"/>
              </a:spcBef>
              <a:spcAft>
                <a:spcPct val="0"/>
              </a:spcAft>
              <a:buClrTx/>
              <a:buSzTx/>
              <a:buFontTx/>
              <a:buChar char="–"/>
              <a:tabLst/>
              <a:defRPr sz="760" b="0">
                <a:latin typeface="Calibri" pitchFamily="34" charset="0"/>
              </a:defRPr>
            </a:lvl4pPr>
            <a:lvl5pPr marL="942975" marR="0" indent="-139304" algn="l" defTabSz="685800" rtl="0" eaLnBrk="1" fontAlgn="base" latinLnBrk="0" hangingPunct="1">
              <a:lnSpc>
                <a:spcPct val="100000"/>
              </a:lnSpc>
              <a:spcBef>
                <a:spcPct val="20000"/>
              </a:spcBef>
              <a:spcAft>
                <a:spcPct val="0"/>
              </a:spcAft>
              <a:buClr>
                <a:srgbClr val="009900"/>
              </a:buClr>
              <a:buSzTx/>
              <a:buFontTx/>
              <a:buChar char="•"/>
              <a:tabLst/>
              <a:defRPr sz="760" b="0">
                <a:latin typeface="Calibri" pitchFamily="34" charset="0"/>
              </a:defRPr>
            </a:lvl5pPr>
            <a:lvl6pPr>
              <a:defRPr sz="760"/>
            </a:lvl6pPr>
            <a:lvl7pPr>
              <a:defRPr sz="760"/>
            </a:lvl7pPr>
            <a:lvl8pPr>
              <a:defRPr sz="760"/>
            </a:lvl8pPr>
            <a:lvl9pPr>
              <a:defRPr sz="760"/>
            </a:lvl9pPr>
          </a:lstStyle>
          <a:p>
            <a:pPr marL="267891" marR="0" lvl="0"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267891" marR="0" lvl="1"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Second level</a:t>
            </a:r>
          </a:p>
          <a:p>
            <a:pPr marL="267891" marR="0" lvl="2"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Third level</a:t>
            </a:r>
          </a:p>
          <a:p>
            <a:pPr marL="267891" marR="0" lvl="3"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Fourth level</a:t>
            </a:r>
          </a:p>
          <a:p>
            <a:pPr marL="267891" marR="0" lvl="4" indent="-267891" algn="l" defTabSz="6858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1800" b="0" i="0" u="none" strike="noStrike" kern="0" cap="none" spc="0" normalizeH="0" baseline="0" noProof="0">
                <a:ln>
                  <a:noFill/>
                </a:ln>
                <a:solidFill>
                  <a:srgbClr val="000000"/>
                </a:solidFill>
                <a:effectLst>
                  <a:outerShdw blurRad="38100" dist="38100" dir="2700000" algn="tl">
                    <a:srgbClr val="C0C0C0"/>
                  </a:outerShdw>
                </a:effectLst>
                <a:uLnTx/>
                <a:uFillTx/>
                <a:latin typeface="Calibri" pitchFamily="34" charset="0"/>
                <a:ea typeface="+mn-ea"/>
                <a:cs typeface="+mn-cs"/>
              </a:rPr>
              <a:t>Fifth level</a:t>
            </a:r>
            <a:endParaRPr kumimoji="1" lang="en-US" sz="1350" b="0" i="0" u="none" strike="noStrike" kern="0" cap="none" spc="0" normalizeH="0" baseline="0" noProof="0" dirty="0">
              <a:ln>
                <a:noFill/>
              </a:ln>
              <a:solidFill>
                <a:srgbClr val="000000"/>
              </a:solidFill>
              <a:effectLst/>
              <a:uLnTx/>
              <a:uFillTx/>
              <a:latin typeface="Calibri" pitchFamily="34" charset="0"/>
            </a:endParaRPr>
          </a:p>
        </p:txBody>
      </p:sp>
      <p:sp>
        <p:nvSpPr>
          <p:cNvPr id="7" name="Text Placeholder 6"/>
          <p:cNvSpPr>
            <a:spLocks noGrp="1"/>
          </p:cNvSpPr>
          <p:nvPr>
            <p:ph type="body" sz="quarter" idx="10"/>
          </p:nvPr>
        </p:nvSpPr>
        <p:spPr>
          <a:xfrm>
            <a:off x="5076825" y="1163107"/>
            <a:ext cx="36195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100">
                <a:solidFill>
                  <a:schemeClr val="bg1"/>
                </a:solidFill>
                <a:effectLst/>
              </a:defRPr>
            </a:lvl1pPr>
            <a:lvl2pPr marL="192881" indent="0">
              <a:buNone/>
              <a:defRPr/>
            </a:lvl2pPr>
          </a:lstStyle>
          <a:p>
            <a:pPr lvl="0"/>
            <a:r>
              <a:rPr lang="en-US"/>
              <a:t>Edit Master text styles</a:t>
            </a:r>
          </a:p>
        </p:txBody>
      </p:sp>
      <p:sp>
        <p:nvSpPr>
          <p:cNvPr id="8" name="Text Placeholder 6"/>
          <p:cNvSpPr>
            <a:spLocks noGrp="1"/>
          </p:cNvSpPr>
          <p:nvPr>
            <p:ph type="body" sz="quarter" idx="11"/>
          </p:nvPr>
        </p:nvSpPr>
        <p:spPr>
          <a:xfrm>
            <a:off x="1181100" y="1163106"/>
            <a:ext cx="36195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100">
                <a:solidFill>
                  <a:schemeClr val="bg1"/>
                </a:solidFill>
                <a:effectLst/>
              </a:defRPr>
            </a:lvl1pPr>
            <a:lvl2pPr marL="192881" indent="0">
              <a:buNone/>
              <a:defRPr/>
            </a:lvl2pPr>
          </a:lstStyle>
          <a:p>
            <a:pPr lvl="0"/>
            <a:r>
              <a:rPr lang="en-US"/>
              <a:t>Edit Master text styles</a:t>
            </a:r>
          </a:p>
        </p:txBody>
      </p:sp>
    </p:spTree>
    <p:extLst>
      <p:ext uri="{BB962C8B-B14F-4D97-AF65-F5344CB8AC3E}">
        <p14:creationId xmlns:p14="http://schemas.microsoft.com/office/powerpoint/2010/main" val="3742605149"/>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5980" y="-1"/>
            <a:ext cx="7803576"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72608917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914827"/>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765" y="0"/>
            <a:ext cx="7772400" cy="740650"/>
          </a:xfrm>
        </p:spPr>
        <p:txBody>
          <a:bodyPr/>
          <a:lstStyle/>
          <a:p>
            <a:r>
              <a:rPr lang="en-US"/>
              <a:t>Click to edit Master title style</a:t>
            </a:r>
          </a:p>
        </p:txBody>
      </p:sp>
      <p:sp>
        <p:nvSpPr>
          <p:cNvPr id="3" name="Text Placeholder 2"/>
          <p:cNvSpPr>
            <a:spLocks noGrp="1"/>
          </p:cNvSpPr>
          <p:nvPr>
            <p:ph type="body" sz="half" idx="1"/>
          </p:nvPr>
        </p:nvSpPr>
        <p:spPr>
          <a:xfrm>
            <a:off x="1230765" y="1470346"/>
            <a:ext cx="381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35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93165" y="1470346"/>
            <a:ext cx="381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35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065405"/>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Beppe">
    <p:bg>
      <p:bgPr>
        <a:solidFill>
          <a:schemeClr val="lt1"/>
        </a:solidFill>
        <a:effectLst/>
      </p:bgPr>
    </p:bg>
    <p:spTree>
      <p:nvGrpSpPr>
        <p:cNvPr id="1" name=""/>
        <p:cNvGrpSpPr/>
        <p:nvPr/>
      </p:nvGrpSpPr>
      <p:grpSpPr bwMode="auto">
        <a:xfrm>
          <a:off x="0" y="0"/>
          <a:ext cx="0" cy="0"/>
          <a:chOff x="0" y="0"/>
          <a:chExt cx="0" cy="0"/>
        </a:xfrm>
      </p:grpSpPr>
      <p:sp>
        <p:nvSpPr>
          <p:cNvPr id="4" name="Rectangle 2"/>
          <p:cNvSpPr>
            <a:spLocks noGrp="1" noChangeShapeType="1"/>
          </p:cNvSpPr>
          <p:nvPr/>
        </p:nvSpPr>
        <p:spPr bwMode="auto">
          <a:xfrm>
            <a:off x="0" y="0"/>
            <a:ext cx="1447800" cy="6856412"/>
          </a:xfrm>
          <a:prstGeom prst="rect">
            <a:avLst/>
          </a:prstGeom>
          <a:gradFill>
            <a:gsLst>
              <a:gs pos="0">
                <a:srgbClr val="33CCCC"/>
              </a:gs>
              <a:gs pos="100000">
                <a:srgbClr val="FFFFFF"/>
              </a:gs>
            </a:gsLst>
            <a:lin ang="5400000" scaled="1"/>
          </a:gradFill>
        </p:spPr>
        <p:txBody>
          <a:bodyPr lIns="91440" tIns="45720" rIns="91440" bIns="45720"/>
          <a:lstStyle/>
          <a:p>
            <a:pPr>
              <a:defRPr/>
            </a:pPr>
            <a:endParaRPr/>
          </a:p>
        </p:txBody>
      </p:sp>
      <p:sp>
        <p:nvSpPr>
          <p:cNvPr id="5" name="Rectangle 3"/>
          <p:cNvSpPr>
            <a:spLocks noGrp="1" noChangeShapeType="1"/>
          </p:cNvSpPr>
          <p:nvPr/>
        </p:nvSpPr>
        <p:spPr bwMode="auto">
          <a:xfrm>
            <a:off x="0" y="1447800"/>
            <a:ext cx="9142412" cy="1752599"/>
          </a:xfrm>
          <a:prstGeom prst="rect">
            <a:avLst/>
          </a:prstGeom>
          <a:gradFill>
            <a:gsLst>
              <a:gs pos="0">
                <a:srgbClr val="FFFFFF"/>
              </a:gs>
              <a:gs pos="100000">
                <a:srgbClr val="33CCCC"/>
              </a:gs>
            </a:gsLst>
            <a:lin ang="10800000" scaled="1"/>
          </a:gradFill>
        </p:spPr>
        <p:txBody>
          <a:bodyPr lIns="91440" tIns="45720" rIns="91440" bIns="45720"/>
          <a:lstStyle/>
          <a:p>
            <a:pPr>
              <a:defRPr/>
            </a:pPr>
            <a:endParaRPr/>
          </a:p>
        </p:txBody>
      </p:sp>
      <p:sp>
        <p:nvSpPr>
          <p:cNvPr id="6" name="Rectangle 6"/>
          <p:cNvSpPr>
            <a:spLocks noGrp="1" noChangeShapeType="1"/>
          </p:cNvSpPr>
          <p:nvPr/>
        </p:nvSpPr>
        <p:spPr bwMode="auto">
          <a:xfrm>
            <a:off x="0" y="3505199"/>
            <a:ext cx="4724399" cy="152400"/>
          </a:xfrm>
          <a:prstGeom prst="rect">
            <a:avLst/>
          </a:prstGeom>
          <a:solidFill>
            <a:schemeClr val="accent1">
              <a:alpha val="49803"/>
            </a:schemeClr>
          </a:solidFill>
        </p:spPr>
        <p:txBody>
          <a:bodyPr lIns="91440" tIns="45720" rIns="91440" bIns="45720"/>
          <a:lstStyle/>
          <a:p>
            <a:pPr>
              <a:defRPr/>
            </a:pPr>
            <a:endParaRPr/>
          </a:p>
        </p:txBody>
      </p:sp>
      <p:sp>
        <p:nvSpPr>
          <p:cNvPr id="7" name="Title 6"/>
          <p:cNvSpPr>
            <a:spLocks noGrp="1" noChangeShapeType="1"/>
          </p:cNvSpPr>
          <p:nvPr>
            <p:ph type="title"/>
          </p:nvPr>
        </p:nvSpPr>
        <p:spPr bwMode="auto">
          <a:xfrm>
            <a:off x="674687" y="-76200"/>
            <a:ext cx="8469312" cy="914400"/>
          </a:xfrm>
          <a:prstGeom prst="rect">
            <a:avLst/>
          </a:prstGeom>
          <a:noFill/>
        </p:spPr>
        <p:txBody>
          <a:bodyPr lIns="92075" tIns="46038" rIns="92075" bIns="46038" anchor="ctr" anchorCtr="0"/>
          <a:lstStyle/>
          <a:p>
            <a:pPr lvl="0">
              <a:defRPr/>
            </a:pPr>
            <a:r>
              <a:t>Click to edit Master title style</a:t>
            </a:r>
          </a:p>
        </p:txBody>
      </p:sp>
      <p:sp>
        <p:nvSpPr>
          <p:cNvPr id="8" name="Text Placeholder 7"/>
          <p:cNvSpPr>
            <a:spLocks noGrp="1" noChangeShapeType="1"/>
          </p:cNvSpPr>
          <p:nvPr>
            <p:ph type="body" idx="1"/>
          </p:nvPr>
        </p:nvSpPr>
        <p:spPr bwMode="auto">
          <a:xfrm>
            <a:off x="685800" y="1295400"/>
            <a:ext cx="7772400" cy="5238750"/>
          </a:xfrm>
          <a:prstGeom prst="rect">
            <a:avLst/>
          </a:prstGeom>
          <a:noFill/>
        </p:spPr>
        <p:txBody>
          <a:bodyPr lIns="92075" tIns="46038" rIns="92075" bIns="46038"/>
          <a:lstStyle/>
          <a:p>
            <a:pPr lvl="0">
              <a:defRPr/>
            </a:pPr>
            <a:r>
              <a:t>Click to edit Master text styles</a:t>
            </a:r>
          </a:p>
          <a:p>
            <a:pPr lvl="1">
              <a:defRPr/>
            </a:pPr>
            <a:r>
              <a:t>Second level</a:t>
            </a:r>
          </a:p>
          <a:p>
            <a:pPr lvl="2">
              <a:defRPr/>
            </a:pPr>
            <a:r>
              <a:t>Third level</a:t>
            </a:r>
          </a:p>
          <a:p>
            <a:pPr lvl="3">
              <a:defRPr/>
            </a:pPr>
            <a:r>
              <a:t>Fourth level</a:t>
            </a:r>
          </a:p>
          <a:p>
            <a:pPr lvl="4">
              <a:defRPr/>
            </a:pPr>
            <a:r>
              <a:t>Fifth level</a:t>
            </a:r>
          </a:p>
        </p:txBody>
      </p:sp>
      <p:sp>
        <p:nvSpPr>
          <p:cNvPr id="9" name="Shape 1011"/>
          <p:cNvSpPr>
            <a:spLocks noGrp="1" noChangeShapeType="1"/>
          </p:cNvSpPr>
          <p:nvPr>
            <p:ph type="dt"/>
          </p:nvPr>
        </p:nvSpPr>
        <p:spPr bwMode="auto">
          <a:prstGeom prst="rect">
            <a:avLst/>
          </a:prstGeom>
          <a:noFill/>
        </p:spPr>
        <p:txBody>
          <a:bodyPr lIns="91440" tIns="45720" rIns="91440" bIns="45720"/>
          <a:lstStyle/>
          <a:p>
            <a:pPr>
              <a:defRPr/>
            </a:pPr>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2_Beppe">
    <p:bg>
      <p:bgPr>
        <a:solidFill>
          <a:schemeClr val="lt1"/>
        </a:solidFill>
        <a:effectLst/>
      </p:bgPr>
    </p:bg>
    <p:spTree>
      <p:nvGrpSpPr>
        <p:cNvPr id="1" name=""/>
        <p:cNvGrpSpPr/>
        <p:nvPr/>
      </p:nvGrpSpPr>
      <p:grpSpPr bwMode="auto">
        <a:xfrm>
          <a:off x="0" y="0"/>
          <a:ext cx="0" cy="0"/>
          <a:chOff x="0" y="0"/>
          <a:chExt cx="0" cy="0"/>
        </a:xfrm>
      </p:grpSpPr>
      <p:sp>
        <p:nvSpPr>
          <p:cNvPr id="4" name="Rectangle 2"/>
          <p:cNvSpPr>
            <a:spLocks noGrp="1" noChangeShapeType="1"/>
          </p:cNvSpPr>
          <p:nvPr/>
        </p:nvSpPr>
        <p:spPr bwMode="auto">
          <a:xfrm>
            <a:off x="0" y="0"/>
            <a:ext cx="685800" cy="6856412"/>
          </a:xfrm>
          <a:prstGeom prst="rect">
            <a:avLst/>
          </a:prstGeom>
          <a:gradFill>
            <a:gsLst>
              <a:gs pos="0">
                <a:srgbClr val="FFFFFF"/>
              </a:gs>
              <a:gs pos="100000">
                <a:srgbClr val="33CCCC"/>
              </a:gs>
            </a:gsLst>
            <a:lin ang="5400000" scaled="1"/>
          </a:gradFill>
        </p:spPr>
        <p:txBody>
          <a:bodyPr lIns="91440" tIns="45720" rIns="91440" bIns="45720"/>
          <a:lstStyle/>
          <a:p>
            <a:pPr>
              <a:defRPr/>
            </a:pPr>
            <a:endParaRPr/>
          </a:p>
        </p:txBody>
      </p:sp>
      <p:sp>
        <p:nvSpPr>
          <p:cNvPr id="5" name="Rectangle 3"/>
          <p:cNvSpPr>
            <a:spLocks noGrp="1" noChangeShapeType="1"/>
          </p:cNvSpPr>
          <p:nvPr/>
        </p:nvSpPr>
        <p:spPr bwMode="auto">
          <a:xfrm>
            <a:off x="0" y="965200"/>
            <a:ext cx="4724399" cy="152400"/>
          </a:xfrm>
          <a:prstGeom prst="rect">
            <a:avLst/>
          </a:prstGeom>
          <a:solidFill>
            <a:schemeClr val="accent1">
              <a:alpha val="49803"/>
            </a:schemeClr>
          </a:solidFill>
        </p:spPr>
        <p:txBody>
          <a:bodyPr lIns="91440" tIns="45720" rIns="91440" bIns="45720"/>
          <a:lstStyle/>
          <a:p>
            <a:pPr>
              <a:defRPr/>
            </a:pPr>
            <a:endParaRPr/>
          </a:p>
        </p:txBody>
      </p:sp>
      <p:sp>
        <p:nvSpPr>
          <p:cNvPr id="6" name="Rectangle 4"/>
          <p:cNvSpPr>
            <a:spLocks noGrp="1" noChangeShapeType="1"/>
          </p:cNvSpPr>
          <p:nvPr/>
        </p:nvSpPr>
        <p:spPr bwMode="auto">
          <a:xfrm>
            <a:off x="685800" y="6629400"/>
            <a:ext cx="3505199" cy="227012"/>
          </a:xfrm>
          <a:prstGeom prst="rect">
            <a:avLst/>
          </a:prstGeom>
          <a:gradFill>
            <a:gsLst>
              <a:gs pos="0">
                <a:srgbClr val="818181"/>
              </a:gs>
              <a:gs pos="100000">
                <a:schemeClr val="folHlink"/>
              </a:gs>
            </a:gsLst>
            <a:lin ang="10800000" scaled="1"/>
          </a:gradFill>
        </p:spPr>
        <p:txBody>
          <a:bodyPr lIns="91440" tIns="45720" rIns="91440" bIns="45720"/>
          <a:lstStyle/>
          <a:p>
            <a:pPr>
              <a:defRPr/>
            </a:pPr>
            <a:endParaRPr/>
          </a:p>
        </p:txBody>
      </p:sp>
      <p:sp>
        <p:nvSpPr>
          <p:cNvPr id="7" name="Rectangle 5"/>
          <p:cNvSpPr>
            <a:spLocks noGrp="1" noChangeShapeType="1"/>
          </p:cNvSpPr>
          <p:nvPr/>
        </p:nvSpPr>
        <p:spPr bwMode="auto">
          <a:xfrm>
            <a:off x="763587" y="0"/>
            <a:ext cx="8380412" cy="762000"/>
          </a:xfrm>
          <a:prstGeom prst="rect">
            <a:avLst/>
          </a:prstGeom>
          <a:gradFill>
            <a:gsLst>
              <a:gs pos="0">
                <a:srgbClr val="FFFFFF"/>
              </a:gs>
              <a:gs pos="100000">
                <a:srgbClr val="33CCCC"/>
              </a:gs>
            </a:gsLst>
            <a:lin ang="10800000" scaled="1"/>
          </a:gradFill>
        </p:spPr>
        <p:txBody>
          <a:bodyPr lIns="91440" tIns="45720" rIns="91440" bIns="45720"/>
          <a:lstStyle/>
          <a:p>
            <a:pPr>
              <a:defRPr/>
            </a:pPr>
            <a:endParaRPr/>
          </a:p>
        </p:txBody>
      </p:sp>
      <p:sp>
        <p:nvSpPr>
          <p:cNvPr id="8" name="Rounded Rectangle 7"/>
          <p:cNvSpPr>
            <a:spLocks noGrp="1" noChangeShapeType="1"/>
          </p:cNvSpPr>
          <p:nvPr/>
        </p:nvSpPr>
        <p:spPr bwMode="auto">
          <a:xfrm>
            <a:off x="63500" y="69850"/>
            <a:ext cx="9013825" cy="6692900"/>
          </a:xfrm>
          <a:prstGeom prst="roundRect">
            <a:avLst>
              <a:gd name="adj" fmla="val 4929"/>
            </a:avLst>
          </a:prstGeom>
          <a:solidFill>
            <a:schemeClr val="lt1"/>
          </a:solidFill>
          <a:ln w="6350">
            <a:solidFill>
              <a:schemeClr val="dk1"/>
            </a:solidFill>
            <a:round/>
            <a:headEnd/>
            <a:tailEnd/>
          </a:ln>
        </p:spPr>
        <p:txBody>
          <a:bodyPr lIns="91440" tIns="45720" rIns="91440" bIns="45720" anchor="ctr" anchorCtr="0"/>
          <a:lstStyle/>
          <a:p>
            <a:pPr>
              <a:defRPr/>
            </a:pPr>
            <a:endParaRPr/>
          </a:p>
        </p:txBody>
      </p:sp>
      <p:sp>
        <p:nvSpPr>
          <p:cNvPr id="9" name="Rectangle 6"/>
          <p:cNvSpPr>
            <a:spLocks noGrp="1" noChangeShapeType="1"/>
          </p:cNvSpPr>
          <p:nvPr>
            <p:ph type="title"/>
          </p:nvPr>
        </p:nvSpPr>
        <p:spPr bwMode="auto">
          <a:xfrm>
            <a:off x="674687" y="-76200"/>
            <a:ext cx="8469312" cy="914400"/>
          </a:xfrm>
          <a:prstGeom prst="rect">
            <a:avLst/>
          </a:prstGeom>
          <a:noFill/>
        </p:spPr>
        <p:txBody>
          <a:bodyPr lIns="92075" tIns="46038" rIns="92075" bIns="46038" anchor="ctr" anchorCtr="0"/>
          <a:lstStyle/>
          <a:p>
            <a:pPr lvl="0">
              <a:defRPr/>
            </a:pPr>
            <a:r>
              <a:t>Click to edit Master title style</a:t>
            </a:r>
          </a:p>
        </p:txBody>
      </p:sp>
      <p:sp>
        <p:nvSpPr>
          <p:cNvPr id="10" name="Rectangle 7"/>
          <p:cNvSpPr>
            <a:spLocks noGrp="1" noChangeShapeType="1"/>
          </p:cNvSpPr>
          <p:nvPr>
            <p:ph type="body" idx="1"/>
          </p:nvPr>
        </p:nvSpPr>
        <p:spPr bwMode="auto">
          <a:xfrm>
            <a:off x="685800" y="1295400"/>
            <a:ext cx="7772400" cy="5238750"/>
          </a:xfrm>
          <a:prstGeom prst="rect">
            <a:avLst/>
          </a:prstGeom>
          <a:noFill/>
        </p:spPr>
        <p:txBody>
          <a:bodyPr lIns="92075" tIns="46038" rIns="92075" bIns="46038"/>
          <a:lstStyle/>
          <a:p>
            <a:pPr lvl="0">
              <a:defRPr/>
            </a:pPr>
            <a:r>
              <a:t>Click to edit Master text styles</a:t>
            </a:r>
          </a:p>
          <a:p>
            <a:pPr lvl="1">
              <a:defRPr/>
            </a:pPr>
            <a:r>
              <a:t>Second level</a:t>
            </a:r>
          </a:p>
          <a:p>
            <a:pPr lvl="2">
              <a:defRPr/>
            </a:pPr>
            <a:r>
              <a:t>Third level</a:t>
            </a:r>
          </a:p>
          <a:p>
            <a:pPr lvl="3">
              <a:defRPr/>
            </a:pPr>
            <a:r>
              <a:t>Fourth level</a:t>
            </a:r>
          </a:p>
          <a:p>
            <a:pPr lvl="4">
              <a:defRPr/>
            </a:pPr>
            <a:r>
              <a:t>Fifth level</a:t>
            </a:r>
          </a:p>
        </p:txBody>
      </p:sp>
      <p:sp>
        <p:nvSpPr>
          <p:cNvPr id="11" name="Shape 1019"/>
          <p:cNvSpPr>
            <a:spLocks noGrp="1" noChangeShapeType="1"/>
          </p:cNvSpPr>
          <p:nvPr>
            <p:ph type="dt"/>
          </p:nvPr>
        </p:nvSpPr>
        <p:spPr bwMode="auto">
          <a:prstGeom prst="rect">
            <a:avLst/>
          </a:prstGeom>
          <a:noFill/>
        </p:spPr>
        <p:txBody>
          <a:bodyPr lIns="91440" tIns="45720" rIns="91440" bIns="45720"/>
          <a:lstStyle/>
          <a:p>
            <a:pPr>
              <a:defRPr/>
            </a:pPr>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5556" y="-2"/>
            <a:ext cx="9149556"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38576" tIns="19289" rIns="38576" bIns="19289" numCol="1" rtlCol="0" anchor="t" anchorCtr="0" compatLnSpc="1">
            <a:prstTxWarp prst="textNoShape">
              <a:avLst/>
            </a:prstTxWarp>
          </a:bodyPr>
          <a:lstStyle/>
          <a:p>
            <a:pPr marL="0" marR="0" indent="0" algn="ctr" defTabSz="385763" rtl="0" eaLnBrk="0" fontAlgn="base" latinLnBrk="0" hangingPunct="0">
              <a:lnSpc>
                <a:spcPct val="100000"/>
              </a:lnSpc>
              <a:spcBef>
                <a:spcPct val="0"/>
              </a:spcBef>
              <a:spcAft>
                <a:spcPct val="0"/>
              </a:spcAft>
              <a:buClrTx/>
              <a:buSzTx/>
              <a:buFontTx/>
              <a:buNone/>
              <a:tabLst/>
            </a:pPr>
            <a:endParaRPr kumimoji="0" lang="en-US" sz="1013"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685800" y="6629401"/>
            <a:ext cx="77724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760"/>
          </a:p>
        </p:txBody>
      </p:sp>
      <p:sp>
        <p:nvSpPr>
          <p:cNvPr id="646150" name="Rectangle 6"/>
          <p:cNvSpPr>
            <a:spLocks noGrp="1" noChangeArrowheads="1"/>
          </p:cNvSpPr>
          <p:nvPr>
            <p:ph type="title"/>
          </p:nvPr>
        </p:nvSpPr>
        <p:spPr bwMode="auto">
          <a:xfrm>
            <a:off x="1257300" y="-1"/>
            <a:ext cx="7892256"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257300" y="1239921"/>
            <a:ext cx="72009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713284" y="3468285"/>
            <a:ext cx="6112368" cy="6858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38576" tIns="19289" rIns="38576" bIns="19289" numCol="1" rtlCol="0" anchor="t" anchorCtr="0" compatLnSpc="1">
            <a:prstTxWarp prst="textNoShape">
              <a:avLst/>
            </a:prstTxWarp>
          </a:bodyPr>
          <a:lstStyle/>
          <a:p>
            <a:pPr marL="0" marR="0" indent="0" algn="ctr" defTabSz="385763" rtl="0" eaLnBrk="0" fontAlgn="base" latinLnBrk="0" hangingPunct="0">
              <a:lnSpc>
                <a:spcPct val="100000"/>
              </a:lnSpc>
              <a:spcBef>
                <a:spcPct val="0"/>
              </a:spcBef>
              <a:spcAft>
                <a:spcPct val="0"/>
              </a:spcAft>
              <a:buClrTx/>
              <a:buSzTx/>
              <a:buFontTx/>
              <a:buNone/>
              <a:tabLst/>
            </a:pPr>
            <a:endParaRPr kumimoji="0" lang="en-US" sz="1013"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9355902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49" r:id="rId8"/>
    <p:sldLayoutId id="2147483650" r:id="rId9"/>
    <p:sldLayoutId id="2147483651" r:id="rId10"/>
    <p:sldLayoutId id="2147483652" r:id="rId11"/>
  </p:sldLayoutIdLst>
  <p:hf sldNum="0" hdr="0" ftr="0"/>
  <p:txStyles>
    <p:titleStyle>
      <a:lvl1pPr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w Cen MT Condensed" pitchFamily="34" charset="0"/>
        </a:defRPr>
      </a:lvl5pPr>
      <a:lvl6pPr marL="192881"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imes New Roman" pitchFamily="18" charset="0"/>
        </a:defRPr>
      </a:lvl6pPr>
      <a:lvl7pPr marL="385763"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imes New Roman" pitchFamily="18" charset="0"/>
        </a:defRPr>
      </a:lvl7pPr>
      <a:lvl8pPr marL="578644"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imes New Roman" pitchFamily="18" charset="0"/>
        </a:defRPr>
      </a:lvl8pPr>
      <a:lvl9pPr marL="771525" algn="l" rtl="0" eaLnBrk="1" fontAlgn="base" hangingPunct="1">
        <a:spcBef>
          <a:spcPct val="0"/>
        </a:spcBef>
        <a:spcAft>
          <a:spcPct val="0"/>
        </a:spcAft>
        <a:defRPr kumimoji="1" sz="1856">
          <a:solidFill>
            <a:schemeClr val="tx2"/>
          </a:solidFill>
          <a:effectLst>
            <a:outerShdw blurRad="38100" dist="38100" dir="2700000" algn="tl">
              <a:srgbClr val="C0C0C0"/>
            </a:outerShdw>
          </a:effectLst>
          <a:latin typeface="Times New Roman" pitchFamily="18" charset="0"/>
        </a:defRPr>
      </a:lvl9pPr>
    </p:titleStyle>
    <p:bodyStyle>
      <a:lvl1pPr marL="267891" indent="-267891" algn="l" rtl="0" eaLnBrk="1" fontAlgn="base" hangingPunct="1">
        <a:spcBef>
          <a:spcPct val="20000"/>
        </a:spcBef>
        <a:spcAft>
          <a:spcPct val="0"/>
        </a:spcAft>
        <a:buClr>
          <a:schemeClr val="accent2"/>
        </a:buClr>
        <a:buSzPct val="80000"/>
        <a:buFont typeface="Wingdings" pitchFamily="2" charset="2"/>
        <a:buChar char="l"/>
        <a:defRPr kumimoji="1" sz="1800" b="0">
          <a:solidFill>
            <a:schemeClr val="tx1"/>
          </a:solidFill>
          <a:effectLst>
            <a:outerShdw blurRad="38100" dist="38100" dir="2700000" algn="tl">
              <a:srgbClr val="C0C0C0"/>
            </a:outerShdw>
          </a:effectLst>
          <a:latin typeface="Calibri" pitchFamily="34" charset="0"/>
          <a:ea typeface="+mn-ea"/>
          <a:cs typeface="+mn-cs"/>
        </a:defRPr>
      </a:lvl1pPr>
      <a:lvl2pPr marL="471488" indent="-203597" algn="l" rtl="0" eaLnBrk="1" fontAlgn="base" hangingPunct="1">
        <a:spcBef>
          <a:spcPct val="20000"/>
        </a:spcBef>
        <a:spcAft>
          <a:spcPct val="0"/>
        </a:spcAft>
        <a:buFont typeface="Wingdings" pitchFamily="2" charset="2"/>
        <a:buChar char="§"/>
        <a:defRPr kumimoji="1" sz="1500" b="0">
          <a:solidFill>
            <a:schemeClr val="tx1"/>
          </a:solidFill>
          <a:latin typeface="Calibri" pitchFamily="34" charset="0"/>
        </a:defRPr>
      </a:lvl2pPr>
      <a:lvl3pPr marL="675085" indent="-192881" algn="l" rtl="0" eaLnBrk="1" fontAlgn="base" hangingPunct="1">
        <a:spcBef>
          <a:spcPct val="20000"/>
        </a:spcBef>
        <a:spcAft>
          <a:spcPct val="0"/>
        </a:spcAft>
        <a:buClr>
          <a:schemeClr val="accent2"/>
        </a:buClr>
        <a:buChar char="•"/>
        <a:defRPr kumimoji="1" sz="1500" b="0">
          <a:solidFill>
            <a:schemeClr val="tx1"/>
          </a:solidFill>
          <a:latin typeface="Calibri" pitchFamily="34" charset="0"/>
        </a:defRPr>
      </a:lvl3pPr>
      <a:lvl4pPr marL="803672" indent="-128588" algn="l" rtl="0" eaLnBrk="1" fontAlgn="base" hangingPunct="1">
        <a:spcBef>
          <a:spcPct val="20000"/>
        </a:spcBef>
        <a:spcAft>
          <a:spcPct val="0"/>
        </a:spcAft>
        <a:buChar char="–"/>
        <a:defRPr kumimoji="1" b="0">
          <a:solidFill>
            <a:schemeClr val="tx1"/>
          </a:solidFill>
          <a:latin typeface="Calibri" pitchFamily="34" charset="0"/>
        </a:defRPr>
      </a:lvl4pPr>
      <a:lvl5pPr marL="942975" indent="-139304" algn="l" rtl="0" eaLnBrk="1" fontAlgn="base" hangingPunct="1">
        <a:spcBef>
          <a:spcPct val="20000"/>
        </a:spcBef>
        <a:spcAft>
          <a:spcPct val="0"/>
        </a:spcAft>
        <a:buClr>
          <a:schemeClr val="accent2"/>
        </a:buClr>
        <a:buChar char="•"/>
        <a:defRPr kumimoji="1" sz="1200" b="0">
          <a:solidFill>
            <a:schemeClr val="tx1"/>
          </a:solidFill>
          <a:latin typeface="Calibri" pitchFamily="34" charset="0"/>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ctrTitle" sz="quarter"/>
          </p:nvPr>
        </p:nvSpPr>
        <p:spPr bwMode="auto">
          <a:xfrm>
            <a:off x="1403648" y="1772816"/>
            <a:ext cx="7740352" cy="1143000"/>
          </a:xfrm>
          <a:prstGeom prst="rect">
            <a:avLst/>
          </a:prstGeom>
          <a:noFill/>
        </p:spPr>
        <p:txBody>
          <a:bodyPr lIns="92075" tIns="46038" rIns="92075" bIns="46038" anchor="ctr" anchorCtr="0"/>
          <a:lstStyle>
            <a:lvl1pPr>
              <a:defRPr/>
            </a:lvl1pPr>
            <a:lvl2pPr>
              <a:defRPr/>
            </a:lvl2pPr>
            <a:lvl3pPr>
              <a:defRPr/>
            </a:lvl3pPr>
            <a:lvl4pPr>
              <a:defRPr/>
            </a:lvl4pPr>
            <a:lvl5pPr>
              <a:defRPr/>
            </a:lvl5pPr>
          </a:lstStyle>
          <a:p>
            <a:pPr marL="0" lvl="0" indent="0">
              <a:buNone/>
              <a:defRPr/>
            </a:pPr>
            <a:r>
              <a:rPr sz="6000" dirty="0"/>
              <a:t>Named Entity Tagging</a:t>
            </a:r>
            <a:endParaRPr dirty="0"/>
          </a:p>
        </p:txBody>
      </p:sp>
      <p:sp>
        <p:nvSpPr>
          <p:cNvPr id="5" name="Rectangle 3"/>
          <p:cNvSpPr>
            <a:spLocks noGrp="1" noChangeShapeType="1"/>
          </p:cNvSpPr>
          <p:nvPr>
            <p:ph type="subTitle" sz="quarter" idx="1"/>
          </p:nvPr>
        </p:nvSpPr>
        <p:spPr bwMode="auto">
          <a:xfrm>
            <a:off x="1143000" y="3352800"/>
            <a:ext cx="6400800" cy="1752599"/>
          </a:xfrm>
          <a:prstGeom prst="rect">
            <a:avLst/>
          </a:prstGeom>
          <a:noFill/>
        </p:spPr>
        <p:txBody>
          <a:bodyPr lIns="92075" tIns="46038" rIns="92075" bIns="46038" anchor="t"/>
          <a:lstStyle>
            <a:lvl1pPr marL="0" algn="ctr">
              <a:buNone/>
              <a:defRPr/>
            </a:lvl1pPr>
            <a:lvl2pPr marL="457200" algn="ctr">
              <a:buNone/>
              <a:defRPr/>
            </a:lvl2pPr>
            <a:lvl3pPr marL="914400" algn="ctr">
              <a:buNone/>
              <a:defRPr/>
            </a:lvl3pPr>
            <a:lvl4pPr marL="1371600" algn="ctr">
              <a:buNone/>
              <a:defRPr/>
            </a:lvl4pPr>
            <a:lvl5pPr marL="1828800" algn="ctr">
              <a:buNone/>
              <a:defRPr/>
            </a:lvl5pPr>
          </a:lstStyle>
          <a:p>
            <a:pPr marL="0" lvl="0" indent="0">
              <a:buNone/>
              <a:defRPr/>
            </a:pPr>
            <a:endParaRPr lang="en-US"/>
          </a:p>
          <a:p>
            <a:pPr marL="0" lvl="0" indent="0">
              <a:buNone/>
              <a:defRPr/>
            </a:pPr>
            <a:endParaRPr/>
          </a:p>
        </p:txBody>
      </p:sp>
      <p:sp>
        <p:nvSpPr>
          <p:cNvPr id="6" name="TextBox 3"/>
          <p:cNvSpPr>
            <a:spLocks/>
          </p:cNvSpPr>
          <p:nvPr/>
        </p:nvSpPr>
        <p:spPr bwMode="auto">
          <a:xfrm>
            <a:off x="1083" y="6165303"/>
            <a:ext cx="9133416" cy="292645"/>
          </a:xfrm>
          <a:prstGeom prst="rect">
            <a:avLst/>
          </a:prstGeom>
          <a:solidFill>
            <a:schemeClr val="bg1">
              <a:lumMod val="75000"/>
            </a:schemeClr>
          </a:solidFill>
          <a:effectLst>
            <a:outerShdw blurRad="50800" dist="38100" dir="2700000" algn="tl" rotWithShape="0">
              <a:prstClr val="black">
                <a:alpha val="40000"/>
              </a:prstClr>
            </a:outerShdw>
          </a:effectLst>
        </p:spPr>
        <p:txBody>
          <a:bodyPr lIns="91440" tIns="45720" rIns="91440" bIns="45720" anchor="ctr">
            <a:no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r">
              <a:buNone/>
              <a:defRPr/>
            </a:pPr>
            <a:r>
              <a:rPr sz="1600" dirty="0"/>
              <a:t>Thanks to Dan </a:t>
            </a:r>
            <a:r>
              <a:rPr sz="1600" dirty="0" err="1"/>
              <a:t>Jurafsky</a:t>
            </a:r>
            <a:r>
              <a:rPr sz="1600" dirty="0"/>
              <a:t>, Jim Martin, Ray Mooney, Tom Mitchell for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Biomedical Entities</a:t>
            </a:r>
          </a:p>
        </p:txBody>
      </p:sp>
      <p:sp>
        <p:nvSpPr>
          <p:cNvPr id="5" name="Content Placeholder 2"/>
          <p:cNvSpPr>
            <a:spLocks noGrp="1" noChangeShapeType="1"/>
          </p:cNvSpPr>
          <p:nvPr>
            <p:ph idx="4294967295"/>
          </p:nvPr>
        </p:nvSpPr>
        <p:spPr bwMode="auto">
          <a:xfrm>
            <a:off x="1023144"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Symptom</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Drug</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Part</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Treatment</a:t>
            </a:r>
          </a:p>
          <a:p>
            <a:pPr marL="342900" lvl="0" indent="-342900">
              <a:spcBef>
                <a:spcPts val="0"/>
              </a:spcBef>
              <a:buClr>
                <a:schemeClr val="accent2"/>
              </a:buClr>
              <a:buSzPct val="80000"/>
              <a:buFont typeface="Wingdings"/>
              <a:buChar char="l"/>
              <a:defRPr/>
            </a:pPr>
            <a:r>
              <a:rPr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Enzime</a:t>
            </a: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Protein</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Difficulty: </a:t>
            </a:r>
            <a:r>
              <a:rPr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discontiguous</a:t>
            </a: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overlapping mentions</a:t>
            </a:r>
          </a:p>
          <a:p>
            <a:pPr marL="742950" lvl="1" indent="-285750">
              <a:spcBef>
                <a:spcPts val="0"/>
              </a:spcBef>
              <a:buClr>
                <a:schemeClr val="accent2"/>
              </a:buClr>
              <a:buSzPct val="80000"/>
              <a:buChar char="§"/>
              <a:defRPr/>
            </a:pPr>
            <a:r>
              <a:rPr b="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Abdomen</a:t>
            </a: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soft, </a:t>
            </a:r>
            <a:r>
              <a:rPr b="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nontender</a:t>
            </a: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nondistended, negative </a:t>
            </a:r>
            <a:r>
              <a:rPr b="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bruits</a:t>
            </a: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NER Approaches</a:t>
            </a:r>
          </a:p>
        </p:txBody>
      </p:sp>
      <p:sp>
        <p:nvSpPr>
          <p:cNvPr id="5" name="Rectangle 3"/>
          <p:cNvSpPr>
            <a:spLocks noGrp="1" noChangeShapeType="1"/>
          </p:cNvSpPr>
          <p:nvPr>
            <p:ph idx="4294967295"/>
          </p:nvPr>
        </p:nvSpPr>
        <p:spPr bwMode="auto">
          <a:xfrm>
            <a:off x="899592" y="1076325"/>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lang="en-US" dirty="0"/>
              <a:t>T</a:t>
            </a:r>
            <a:r>
              <a:rPr dirty="0"/>
              <a:t>wo basic approaches (and hybrids)</a:t>
            </a:r>
          </a:p>
          <a:p>
            <a:pPr marL="742950" lvl="1" indent="-285750">
              <a:spcBef>
                <a:spcPts val="0"/>
              </a:spcBef>
              <a:buClr>
                <a:schemeClr val="accent2"/>
              </a:buClr>
              <a:buSzPct val="80000"/>
              <a:buChar char="§"/>
              <a:defRPr/>
            </a:pPr>
            <a:r>
              <a:rPr sz="2800" dirty="0"/>
              <a:t>Rule-based (regular </a:t>
            </a:r>
            <a:r>
              <a:rPr sz="2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expressions</a:t>
            </a:r>
            <a:r>
              <a:rPr sz="2800" dirty="0"/>
              <a:t>)</a:t>
            </a:r>
            <a:endParaRPr dirty="0"/>
          </a:p>
          <a:p>
            <a:pPr marL="1143000" lvl="2" indent="-228600">
              <a:spcBef>
                <a:spcPts val="0"/>
              </a:spcBef>
              <a:buClr>
                <a:schemeClr val="accent2"/>
              </a:buClr>
              <a:buSzPct val="80000"/>
              <a:buChar char="•"/>
              <a:defRPr/>
            </a:pPr>
            <a:r>
              <a:rPr sz="2400" dirty="0"/>
              <a:t>Lists of names</a:t>
            </a:r>
            <a:endParaRPr dirty="0"/>
          </a:p>
          <a:p>
            <a:pPr marL="1143000" lvl="2" indent="-228600">
              <a:spcBef>
                <a:spcPts val="0"/>
              </a:spcBef>
              <a:buClr>
                <a:schemeClr val="accent2"/>
              </a:buClr>
              <a:buSzPct val="80000"/>
              <a:buChar char="•"/>
              <a:defRPr/>
            </a:pPr>
            <a:r>
              <a:rPr sz="2400" dirty="0"/>
              <a:t>Patterns to match things that look like names</a:t>
            </a:r>
            <a:endParaRPr dirty="0"/>
          </a:p>
          <a:p>
            <a:pPr marL="1143000" lvl="2" indent="-228600">
              <a:spcBef>
                <a:spcPts val="0"/>
              </a:spcBef>
              <a:buClr>
                <a:schemeClr val="accent2"/>
              </a:buClr>
              <a:buSzPct val="80000"/>
              <a:buChar char="•"/>
              <a:defRPr/>
            </a:pPr>
            <a:r>
              <a:rPr sz="2400" dirty="0"/>
              <a:t>Patterns to match the environments that classes of names tend to occur in.</a:t>
            </a:r>
            <a:endParaRPr dirty="0"/>
          </a:p>
          <a:p>
            <a:pPr marL="742950" lvl="1" indent="-285750">
              <a:spcBef>
                <a:spcPts val="0"/>
              </a:spcBef>
              <a:buClr>
                <a:schemeClr val="accent2"/>
              </a:buClr>
              <a:buSzPct val="80000"/>
              <a:buChar char="§"/>
              <a:defRPr/>
            </a:pPr>
            <a:r>
              <a:rPr sz="2800" dirty="0"/>
              <a:t>ML-based approaches</a:t>
            </a:r>
            <a:endParaRPr dirty="0"/>
          </a:p>
          <a:p>
            <a:pPr marL="1143000" lvl="2" indent="-228600">
              <a:spcBef>
                <a:spcPts val="0"/>
              </a:spcBef>
              <a:buClr>
                <a:schemeClr val="accent2"/>
              </a:buClr>
              <a:buSzPct val="80000"/>
              <a:buChar char="•"/>
              <a:defRPr/>
            </a:pPr>
            <a:r>
              <a:rPr sz="2400" dirty="0"/>
              <a:t>Get annotated training data</a:t>
            </a:r>
            <a:endParaRPr dirty="0"/>
          </a:p>
          <a:p>
            <a:pPr marL="1143000" lvl="2" indent="-228600">
              <a:spcBef>
                <a:spcPts val="0"/>
              </a:spcBef>
              <a:buClr>
                <a:schemeClr val="accent2"/>
              </a:buClr>
              <a:buSzPct val="80000"/>
              <a:buChar char="•"/>
              <a:defRPr/>
            </a:pPr>
            <a:r>
              <a:rPr sz="2400" dirty="0"/>
              <a:t>Extract features</a:t>
            </a:r>
            <a:endParaRPr dirty="0"/>
          </a:p>
          <a:p>
            <a:pPr marL="1143000" lvl="2" indent="-228600">
              <a:spcBef>
                <a:spcPts val="0"/>
              </a:spcBef>
              <a:buClr>
                <a:schemeClr val="accent2"/>
              </a:buClr>
              <a:buSzPct val="80000"/>
              <a:buChar char="•"/>
              <a:defRPr/>
            </a:pPr>
            <a:r>
              <a:rPr sz="2400" dirty="0"/>
              <a:t>Train systems to replicate the annotation</a:t>
            </a:r>
            <a:endParaRPr dirty="0"/>
          </a:p>
        </p:txBody>
      </p:sp>
      <p:sp>
        <p:nvSpPr>
          <p:cNvPr id="6" name="Footer Placeholder 4"/>
          <p:cNvSpPr>
            <a:spLocks/>
          </p:cNvSpPr>
          <p:nvPr/>
        </p:nvSpPr>
        <p:spPr bwMode="auto">
          <a:xfrm>
            <a:off x="1447800" y="6553200"/>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ML Approach</a:t>
            </a:r>
          </a:p>
        </p:txBody>
      </p:sp>
      <p:pic>
        <p:nvPicPr>
          <p:cNvPr id="5" name="Picture 3"/>
          <p:cNvPicPr>
            <a:picLocks noGrp="1" noChangeAspect="1"/>
          </p:cNvPicPr>
          <p:nvPr/>
        </p:nvPicPr>
        <p:blipFill>
          <a:blip r:embed="rId2"/>
          <a:stretch/>
        </p:blipFill>
        <p:spPr bwMode="auto">
          <a:xfrm>
            <a:off x="1292746" y="1124744"/>
            <a:ext cx="6951662" cy="4487862"/>
          </a:xfrm>
          <a:prstGeom prst="rect">
            <a:avLst/>
          </a:prstGeom>
          <a:noFill/>
        </p:spPr>
      </p:pic>
      <p:sp>
        <p:nvSpPr>
          <p:cNvPr id="6" name="Footer Placeholder 4"/>
          <p:cNvSpPr>
            <a:spLocks/>
          </p:cNvSpPr>
          <p:nvPr/>
        </p:nvSpPr>
        <p:spPr bwMode="auto">
          <a:xfrm>
            <a:off x="1447800" y="6580584"/>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400" dirty="0"/>
              <a:t>Slide from Jim Martin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Encoding for Sequence Labeling</a:t>
            </a:r>
          </a:p>
        </p:txBody>
      </p:sp>
      <p:sp>
        <p:nvSpPr>
          <p:cNvPr id="5" name="Rectangle 3"/>
          <p:cNvSpPr>
            <a:spLocks noGrp="1" noChangeShapeType="1"/>
          </p:cNvSpPr>
          <p:nvPr>
            <p:ph idx="4294967295"/>
          </p:nvPr>
        </p:nvSpPr>
        <p:spPr bwMode="auto">
          <a:xfrm>
            <a:off x="899592"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dirty="0"/>
              <a:t>We can use IOB encoding:</a:t>
            </a:r>
          </a:p>
          <a:p>
            <a:pPr marL="342900" lvl="0" indent="-342900">
              <a:spcBef>
                <a:spcPts val="0"/>
              </a:spcBef>
              <a:buNone/>
              <a:defRPr/>
            </a:pPr>
            <a:r>
              <a:rPr dirty="0">
                <a:solidFill>
                  <a:srgbClr val="000000"/>
                </a:solidFill>
                <a:latin typeface="Times New Roman"/>
              </a:rPr>
              <a:t>…</a:t>
            </a:r>
            <a:r>
              <a:rPr dirty="0">
                <a:solidFill>
                  <a:schemeClr val="accent2"/>
                </a:solidFill>
                <a:latin typeface="Times New Roman"/>
              </a:rPr>
              <a:t>United Airlines</a:t>
            </a:r>
            <a:r>
              <a:rPr dirty="0">
                <a:solidFill>
                  <a:srgbClr val="000000"/>
                </a:solidFill>
                <a:latin typeface="Times New Roman"/>
              </a:rPr>
              <a:t> said Friday it has increased</a:t>
            </a:r>
            <a:endParaRPr dirty="0"/>
          </a:p>
          <a:p>
            <a:pPr marL="742950" lvl="1" indent="-285750">
              <a:spcBef>
                <a:spcPts val="0"/>
              </a:spcBef>
              <a:buNone/>
              <a:defRPr/>
            </a:pPr>
            <a:r>
              <a:rPr dirty="0">
                <a:solidFill>
                  <a:srgbClr val="000000"/>
                </a:solidFill>
                <a:latin typeface="Times New Roman"/>
              </a:rPr>
              <a:t>B_ORG   I_ORG      O       </a:t>
            </a:r>
            <a:r>
              <a:rPr dirty="0" err="1">
                <a:solidFill>
                  <a:srgbClr val="000000"/>
                </a:solidFill>
                <a:latin typeface="Times New Roman"/>
              </a:rPr>
              <a:t>O</a:t>
            </a:r>
            <a:r>
              <a:rPr dirty="0">
                <a:solidFill>
                  <a:srgbClr val="000000"/>
                </a:solidFill>
                <a:latin typeface="Times New Roman"/>
              </a:rPr>
              <a:t>            </a:t>
            </a:r>
            <a:r>
              <a:rPr dirty="0" err="1">
                <a:solidFill>
                  <a:srgbClr val="000000"/>
                </a:solidFill>
                <a:latin typeface="Times New Roman"/>
              </a:rPr>
              <a:t>O</a:t>
            </a:r>
            <a:r>
              <a:rPr dirty="0">
                <a:solidFill>
                  <a:srgbClr val="000000"/>
                </a:solidFill>
                <a:latin typeface="Times New Roman"/>
              </a:rPr>
              <a:t>   </a:t>
            </a:r>
            <a:r>
              <a:rPr dirty="0" err="1">
                <a:solidFill>
                  <a:srgbClr val="000000"/>
                </a:solidFill>
                <a:latin typeface="Times New Roman"/>
              </a:rPr>
              <a:t>O</a:t>
            </a:r>
            <a:r>
              <a:rPr dirty="0">
                <a:solidFill>
                  <a:srgbClr val="000000"/>
                </a:solidFill>
                <a:latin typeface="Times New Roman"/>
              </a:rPr>
              <a:t>     </a:t>
            </a:r>
            <a:r>
              <a:rPr dirty="0" err="1">
                <a:solidFill>
                  <a:srgbClr val="000000"/>
                </a:solidFill>
                <a:latin typeface="Times New Roman"/>
              </a:rPr>
              <a:t>O</a:t>
            </a:r>
            <a:endParaRPr dirty="0"/>
          </a:p>
          <a:p>
            <a:pPr marL="742950" lvl="1" indent="-285750">
              <a:spcBef>
                <a:spcPts val="0"/>
              </a:spcBef>
              <a:buNone/>
              <a:defRPr/>
            </a:pPr>
            <a:r>
              <a:rPr dirty="0">
                <a:solidFill>
                  <a:srgbClr val="000000"/>
                </a:solidFill>
                <a:latin typeface="Times New Roman"/>
              </a:rPr>
              <a:t>the move  ,  spokesman </a:t>
            </a:r>
            <a:r>
              <a:rPr dirty="0">
                <a:solidFill>
                  <a:srgbClr val="A50021"/>
                </a:solidFill>
                <a:latin typeface="Times New Roman"/>
              </a:rPr>
              <a:t>Tim      Wagner</a:t>
            </a:r>
            <a:r>
              <a:rPr dirty="0">
                <a:solidFill>
                  <a:srgbClr val="000000"/>
                </a:solidFill>
                <a:latin typeface="Times New Roman"/>
              </a:rPr>
              <a:t>    said. </a:t>
            </a:r>
            <a:endParaRPr lang="en-US" dirty="0"/>
          </a:p>
          <a:p>
            <a:pPr marL="742950" lvl="1" indent="-285750">
              <a:spcBef>
                <a:spcPts val="0"/>
              </a:spcBef>
              <a:buNone/>
              <a:defRPr/>
            </a:pPr>
            <a:r>
              <a:rPr dirty="0">
                <a:solidFill>
                  <a:srgbClr val="000000"/>
                </a:solidFill>
                <a:latin typeface="Times New Roman"/>
              </a:rPr>
              <a:t>O     </a:t>
            </a:r>
            <a:r>
              <a:rPr dirty="0" err="1">
                <a:solidFill>
                  <a:srgbClr val="000000"/>
                </a:solidFill>
                <a:latin typeface="Times New Roman"/>
              </a:rPr>
              <a:t>O</a:t>
            </a:r>
            <a:r>
              <a:rPr dirty="0">
                <a:solidFill>
                  <a:srgbClr val="000000"/>
                </a:solidFill>
                <a:latin typeface="Times New Roman"/>
              </a:rPr>
              <a:t>     </a:t>
            </a:r>
            <a:r>
              <a:rPr dirty="0" err="1">
                <a:solidFill>
                  <a:srgbClr val="000000"/>
                </a:solidFill>
                <a:latin typeface="Times New Roman"/>
              </a:rPr>
              <a:t>O</a:t>
            </a:r>
            <a:r>
              <a:rPr dirty="0">
                <a:solidFill>
                  <a:srgbClr val="000000"/>
                </a:solidFill>
                <a:latin typeface="Times New Roman"/>
              </a:rPr>
              <a:t>         </a:t>
            </a:r>
            <a:r>
              <a:rPr dirty="0" err="1">
                <a:solidFill>
                  <a:srgbClr val="000000"/>
                </a:solidFill>
                <a:latin typeface="Times New Roman"/>
              </a:rPr>
              <a:t>O</a:t>
            </a:r>
            <a:r>
              <a:rPr dirty="0">
                <a:solidFill>
                  <a:srgbClr val="000000"/>
                </a:solidFill>
                <a:latin typeface="Times New Roman"/>
              </a:rPr>
              <a:t>       B_PER  I_PER     O</a:t>
            </a:r>
            <a:endParaRPr lang="en-US" sz="2000" dirty="0"/>
          </a:p>
          <a:p>
            <a:pPr marL="342900" lvl="0" indent="-342900">
              <a:spcBef>
                <a:spcPts val="0"/>
              </a:spcBef>
              <a:buClr>
                <a:schemeClr val="accent2"/>
              </a:buClr>
              <a:buSzPct val="80000"/>
              <a:buFont typeface="Wingdings"/>
              <a:buChar char="l"/>
              <a:defRPr/>
            </a:pPr>
            <a:r>
              <a:rPr dirty="0"/>
              <a:t>How many tags?</a:t>
            </a:r>
          </a:p>
          <a:p>
            <a:pPr marL="742950" lvl="1" indent="-285750">
              <a:spcBef>
                <a:spcPts val="0"/>
              </a:spcBef>
              <a:buClr>
                <a:schemeClr val="accent2"/>
              </a:buClr>
              <a:buSzPct val="80000"/>
              <a:buChar char="§"/>
              <a:defRPr/>
            </a:pPr>
            <a:r>
              <a:rPr dirty="0"/>
              <a:t>For N classes we have 2*N+1 tags</a:t>
            </a:r>
          </a:p>
          <a:p>
            <a:pPr marL="1143000" lvl="2" indent="-228600">
              <a:spcBef>
                <a:spcPts val="0"/>
              </a:spcBef>
              <a:buClr>
                <a:schemeClr val="accent2"/>
              </a:buClr>
              <a:buSzPct val="80000"/>
              <a:buChar char="•"/>
              <a:defRPr/>
            </a:pPr>
            <a:r>
              <a:rPr dirty="0"/>
              <a:t>An I and B for each class and one O for no-class</a:t>
            </a:r>
          </a:p>
          <a:p>
            <a:pPr marL="342900" lvl="0" indent="-342900">
              <a:spcBef>
                <a:spcPts val="0"/>
              </a:spcBef>
              <a:buClr>
                <a:schemeClr val="accent2"/>
              </a:buClr>
              <a:buSzPct val="80000"/>
              <a:buFont typeface="Wingdings"/>
              <a:buChar char="l"/>
              <a:defRPr/>
            </a:pPr>
            <a:r>
              <a:rPr dirty="0"/>
              <a:t>Each token in a text gets a tag</a:t>
            </a:r>
          </a:p>
          <a:p>
            <a:pPr marL="342900" lvl="0" indent="-342900">
              <a:spcBef>
                <a:spcPts val="0"/>
              </a:spcBef>
              <a:buClr>
                <a:schemeClr val="accent2"/>
              </a:buClr>
              <a:buSzPct val="80000"/>
              <a:buFont typeface="Wingdings"/>
              <a:buChar char="l"/>
              <a:defRPr/>
            </a:pPr>
            <a:r>
              <a:rPr dirty="0"/>
              <a:t>Can use simpler IO tagging if what?</a:t>
            </a:r>
          </a:p>
          <a:p>
            <a:pPr marL="742950" lvl="1" indent="-285750">
              <a:spcBef>
                <a:spcPts val="0"/>
              </a:spcBef>
              <a:buClr>
                <a:schemeClr val="accent2"/>
              </a:buClr>
              <a:buSzPct val="80000"/>
              <a:buChar char="§"/>
              <a:defRPr/>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NER Features</a:t>
            </a:r>
          </a:p>
        </p:txBody>
      </p:sp>
      <p:sp>
        <p:nvSpPr>
          <p:cNvPr id="6" name="Footer Placeholder 4"/>
          <p:cNvSpPr>
            <a:spLocks/>
          </p:cNvSpPr>
          <p:nvPr/>
        </p:nvSpPr>
        <p:spPr bwMode="auto">
          <a:xfrm>
            <a:off x="1447800" y="6580584"/>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400" dirty="0"/>
              <a:t>Slide from Jim Martin</a:t>
            </a:r>
          </a:p>
        </p:txBody>
      </p:sp>
      <p:graphicFrame>
        <p:nvGraphicFramePr>
          <p:cNvPr id="7" name="Table 6">
            <a:extLst>
              <a:ext uri="{FF2B5EF4-FFF2-40B4-BE49-F238E27FC236}">
                <a16:creationId xmlns:a16="http://schemas.microsoft.com/office/drawing/2014/main" id="{7C71D872-DA67-4AEF-B028-DAF8D91840CA}"/>
              </a:ext>
            </a:extLst>
          </p:cNvPr>
          <p:cNvGraphicFramePr>
            <a:graphicFrameLocks noGrp="1"/>
          </p:cNvGraphicFramePr>
          <p:nvPr>
            <p:extLst>
              <p:ext uri="{D42A27DB-BD31-4B8C-83A1-F6EECF244321}">
                <p14:modId xmlns:p14="http://schemas.microsoft.com/office/powerpoint/2010/main" val="3881054412"/>
              </p:ext>
            </p:extLst>
          </p:nvPr>
        </p:nvGraphicFramePr>
        <p:xfrm>
          <a:off x="1219200" y="1066800"/>
          <a:ext cx="6369050" cy="5334000"/>
        </p:xfrm>
        <a:graphic>
          <a:graphicData uri="http://schemas.openxmlformats.org/drawingml/2006/table">
            <a:tbl>
              <a:tblPr firstRow="1" firstCol="1" bandRow="1">
                <a:tableStyleId>{EB344D84-9AFB-497E-A393-DC336BA19D2E}</a:tableStyleId>
              </a:tblPr>
              <a:tblGrid>
                <a:gridCol w="1447800">
                  <a:extLst>
                    <a:ext uri="{9D8B030D-6E8A-4147-A177-3AD203B41FA5}">
                      <a16:colId xmlns:a16="http://schemas.microsoft.com/office/drawing/2014/main" val="117394366"/>
                    </a:ext>
                  </a:extLst>
                </a:gridCol>
                <a:gridCol w="1099820">
                  <a:extLst>
                    <a:ext uri="{9D8B030D-6E8A-4147-A177-3AD203B41FA5}">
                      <a16:colId xmlns:a16="http://schemas.microsoft.com/office/drawing/2014/main" val="2166878772"/>
                    </a:ext>
                  </a:extLst>
                </a:gridCol>
                <a:gridCol w="1273810">
                  <a:extLst>
                    <a:ext uri="{9D8B030D-6E8A-4147-A177-3AD203B41FA5}">
                      <a16:colId xmlns:a16="http://schemas.microsoft.com/office/drawing/2014/main" val="3379295409"/>
                    </a:ext>
                  </a:extLst>
                </a:gridCol>
                <a:gridCol w="1273810">
                  <a:extLst>
                    <a:ext uri="{9D8B030D-6E8A-4147-A177-3AD203B41FA5}">
                      <a16:colId xmlns:a16="http://schemas.microsoft.com/office/drawing/2014/main" val="241687541"/>
                    </a:ext>
                  </a:extLst>
                </a:gridCol>
                <a:gridCol w="1273810">
                  <a:extLst>
                    <a:ext uri="{9D8B030D-6E8A-4147-A177-3AD203B41FA5}">
                      <a16:colId xmlns:a16="http://schemas.microsoft.com/office/drawing/2014/main" val="247172771"/>
                    </a:ext>
                  </a:extLst>
                </a:gridCol>
              </a:tblGrid>
              <a:tr h="266700">
                <a:tc>
                  <a:txBody>
                    <a:bodyPr/>
                    <a:lstStyle/>
                    <a:p>
                      <a:pPr>
                        <a:lnSpc>
                          <a:spcPct val="115000"/>
                        </a:lnSpc>
                        <a:spcAft>
                          <a:spcPts val="0"/>
                        </a:spcAft>
                      </a:pPr>
                      <a:r>
                        <a:rPr lang="en-US" sz="1600">
                          <a:solidFill>
                            <a:schemeClr val="tx1"/>
                          </a:solidFill>
                          <a:effectLst/>
                          <a:latin typeface="+mj-lt"/>
                        </a:rPr>
                        <a:t>Token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gridSpan="3">
                  <a:txBody>
                    <a:bodyPr/>
                    <a:lstStyle/>
                    <a:p>
                      <a:pPr algn="ctr">
                        <a:lnSpc>
                          <a:spcPct val="115000"/>
                        </a:lnSpc>
                        <a:spcAft>
                          <a:spcPts val="0"/>
                        </a:spcAft>
                      </a:pPr>
                      <a:r>
                        <a:rPr lang="en-US" sz="1600">
                          <a:solidFill>
                            <a:schemeClr val="tx1"/>
                          </a:solidFill>
                          <a:effectLst/>
                          <a:latin typeface="+mj-lt"/>
                        </a:rPr>
                        <a:t>Features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hMerge="1">
                  <a:txBody>
                    <a:bodyPr/>
                    <a:lstStyle/>
                    <a:p>
                      <a:endParaRPr lang="it-IT"/>
                    </a:p>
                  </a:txBody>
                  <a:tcPr/>
                </a:tc>
                <a:tc hMerge="1">
                  <a:txBody>
                    <a:bodyPr/>
                    <a:lstStyle/>
                    <a:p>
                      <a:endParaRPr lang="it-IT"/>
                    </a:p>
                  </a:txBody>
                  <a:tcPr/>
                </a:tc>
                <a:tc>
                  <a:txBody>
                    <a:bodyPr/>
                    <a:lstStyle/>
                    <a:p>
                      <a:pPr>
                        <a:lnSpc>
                          <a:spcPct val="115000"/>
                        </a:lnSpc>
                        <a:spcAft>
                          <a:spcPts val="0"/>
                        </a:spcAft>
                      </a:pPr>
                      <a:r>
                        <a:rPr lang="en-US" sz="1600">
                          <a:solidFill>
                            <a:schemeClr val="tx1"/>
                          </a:solidFill>
                          <a:effectLst/>
                          <a:latin typeface="+mj-lt"/>
                        </a:rPr>
                        <a:t>Label</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3468848717"/>
                  </a:ext>
                </a:extLst>
              </a:tr>
              <a:tr h="266700">
                <a:tc>
                  <a:txBody>
                    <a:bodyPr/>
                    <a:lstStyle/>
                    <a:p>
                      <a:pPr>
                        <a:lnSpc>
                          <a:spcPct val="115000"/>
                        </a:lnSpc>
                        <a:spcAft>
                          <a:spcPts val="0"/>
                        </a:spcAft>
                      </a:pPr>
                      <a:r>
                        <a:rPr lang="en-US" sz="1600" b="0" dirty="0">
                          <a:solidFill>
                            <a:schemeClr val="tx1"/>
                          </a:solidFill>
                          <a:effectLst/>
                          <a:latin typeface="+mj-lt"/>
                        </a:rPr>
                        <a:t>American</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NNP</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957215644"/>
                  </a:ext>
                </a:extLst>
              </a:tr>
              <a:tr h="266700">
                <a:tc>
                  <a:txBody>
                    <a:bodyPr/>
                    <a:lstStyle/>
                    <a:p>
                      <a:pPr>
                        <a:lnSpc>
                          <a:spcPct val="115000"/>
                        </a:lnSpc>
                        <a:spcAft>
                          <a:spcPts val="0"/>
                        </a:spcAft>
                      </a:pPr>
                      <a:r>
                        <a:rPr lang="en-US" sz="1600" b="0">
                          <a:solidFill>
                            <a:schemeClr val="tx1"/>
                          </a:solidFill>
                          <a:effectLst/>
                          <a:latin typeface="+mj-lt"/>
                        </a:rPr>
                        <a:t>Airlines</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NNPS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66016661"/>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304272422"/>
                  </a:ext>
                </a:extLst>
              </a:tr>
              <a:tr h="266700">
                <a:tc>
                  <a:txBody>
                    <a:bodyPr/>
                    <a:lstStyle/>
                    <a:p>
                      <a:pPr>
                        <a:lnSpc>
                          <a:spcPct val="115000"/>
                        </a:lnSpc>
                        <a:spcAft>
                          <a:spcPts val="0"/>
                        </a:spcAft>
                      </a:pPr>
                      <a:r>
                        <a:rPr lang="en-US" sz="1600" b="0">
                          <a:solidFill>
                            <a:schemeClr val="tx1"/>
                          </a:solidFill>
                          <a:effectLst/>
                          <a:latin typeface="+mj-lt"/>
                        </a:rPr>
                        <a:t>a</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925939898"/>
                  </a:ext>
                </a:extLst>
              </a:tr>
              <a:tr h="266700">
                <a:tc>
                  <a:txBody>
                    <a:bodyPr/>
                    <a:lstStyle/>
                    <a:p>
                      <a:pPr>
                        <a:lnSpc>
                          <a:spcPct val="115000"/>
                        </a:lnSpc>
                        <a:spcAft>
                          <a:spcPts val="0"/>
                        </a:spcAft>
                      </a:pPr>
                      <a:r>
                        <a:rPr lang="en-US" sz="1600" b="0">
                          <a:solidFill>
                            <a:schemeClr val="tx1"/>
                          </a:solidFill>
                          <a:effectLst/>
                          <a:latin typeface="+mj-lt"/>
                        </a:rPr>
                        <a:t>unit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2113612730"/>
                  </a:ext>
                </a:extLst>
              </a:tr>
              <a:tr h="266700">
                <a:tc>
                  <a:txBody>
                    <a:bodyPr/>
                    <a:lstStyle/>
                    <a:p>
                      <a:pPr>
                        <a:lnSpc>
                          <a:spcPct val="115000"/>
                        </a:lnSpc>
                        <a:spcAft>
                          <a:spcPts val="0"/>
                        </a:spcAft>
                      </a:pPr>
                      <a:r>
                        <a:rPr lang="en-US" sz="1600" b="0">
                          <a:solidFill>
                            <a:schemeClr val="tx1"/>
                          </a:solidFill>
                          <a:effectLst/>
                          <a:latin typeface="+mj-lt"/>
                        </a:rPr>
                        <a:t>of</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IN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PP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lower</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824911241"/>
                  </a:ext>
                </a:extLst>
              </a:tr>
              <a:tr h="266700">
                <a:tc>
                  <a:txBody>
                    <a:bodyPr/>
                    <a:lstStyle/>
                    <a:p>
                      <a:pPr>
                        <a:lnSpc>
                          <a:spcPct val="115000"/>
                        </a:lnSpc>
                        <a:spcAft>
                          <a:spcPts val="0"/>
                        </a:spcAft>
                      </a:pPr>
                      <a:r>
                        <a:rPr lang="en-US" sz="1600" b="0">
                          <a:solidFill>
                            <a:schemeClr val="tx1"/>
                          </a:solidFill>
                          <a:effectLst/>
                          <a:latin typeface="+mj-lt"/>
                        </a:rPr>
                        <a:t>AMR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upper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482161195"/>
                  </a:ext>
                </a:extLst>
              </a:tr>
              <a:tr h="266700">
                <a:tc>
                  <a:txBody>
                    <a:bodyPr/>
                    <a:lstStyle/>
                    <a:p>
                      <a:pPr>
                        <a:lnSpc>
                          <a:spcPct val="115000"/>
                        </a:lnSpc>
                        <a:spcAft>
                          <a:spcPts val="0"/>
                        </a:spcAft>
                      </a:pPr>
                      <a:r>
                        <a:rPr lang="en-US" sz="1600" b="0">
                          <a:solidFill>
                            <a:schemeClr val="tx1"/>
                          </a:solidFill>
                          <a:effectLst/>
                          <a:latin typeface="+mj-lt"/>
                        </a:rPr>
                        <a:t>Corp.</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cap_punc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682194310"/>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it-IT"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113047410"/>
                  </a:ext>
                </a:extLst>
              </a:tr>
              <a:tr h="266700">
                <a:tc>
                  <a:txBody>
                    <a:bodyPr/>
                    <a:lstStyle/>
                    <a:p>
                      <a:pPr>
                        <a:lnSpc>
                          <a:spcPct val="115000"/>
                        </a:lnSpc>
                        <a:spcAft>
                          <a:spcPts val="0"/>
                        </a:spcAft>
                      </a:pPr>
                      <a:r>
                        <a:rPr lang="en-US" sz="1600" b="0">
                          <a:solidFill>
                            <a:schemeClr val="tx1"/>
                          </a:solidFill>
                          <a:effectLst/>
                          <a:latin typeface="+mj-lt"/>
                        </a:rPr>
                        <a:t>immediately</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RB</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ADV</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815878870"/>
                  </a:ext>
                </a:extLst>
              </a:tr>
              <a:tr h="266700">
                <a:tc>
                  <a:txBody>
                    <a:bodyPr/>
                    <a:lstStyle/>
                    <a:p>
                      <a:pPr>
                        <a:lnSpc>
                          <a:spcPct val="115000"/>
                        </a:lnSpc>
                        <a:spcAft>
                          <a:spcPts val="0"/>
                        </a:spcAft>
                      </a:pPr>
                      <a:r>
                        <a:rPr lang="en-US" sz="1600" b="0">
                          <a:solidFill>
                            <a:schemeClr val="tx1"/>
                          </a:solidFill>
                          <a:effectLst/>
                          <a:latin typeface="+mj-lt"/>
                        </a:rPr>
                        <a:t>matched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15286842"/>
                  </a:ext>
                </a:extLst>
              </a:tr>
              <a:tr h="266700">
                <a:tc>
                  <a:txBody>
                    <a:bodyPr/>
                    <a:lstStyle/>
                    <a:p>
                      <a:pPr>
                        <a:lnSpc>
                          <a:spcPct val="115000"/>
                        </a:lnSpc>
                        <a:spcAft>
                          <a:spcPts val="0"/>
                        </a:spcAft>
                      </a:pPr>
                      <a:r>
                        <a:rPr lang="en-US" sz="1600" b="0">
                          <a:solidFill>
                            <a:schemeClr val="tx1"/>
                          </a:solidFill>
                          <a:effectLst/>
                          <a:latin typeface="+mj-lt"/>
                        </a:rPr>
                        <a:t>the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909845425"/>
                  </a:ext>
                </a:extLst>
              </a:tr>
              <a:tr h="266700">
                <a:tc>
                  <a:txBody>
                    <a:bodyPr/>
                    <a:lstStyle/>
                    <a:p>
                      <a:pPr>
                        <a:lnSpc>
                          <a:spcPct val="115000"/>
                        </a:lnSpc>
                        <a:spcAft>
                          <a:spcPts val="0"/>
                        </a:spcAft>
                      </a:pPr>
                      <a:r>
                        <a:rPr lang="en-US" sz="1600" b="0">
                          <a:solidFill>
                            <a:schemeClr val="tx1"/>
                          </a:solidFill>
                          <a:effectLst/>
                          <a:latin typeface="+mj-lt"/>
                        </a:rPr>
                        <a:t>move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2363349638"/>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2905080033"/>
                  </a:ext>
                </a:extLst>
              </a:tr>
              <a:tr h="266700">
                <a:tc>
                  <a:txBody>
                    <a:bodyPr/>
                    <a:lstStyle/>
                    <a:p>
                      <a:pPr>
                        <a:lnSpc>
                          <a:spcPct val="115000"/>
                        </a:lnSpc>
                        <a:spcAft>
                          <a:spcPts val="0"/>
                        </a:spcAft>
                      </a:pPr>
                      <a:r>
                        <a:rPr lang="en-US" sz="1600" b="0">
                          <a:solidFill>
                            <a:schemeClr val="tx1"/>
                          </a:solidFill>
                          <a:effectLst/>
                          <a:latin typeface="+mj-lt"/>
                        </a:rPr>
                        <a:t>spokesman</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3767721359"/>
                  </a:ext>
                </a:extLst>
              </a:tr>
              <a:tr h="266700">
                <a:tc>
                  <a:txBody>
                    <a:bodyPr/>
                    <a:lstStyle/>
                    <a:p>
                      <a:pPr>
                        <a:lnSpc>
                          <a:spcPct val="115000"/>
                        </a:lnSpc>
                        <a:spcAft>
                          <a:spcPts val="0"/>
                        </a:spcAft>
                      </a:pPr>
                      <a:r>
                        <a:rPr lang="en-US" sz="1600" b="0">
                          <a:solidFill>
                            <a:schemeClr val="tx1"/>
                          </a:solidFill>
                          <a:effectLst/>
                          <a:latin typeface="+mj-lt"/>
                        </a:rPr>
                        <a:t>Tim</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4079071688"/>
                  </a:ext>
                </a:extLst>
              </a:tr>
              <a:tr h="266700">
                <a:tc>
                  <a:txBody>
                    <a:bodyPr/>
                    <a:lstStyle/>
                    <a:p>
                      <a:pPr>
                        <a:lnSpc>
                          <a:spcPct val="115000"/>
                        </a:lnSpc>
                        <a:spcAft>
                          <a:spcPts val="0"/>
                        </a:spcAft>
                      </a:pPr>
                      <a:r>
                        <a:rPr lang="en-US" sz="1600" b="0">
                          <a:solidFill>
                            <a:schemeClr val="tx1"/>
                          </a:solidFill>
                          <a:effectLst/>
                          <a:latin typeface="+mj-lt"/>
                        </a:rPr>
                        <a:t>Wagner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595921968"/>
                  </a:ext>
                </a:extLst>
              </a:tr>
              <a:tr h="266700">
                <a:tc>
                  <a:txBody>
                    <a:bodyPr/>
                    <a:lstStyle/>
                    <a:p>
                      <a:pPr>
                        <a:lnSpc>
                          <a:spcPct val="115000"/>
                        </a:lnSpc>
                        <a:spcAft>
                          <a:spcPts val="0"/>
                        </a:spcAft>
                      </a:pPr>
                      <a:r>
                        <a:rPr lang="en-US" sz="1600" b="0">
                          <a:solidFill>
                            <a:schemeClr val="tx1"/>
                          </a:solidFill>
                          <a:effectLst/>
                          <a:latin typeface="+mj-lt"/>
                        </a:rPr>
                        <a:t>said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89737499"/>
                  </a:ext>
                </a:extLst>
              </a:tr>
              <a:tr h="266700">
                <a:tc>
                  <a:txBody>
                    <a:bodyPr/>
                    <a:lstStyle/>
                    <a:p>
                      <a:pPr>
                        <a:lnSpc>
                          <a:spcPct val="115000"/>
                        </a:lnSpc>
                        <a:spcAft>
                          <a:spcPts val="0"/>
                        </a:spcAft>
                      </a:pPr>
                      <a:r>
                        <a:rPr lang="en-US" sz="1600" b="0" dirty="0">
                          <a:solidFill>
                            <a:schemeClr val="tx1"/>
                          </a:solidFill>
                          <a:effectLst/>
                          <a:latin typeface="+mj-lt"/>
                        </a:rPr>
                        <a:t>.</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PUNC</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26715892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Discriminative vs Generative</a:t>
            </a:r>
          </a:p>
        </p:txBody>
      </p:sp>
      <p:sp>
        <p:nvSpPr>
          <p:cNvPr id="5" name="Content Placeholder 2"/>
          <p:cNvSpPr>
            <a:spLocks noGrp="1" noChangeShapeType="1"/>
          </p:cNvSpPr>
          <p:nvPr>
            <p:ph idx="4294967295"/>
          </p:nvPr>
        </p:nvSpPr>
        <p:spPr bwMode="auto">
          <a:xfrm>
            <a:off x="899592" y="1340768"/>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dirty="0"/>
              <a:t>Generative Model:</a:t>
            </a:r>
          </a:p>
          <a:p>
            <a:pPr marL="742950" lvl="1" indent="-285750">
              <a:spcBef>
                <a:spcPts val="0"/>
              </a:spcBef>
              <a:buClr>
                <a:schemeClr val="accent2"/>
              </a:buClr>
              <a:buSzPct val="80000"/>
              <a:buChar char="§"/>
              <a:defRPr/>
            </a:pPr>
            <a:r>
              <a:rPr dirty="0"/>
              <a:t>Estimate full joint distribution </a:t>
            </a:r>
            <a:r>
              <a:rPr i="1" dirty="0">
                <a:latin typeface="Times New Roman"/>
              </a:rPr>
              <a:t>P</a:t>
            </a:r>
            <a:r>
              <a:rPr dirty="0">
                <a:latin typeface="Times New Roman"/>
              </a:rPr>
              <a:t>(</a:t>
            </a:r>
            <a:r>
              <a:rPr i="1" dirty="0">
                <a:latin typeface="Times New Roman"/>
              </a:rPr>
              <a:t>y,</a:t>
            </a:r>
            <a:r>
              <a:rPr dirty="0">
                <a:latin typeface="Times New Roman"/>
              </a:rPr>
              <a:t> </a:t>
            </a:r>
            <a:r>
              <a:rPr i="1" dirty="0">
                <a:latin typeface="Times New Roman"/>
              </a:rPr>
              <a:t>x</a:t>
            </a:r>
            <a:r>
              <a:rPr dirty="0">
                <a:latin typeface="Times New Roman"/>
              </a:rPr>
              <a:t>)</a:t>
            </a:r>
            <a:endParaRPr lang="en-US" dirty="0"/>
          </a:p>
          <a:p>
            <a:pPr marL="742950" lvl="1" indent="-285750">
              <a:spcBef>
                <a:spcPts val="0"/>
              </a:spcBef>
              <a:buClr>
                <a:schemeClr val="accent2"/>
              </a:buClr>
              <a:buSzPct val="80000"/>
              <a:buChar char="§"/>
              <a:defRPr/>
            </a:pPr>
            <a:r>
              <a:rPr dirty="0"/>
              <a:t>Use Bayes rule to obtain </a:t>
            </a:r>
            <a:r>
              <a:rPr i="1" dirty="0">
                <a:latin typeface="Times New Roman"/>
              </a:rPr>
              <a:t>P</a:t>
            </a:r>
            <a:r>
              <a:rPr dirty="0">
                <a:latin typeface="Times New Roman"/>
              </a:rPr>
              <a:t>(</a:t>
            </a:r>
            <a:r>
              <a:rPr i="1" dirty="0">
                <a:latin typeface="Times New Roman"/>
              </a:rPr>
              <a:t>y |</a:t>
            </a:r>
            <a:r>
              <a:rPr dirty="0">
                <a:latin typeface="Times New Roman"/>
              </a:rPr>
              <a:t> </a:t>
            </a:r>
            <a:r>
              <a:rPr i="1" dirty="0">
                <a:latin typeface="Times New Roman"/>
              </a:rPr>
              <a:t>x</a:t>
            </a:r>
            <a:r>
              <a:rPr dirty="0">
                <a:latin typeface="Times New Roman"/>
              </a:rPr>
              <a:t>) </a:t>
            </a:r>
            <a:r>
              <a:rPr dirty="0"/>
              <a:t>or use </a:t>
            </a:r>
            <a:r>
              <a:rPr dirty="0">
                <a:latin typeface="Times New Roman"/>
              </a:rPr>
              <a:t>argmax</a:t>
            </a:r>
            <a:r>
              <a:rPr dirty="0"/>
              <a:t> for classification:</a:t>
            </a:r>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dirty="0"/>
          </a:p>
          <a:p>
            <a:pPr marL="342900" lvl="0" indent="-342900">
              <a:spcBef>
                <a:spcPts val="0"/>
              </a:spcBef>
              <a:buClr>
                <a:schemeClr val="accent2"/>
              </a:buClr>
              <a:buSzPct val="80000"/>
              <a:buFont typeface="Wingdings"/>
              <a:buChar char="l"/>
              <a:defRPr/>
            </a:pPr>
            <a:r>
              <a:rPr dirty="0"/>
              <a:t>Discriminative model:</a:t>
            </a:r>
          </a:p>
          <a:p>
            <a:pPr marL="742950" lvl="1" indent="-285750">
              <a:spcBef>
                <a:spcPts val="0"/>
              </a:spcBef>
              <a:buClr>
                <a:schemeClr val="accent2"/>
              </a:buClr>
              <a:buSzPct val="80000"/>
              <a:buChar char="§"/>
              <a:defRPr/>
            </a:pPr>
            <a:r>
              <a:rPr dirty="0"/>
              <a:t>Estimate </a:t>
            </a:r>
            <a:r>
              <a:rPr i="1" dirty="0">
                <a:latin typeface="Times New Roman"/>
              </a:rPr>
              <a:t>P</a:t>
            </a:r>
            <a:r>
              <a:rPr dirty="0">
                <a:latin typeface="Times New Roman"/>
              </a:rPr>
              <a:t>(</a:t>
            </a:r>
            <a:r>
              <a:rPr i="1" dirty="0">
                <a:latin typeface="Times New Roman"/>
              </a:rPr>
              <a:t>y </a:t>
            </a:r>
            <a:r>
              <a:rPr dirty="0">
                <a:latin typeface="Times New Roman"/>
              </a:rPr>
              <a:t>| </a:t>
            </a:r>
            <a:r>
              <a:rPr i="1" dirty="0">
                <a:latin typeface="Times New Roman"/>
              </a:rPr>
              <a:t>x</a:t>
            </a:r>
            <a:r>
              <a:rPr dirty="0">
                <a:latin typeface="Times New Roman"/>
              </a:rPr>
              <a:t>)</a:t>
            </a:r>
            <a:r>
              <a:rPr dirty="0"/>
              <a:t> in order to predict </a:t>
            </a:r>
            <a:r>
              <a:rPr i="1" dirty="0">
                <a:latin typeface="Times New Roman"/>
              </a:rPr>
              <a:t>y</a:t>
            </a:r>
            <a:r>
              <a:rPr dirty="0"/>
              <a:t> from </a:t>
            </a:r>
            <a:r>
              <a:rPr i="1" dirty="0">
                <a:latin typeface="Times New Roman"/>
              </a:rPr>
              <a:t>x</a:t>
            </a:r>
            <a:endParaRPr dirty="0"/>
          </a:p>
          <a:p>
            <a:pPr marL="342900" lvl="0" indent="-342900">
              <a:spcBef>
                <a:spcPts val="0"/>
              </a:spcBef>
              <a:buClr>
                <a:schemeClr val="accent2"/>
              </a:buClr>
              <a:buSzPct val="80000"/>
              <a:buFont typeface="Wingdings"/>
              <a:buChar char="l"/>
              <a:defRPr/>
            </a:pPr>
            <a:endParaRPr dirty="0"/>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A583AD9-B9C6-4731-849C-32021547B8FC}"/>
                  </a:ext>
                </a:extLst>
              </p:cNvPr>
              <p:cNvSpPr/>
              <p:nvPr/>
            </p:nvSpPr>
            <p:spPr>
              <a:xfrm>
                <a:off x="3182019" y="3180442"/>
                <a:ext cx="3207545" cy="77970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ea typeface="ＭＳ Ｐゴシック" charset="0"/>
                            </a:rPr>
                          </m:ctrlPr>
                        </m:accPr>
                        <m:e>
                          <m:r>
                            <a:rPr lang="en-US" sz="2800" i="1">
                              <a:latin typeface="Cambria Math" panose="02040503050406030204" pitchFamily="18" charset="0"/>
                              <a:ea typeface="ＭＳ Ｐゴシック" charset="0"/>
                            </a:rPr>
                            <m:t>𝑦</m:t>
                          </m:r>
                        </m:e>
                      </m:acc>
                      <m:r>
                        <a:rPr lang="en-US" sz="2800" i="1">
                          <a:latin typeface="Cambria Math" panose="02040503050406030204" pitchFamily="18" charset="0"/>
                          <a:ea typeface="ＭＳ Ｐゴシック" charset="0"/>
                        </a:rPr>
                        <m:t>=</m:t>
                      </m:r>
                      <m:func>
                        <m:funcPr>
                          <m:ctrlPr>
                            <a:rPr lang="en-US" sz="2800" i="1">
                              <a:latin typeface="Cambria Math" panose="02040503050406030204" pitchFamily="18" charset="0"/>
                              <a:ea typeface="ＭＳ Ｐゴシック" charset="0"/>
                            </a:rPr>
                          </m:ctrlPr>
                        </m:funcPr>
                        <m:fName>
                          <m:limLow>
                            <m:limLowPr>
                              <m:ctrlPr>
                                <a:rPr lang="en-US" sz="2800" i="1">
                                  <a:latin typeface="Cambria Math" panose="02040503050406030204" pitchFamily="18" charset="0"/>
                                  <a:ea typeface="ＭＳ Ｐゴシック" charset="0"/>
                                </a:rPr>
                              </m:ctrlPr>
                            </m:limLowPr>
                            <m:e>
                              <m:r>
                                <m:rPr>
                                  <m:sty m:val="p"/>
                                </m:rPr>
                                <a:rPr lang="en-US" sz="2800">
                                  <a:latin typeface="Cambria Math" panose="02040503050406030204" pitchFamily="18" charset="0"/>
                                  <a:ea typeface="ＭＳ Ｐゴシック" charset="0"/>
                                </a:rPr>
                                <m:t>argmax</m:t>
                              </m:r>
                            </m:e>
                            <m:lim>
                              <m:r>
                                <a:rPr lang="en-US" sz="2800" i="1">
                                  <a:latin typeface="Cambria Math" panose="02040503050406030204" pitchFamily="18" charset="0"/>
                                  <a:ea typeface="ＭＳ Ｐゴシック" charset="0"/>
                                </a:rPr>
                                <m:t>𝑦</m:t>
                              </m:r>
                            </m:lim>
                          </m:limLow>
                        </m:fName>
                        <m:e>
                          <m:r>
                            <a:rPr lang="en-US" sz="2800" i="1">
                              <a:latin typeface="Cambria Math" panose="02040503050406030204" pitchFamily="18" charset="0"/>
                              <a:ea typeface="ＭＳ Ｐゴシック" charset="0"/>
                            </a:rPr>
                            <m:t>𝑃</m:t>
                          </m:r>
                          <m:r>
                            <a:rPr lang="en-US" sz="2800" i="1">
                              <a:latin typeface="Cambria Math" panose="02040503050406030204" pitchFamily="18" charset="0"/>
                              <a:ea typeface="ＭＳ Ｐゴシック" charset="0"/>
                            </a:rPr>
                            <m:t>(</m:t>
                          </m:r>
                          <m:r>
                            <a:rPr lang="en-US" sz="2800" i="1">
                              <a:latin typeface="Cambria Math" panose="02040503050406030204" pitchFamily="18" charset="0"/>
                              <a:ea typeface="ＭＳ Ｐゴシック" charset="0"/>
                            </a:rPr>
                            <m:t>𝑦</m:t>
                          </m:r>
                          <m:r>
                            <a:rPr lang="en-US" sz="2800" i="1">
                              <a:latin typeface="Cambria Math" panose="02040503050406030204" pitchFamily="18" charset="0"/>
                              <a:ea typeface="ＭＳ Ｐゴシック" charset="0"/>
                            </a:rPr>
                            <m:t>|</m:t>
                          </m:r>
                          <m:r>
                            <a:rPr lang="en-US" sz="2800" i="1">
                              <a:latin typeface="Cambria Math" panose="02040503050406030204" pitchFamily="18" charset="0"/>
                              <a:ea typeface="ＭＳ Ｐゴシック" charset="0"/>
                            </a:rPr>
                            <m:t>𝑥</m:t>
                          </m:r>
                          <m:r>
                            <a:rPr lang="en-US" sz="2800" i="1">
                              <a:latin typeface="Cambria Math" panose="02040503050406030204" pitchFamily="18" charset="0"/>
                              <a:ea typeface="ＭＳ Ｐゴシック" charset="0"/>
                            </a:rPr>
                            <m:t>)</m:t>
                          </m:r>
                        </m:e>
                      </m:func>
                    </m:oMath>
                  </m:oMathPara>
                </a14:m>
                <a:endParaRPr lang="it-IT" sz="2800" dirty="0"/>
              </a:p>
            </p:txBody>
          </p:sp>
        </mc:Choice>
        <mc:Fallback>
          <p:sp>
            <p:nvSpPr>
              <p:cNvPr id="2" name="Rectangle 1">
                <a:extLst>
                  <a:ext uri="{FF2B5EF4-FFF2-40B4-BE49-F238E27FC236}">
                    <a16:creationId xmlns:a16="http://schemas.microsoft.com/office/drawing/2014/main" id="{0A583AD9-B9C6-4731-849C-32021547B8FC}"/>
                  </a:ext>
                </a:extLst>
              </p:cNvPr>
              <p:cNvSpPr>
                <a:spLocks noRot="1" noChangeAspect="1" noMove="1" noResize="1" noEditPoints="1" noAdjustHandles="1" noChangeArrowheads="1" noChangeShapeType="1" noTextEdit="1"/>
              </p:cNvSpPr>
              <p:nvPr/>
            </p:nvSpPr>
            <p:spPr>
              <a:xfrm>
                <a:off x="3182019" y="3180442"/>
                <a:ext cx="3207545" cy="779701"/>
              </a:xfrm>
              <a:prstGeom prst="rect">
                <a:avLst/>
              </a:prstGeom>
              <a:blipFill>
                <a:blip r:embed="rId2"/>
                <a:stretch>
                  <a:fillRect/>
                </a:stretch>
              </a:blipFill>
            </p:spPr>
            <p:txBody>
              <a:bodyPr/>
              <a:lstStyle/>
              <a:p>
                <a:r>
                  <a:rPr lang="it-IT">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914400" y="142875"/>
            <a:ext cx="8229600" cy="619125"/>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Reminder: Naïve Bayes Learner</a:t>
            </a:r>
          </a:p>
        </p:txBody>
      </p:sp>
      <p:sp>
        <p:nvSpPr>
          <p:cNvPr id="5" name="Text Box 4"/>
          <p:cNvSpPr>
            <a:spLocks/>
          </p:cNvSpPr>
          <p:nvPr/>
        </p:nvSpPr>
        <p:spPr bwMode="auto">
          <a:xfrm>
            <a:off x="685800" y="1600200"/>
            <a:ext cx="8096250" cy="2462212"/>
          </a:xfrm>
          <a:prstGeom prst="rect">
            <a:avLst/>
          </a:prstGeom>
          <a:noFill/>
        </p:spPr>
        <p:txBody>
          <a:bodyPr lIns="91440" tIns="45720" rIns="91440" bIns="4572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spcBef>
                <a:spcPts val="0"/>
              </a:spcBef>
              <a:buNone/>
              <a:defRPr/>
            </a:pPr>
            <a:r>
              <a:rPr sz="2800" b="1" i="1">
                <a:latin typeface="Tahoma (Body)"/>
                <a:cs typeface="Tahoma (Body)"/>
              </a:rPr>
              <a:t>Train</a:t>
            </a:r>
            <a:r>
              <a:rPr sz="1200" b="1">
                <a:latin typeface="Tahoma (Body)"/>
                <a:cs typeface="Tahoma (Body)"/>
              </a:rPr>
              <a:t>:</a:t>
            </a:r>
            <a:endParaRPr lang="en-US" sz="1200"/>
          </a:p>
          <a:p>
            <a:pPr marL="0" lvl="0" indent="0">
              <a:spcBef>
                <a:spcPts val="0"/>
              </a:spcBef>
              <a:buNone/>
              <a:defRPr/>
            </a:pPr>
            <a:r>
              <a:rPr sz="2800">
                <a:latin typeface="Tahoma (Body)"/>
                <a:cs typeface="Tahoma (Body)"/>
              </a:rPr>
              <a:t>For each class </a:t>
            </a:r>
            <a:r>
              <a:rPr sz="2800" i="1">
                <a:cs typeface="Tahoma (Body)"/>
              </a:rPr>
              <a:t>c</a:t>
            </a:r>
            <a:r>
              <a:rPr sz="2800" i="1" baseline="-25000">
                <a:cs typeface="Tahoma (Body)"/>
              </a:rPr>
              <a:t>j</a:t>
            </a:r>
            <a:r>
              <a:rPr sz="2800">
                <a:latin typeface="Tahoma (Body)"/>
                <a:cs typeface="Tahoma (Body)"/>
              </a:rPr>
              <a:t> of documents</a:t>
            </a:r>
            <a:endParaRPr/>
          </a:p>
          <a:p>
            <a:pPr marL="0" lvl="0" indent="0">
              <a:spcBef>
                <a:spcPts val="0"/>
              </a:spcBef>
              <a:buNone/>
              <a:defRPr/>
            </a:pPr>
            <a:r>
              <a:rPr sz="2800">
                <a:latin typeface="Tahoma (Body)"/>
                <a:cs typeface="Tahoma (Body)"/>
              </a:rPr>
              <a:t> 1. Estimate </a:t>
            </a:r>
            <a:r>
              <a:rPr sz="2800" i="1">
                <a:cs typeface="Tahoma (Body)"/>
              </a:rPr>
              <a:t>P</a:t>
            </a:r>
            <a:r>
              <a:rPr sz="2800">
                <a:cs typeface="Tahoma (Body)"/>
              </a:rPr>
              <a:t>(</a:t>
            </a:r>
            <a:r>
              <a:rPr sz="2800" i="1">
                <a:cs typeface="Tahoma (Body)"/>
              </a:rPr>
              <a:t>c</a:t>
            </a:r>
            <a:r>
              <a:rPr sz="2800" i="1" baseline="-25000">
                <a:cs typeface="Tahoma (Body)"/>
              </a:rPr>
              <a:t>j</a:t>
            </a:r>
            <a:r>
              <a:rPr sz="2800">
                <a:cs typeface="Tahoma (Body)"/>
              </a:rPr>
              <a:t>)</a:t>
            </a:r>
            <a:endParaRPr/>
          </a:p>
          <a:p>
            <a:pPr marL="0" lvl="0" indent="0">
              <a:spcBef>
                <a:spcPts val="0"/>
              </a:spcBef>
              <a:buNone/>
              <a:defRPr/>
            </a:pPr>
            <a:r>
              <a:rPr sz="2800">
                <a:latin typeface="Tahoma (Body)"/>
                <a:cs typeface="Tahoma (Body)"/>
              </a:rPr>
              <a:t> 2. For each word </a:t>
            </a:r>
            <a:r>
              <a:rPr sz="2800" i="1">
                <a:cs typeface="Tahoma (Body)"/>
              </a:rPr>
              <a:t>w</a:t>
            </a:r>
            <a:r>
              <a:rPr sz="2800" i="1" baseline="-25000">
                <a:cs typeface="Tahoma (Body)"/>
              </a:rPr>
              <a:t>i</a:t>
            </a:r>
            <a:r>
              <a:rPr sz="2800">
                <a:latin typeface="Tahoma (Body)"/>
                <a:cs typeface="Tahoma (Body)"/>
              </a:rPr>
              <a:t> estimate </a:t>
            </a:r>
            <a:r>
              <a:rPr sz="2800" i="1">
                <a:cs typeface="Tahoma (Body)"/>
              </a:rPr>
              <a:t>P</a:t>
            </a:r>
            <a:r>
              <a:rPr sz="2800">
                <a:cs typeface="Tahoma (Body)"/>
              </a:rPr>
              <a:t>(</a:t>
            </a:r>
            <a:r>
              <a:rPr sz="2800" i="1">
                <a:cs typeface="Tahoma (Body)"/>
              </a:rPr>
              <a:t>w</a:t>
            </a:r>
            <a:r>
              <a:rPr sz="2800" i="1" baseline="-25000">
                <a:cs typeface="Tahoma (Body)"/>
              </a:rPr>
              <a:t>i</a:t>
            </a:r>
            <a:r>
              <a:rPr sz="2800" i="1">
                <a:cs typeface="Tahoma (Body)"/>
              </a:rPr>
              <a:t> | c</a:t>
            </a:r>
            <a:r>
              <a:rPr sz="2800" i="1" baseline="-25000">
                <a:cs typeface="Tahoma (Body)"/>
              </a:rPr>
              <a:t>j</a:t>
            </a:r>
            <a:r>
              <a:rPr sz="2800">
                <a:cs typeface="Tahoma (Body)"/>
              </a:rPr>
              <a:t>)</a:t>
            </a:r>
            <a:endParaRPr/>
          </a:p>
        </p:txBody>
      </p:sp>
      <p:sp>
        <p:nvSpPr>
          <p:cNvPr id="6" name="Text Box 5"/>
          <p:cNvSpPr>
            <a:spLocks/>
          </p:cNvSpPr>
          <p:nvPr/>
        </p:nvSpPr>
        <p:spPr bwMode="auto">
          <a:xfrm>
            <a:off x="571500" y="4027487"/>
            <a:ext cx="7810500" cy="1230312"/>
          </a:xfrm>
          <a:prstGeom prst="rect">
            <a:avLst/>
          </a:prstGeom>
          <a:noFill/>
        </p:spPr>
        <p:txBody>
          <a:bodyPr lIns="91440" tIns="45720" rIns="91440" bIns="4572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spcBef>
                <a:spcPts val="0"/>
              </a:spcBef>
              <a:buNone/>
              <a:defRPr/>
            </a:pPr>
            <a:r>
              <a:rPr sz="3200" b="1" i="1">
                <a:latin typeface="Tahoma (Body)"/>
                <a:cs typeface="Tahoma (Body)"/>
              </a:rPr>
              <a:t>Classify (doc):</a:t>
            </a:r>
            <a:endParaRPr/>
          </a:p>
          <a:p>
            <a:pPr marL="457200" lvl="1" indent="0">
              <a:spcBef>
                <a:spcPts val="0"/>
              </a:spcBef>
              <a:buNone/>
              <a:defRPr/>
            </a:pPr>
            <a:r>
              <a:rPr sz="2800">
                <a:latin typeface="Tahoma (Body)"/>
                <a:cs typeface="Tahoma (Body)"/>
              </a:rPr>
              <a:t>Assign </a:t>
            </a:r>
            <a:r>
              <a:rPr sz="2800" i="1">
                <a:latin typeface="Tahoma (Body)"/>
                <a:cs typeface="Tahoma (Body)"/>
              </a:rPr>
              <a:t>doc</a:t>
            </a:r>
            <a:r>
              <a:rPr sz="2800">
                <a:latin typeface="Tahoma (Body)"/>
                <a:cs typeface="Tahoma (Body)"/>
              </a:rPr>
              <a:t> to most probable class</a:t>
            </a:r>
            <a:endParaRPr/>
          </a:p>
        </p:txBody>
      </p:sp>
      <p:pic>
        <p:nvPicPr>
          <p:cNvPr id="8" name="Picture 28"/>
          <p:cNvPicPr>
            <a:picLocks noGrp="1" noChangeAspect="1"/>
          </p:cNvPicPr>
          <p:nvPr/>
        </p:nvPicPr>
        <p:blipFill>
          <a:blip r:embed="rId3"/>
          <a:srcRect l="29749" t="24576" r="28456" b="32337"/>
          <a:stretch/>
        </p:blipFill>
        <p:spPr bwMode="auto">
          <a:xfrm>
            <a:off x="6538913" y="1205705"/>
            <a:ext cx="2362199" cy="1828800"/>
          </a:xfrm>
          <a:prstGeom prst="rect">
            <a:avLst/>
          </a:prstGeom>
          <a:noFill/>
        </p:spPr>
      </p:pic>
      <p:sp>
        <p:nvSpPr>
          <p:cNvPr id="9" name="Footer Placeholder 4"/>
          <p:cNvSpPr>
            <a:spLocks/>
          </p:cNvSpPr>
          <p:nvPr/>
        </p:nvSpPr>
        <p:spPr bwMode="auto">
          <a:xfrm>
            <a:off x="1447800" y="6553200"/>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graphicFrame>
        <p:nvGraphicFramePr>
          <p:cNvPr id="10" name="Object 2">
            <a:extLst>
              <a:ext uri="{FF2B5EF4-FFF2-40B4-BE49-F238E27FC236}">
                <a16:creationId xmlns:a16="http://schemas.microsoft.com/office/drawing/2014/main" id="{D972F52C-A7B2-4561-A224-09BA41C964F1}"/>
              </a:ext>
            </a:extLst>
          </p:cNvPr>
          <p:cNvGraphicFramePr>
            <a:graphicFrameLocks noChangeAspect="1"/>
          </p:cNvGraphicFramePr>
          <p:nvPr/>
        </p:nvGraphicFramePr>
        <p:xfrm>
          <a:off x="1709738" y="5414963"/>
          <a:ext cx="6010275" cy="1138237"/>
        </p:xfrm>
        <a:graphic>
          <a:graphicData uri="http://schemas.openxmlformats.org/presentationml/2006/ole">
            <mc:AlternateContent xmlns:mc="http://schemas.openxmlformats.org/markup-compatibility/2006">
              <mc:Choice xmlns:v="urn:schemas-microsoft-com:vml" Requires="v">
                <p:oleObj spid="_x0000_s1031" name="Equation" r:id="rId4" imgW="1930400" imgH="368300" progId="Equation.3">
                  <p:embed/>
                </p:oleObj>
              </mc:Choice>
              <mc:Fallback>
                <p:oleObj name="Equation" r:id="rId4" imgW="1930400" imgH="368300" progId="Equation.3">
                  <p:embed/>
                  <p:pic>
                    <p:nvPicPr>
                      <p:cNvPr id="27652" name="Object 2">
                        <a:extLst>
                          <a:ext uri="{FF2B5EF4-FFF2-40B4-BE49-F238E27FC236}">
                            <a16:creationId xmlns:a16="http://schemas.microsoft.com/office/drawing/2014/main" id="{36E858CA-2F59-4FB7-937B-8F555C0FA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738" y="5414963"/>
                        <a:ext cx="6010275" cy="11382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800"/>
              <a:t>Logistic Regression</a:t>
            </a:r>
            <a:endParaRPr/>
          </a:p>
        </p:txBody>
      </p:sp>
      <p:sp>
        <p:nvSpPr>
          <p:cNvPr id="5" name="Content Placeholder 12"/>
          <p:cNvSpPr>
            <a:spLocks noGrp="1" noChangeShapeType="1"/>
          </p:cNvSpPr>
          <p:nvPr>
            <p:ph idx="4294967295"/>
          </p:nvPr>
        </p:nvSpPr>
        <p:spPr bwMode="auto">
          <a:xfrm>
            <a:off x="804416" y="1295400"/>
            <a:ext cx="6967983"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dirty="0"/>
              <a:t>How to compute:</a:t>
            </a:r>
          </a:p>
          <a:p>
            <a:pPr marL="342900" lvl="0" indent="-342900">
              <a:spcBef>
                <a:spcPts val="0"/>
              </a:spcBef>
              <a:buClr>
                <a:schemeClr val="accent2"/>
              </a:buClr>
              <a:buSzPct val="80000"/>
              <a:buFont typeface="Wingdings"/>
              <a:buChar char="l"/>
              <a:defRPr/>
            </a:pPr>
            <a:r>
              <a:rPr dirty="0"/>
              <a:t>Naïve Bayes:</a:t>
            </a:r>
          </a:p>
          <a:p>
            <a:pPr marL="742950" lvl="1" indent="-285750">
              <a:spcBef>
                <a:spcPts val="0"/>
              </a:spcBef>
              <a:buClr>
                <a:schemeClr val="accent2"/>
              </a:buClr>
              <a:buSzPct val="80000"/>
              <a:buChar char="§"/>
              <a:defRPr/>
            </a:pPr>
            <a:r>
              <a:rPr dirty="0"/>
              <a:t>Use Bayes rule:</a:t>
            </a:r>
            <a:endParaRPr lang="en-US" dirty="0"/>
          </a:p>
          <a:p>
            <a:pPr marL="742950" lvl="1" indent="-285750">
              <a:spcBef>
                <a:spcPts val="0"/>
              </a:spcBef>
              <a:buClr>
                <a:schemeClr val="accent2"/>
              </a:buClr>
              <a:buSzPct val="80000"/>
              <a:buChar char="§"/>
              <a:defRPr/>
            </a:pPr>
            <a:endParaRPr dirty="0"/>
          </a:p>
          <a:p>
            <a:pPr marL="342900" lvl="0" indent="-342900">
              <a:spcBef>
                <a:spcPts val="0"/>
              </a:spcBef>
              <a:buClr>
                <a:schemeClr val="accent2"/>
              </a:buClr>
              <a:buSzPct val="80000"/>
              <a:buFont typeface="Wingdings"/>
              <a:buChar char="l"/>
              <a:defRPr/>
            </a:pPr>
            <a:endParaRPr lang="en-US" dirty="0"/>
          </a:p>
          <a:p>
            <a:pPr marL="342900" lvl="0" indent="-342900">
              <a:spcBef>
                <a:spcPts val="0"/>
              </a:spcBef>
              <a:buClr>
                <a:schemeClr val="accent2"/>
              </a:buClr>
              <a:buSzPct val="80000"/>
              <a:buFont typeface="Wingdings"/>
              <a:buChar char="l"/>
              <a:defRPr/>
            </a:pPr>
            <a:endParaRPr lang="en-US" dirty="0"/>
          </a:p>
          <a:p>
            <a:pPr marL="342900" lvl="0" indent="-342900">
              <a:spcBef>
                <a:spcPts val="0"/>
              </a:spcBef>
              <a:buClr>
                <a:schemeClr val="accent2"/>
              </a:buClr>
              <a:buSzPct val="80000"/>
              <a:buFont typeface="Wingdings"/>
              <a:buChar char="l"/>
              <a:defRPr/>
            </a:pPr>
            <a:r>
              <a:rPr dirty="0"/>
              <a:t>Logistic Regression</a:t>
            </a:r>
          </a:p>
          <a:p>
            <a:pPr marL="742950" lvl="1" indent="-285750">
              <a:spcBef>
                <a:spcPts val="0"/>
              </a:spcBef>
              <a:buClr>
                <a:schemeClr val="accent2"/>
              </a:buClr>
              <a:buSzPct val="80000"/>
              <a:buChar char="§"/>
              <a:defRPr/>
            </a:pPr>
            <a:r>
              <a:rPr dirty="0"/>
              <a:t>Compute posterior probability directly:</a:t>
            </a:r>
          </a:p>
        </p:txBody>
      </p:sp>
      <p:graphicFrame>
        <p:nvGraphicFramePr>
          <p:cNvPr id="9" name="Object 2">
            <a:extLst>
              <a:ext uri="{FF2B5EF4-FFF2-40B4-BE49-F238E27FC236}">
                <a16:creationId xmlns:a16="http://schemas.microsoft.com/office/drawing/2014/main" id="{CA879B41-FC10-4CC1-B0A4-1C0008B0818E}"/>
              </a:ext>
            </a:extLst>
          </p:cNvPr>
          <p:cNvGraphicFramePr>
            <a:graphicFrameLocks noChangeAspect="1"/>
          </p:cNvGraphicFramePr>
          <p:nvPr>
            <p:extLst>
              <p:ext uri="{D42A27DB-BD31-4B8C-83A1-F6EECF244321}">
                <p14:modId xmlns:p14="http://schemas.microsoft.com/office/powerpoint/2010/main" val="3926114190"/>
              </p:ext>
            </p:extLst>
          </p:nvPr>
        </p:nvGraphicFramePr>
        <p:xfrm>
          <a:off x="5082033" y="1124744"/>
          <a:ext cx="3954463" cy="1020763"/>
        </p:xfrm>
        <a:graphic>
          <a:graphicData uri="http://schemas.openxmlformats.org/presentationml/2006/ole">
            <mc:AlternateContent xmlns:mc="http://schemas.openxmlformats.org/markup-compatibility/2006">
              <mc:Choice xmlns:v="urn:schemas-microsoft-com:vml" Requires="v">
                <p:oleObj spid="_x0000_s2065" name="Equation" r:id="rId3" imgW="1269449" imgH="330057" progId="Equation.3">
                  <p:embed/>
                </p:oleObj>
              </mc:Choice>
              <mc:Fallback>
                <p:oleObj name="Equation" r:id="rId3" imgW="1269449" imgH="330057" progId="Equation.3">
                  <p:embed/>
                  <p:pic>
                    <p:nvPicPr>
                      <p:cNvPr id="29699" name="Object 2">
                        <a:extLst>
                          <a:ext uri="{FF2B5EF4-FFF2-40B4-BE49-F238E27FC236}">
                            <a16:creationId xmlns:a16="http://schemas.microsoft.com/office/drawing/2014/main" id="{D54A7F40-190C-4116-9AA0-54C50CFC5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033" y="1124744"/>
                        <a:ext cx="3954463" cy="1020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3">
            <a:extLst>
              <a:ext uri="{FF2B5EF4-FFF2-40B4-BE49-F238E27FC236}">
                <a16:creationId xmlns:a16="http://schemas.microsoft.com/office/drawing/2014/main" id="{11AFE6C2-40E2-40F2-9D4F-E8C38219CD03}"/>
              </a:ext>
            </a:extLst>
          </p:cNvPr>
          <p:cNvGraphicFramePr>
            <a:graphicFrameLocks noChangeAspect="1"/>
          </p:cNvGraphicFramePr>
          <p:nvPr>
            <p:extLst>
              <p:ext uri="{D42A27DB-BD31-4B8C-83A1-F6EECF244321}">
                <p14:modId xmlns:p14="http://schemas.microsoft.com/office/powerpoint/2010/main" val="884811337"/>
              </p:ext>
            </p:extLst>
          </p:nvPr>
        </p:nvGraphicFramePr>
        <p:xfrm>
          <a:off x="2567433" y="2648744"/>
          <a:ext cx="5772150" cy="1138238"/>
        </p:xfrm>
        <a:graphic>
          <a:graphicData uri="http://schemas.openxmlformats.org/presentationml/2006/ole">
            <mc:AlternateContent xmlns:mc="http://schemas.openxmlformats.org/markup-compatibility/2006">
              <mc:Choice xmlns:v="urn:schemas-microsoft-com:vml" Requires="v">
                <p:oleObj spid="_x0000_s2066" name="Equation" r:id="rId5" imgW="1854200" imgH="368300" progId="Equation.3">
                  <p:embed/>
                </p:oleObj>
              </mc:Choice>
              <mc:Fallback>
                <p:oleObj name="Equation" r:id="rId5" imgW="1854200" imgH="368300" progId="Equation.3">
                  <p:embed/>
                  <p:pic>
                    <p:nvPicPr>
                      <p:cNvPr id="29700" name="Object 3">
                        <a:extLst>
                          <a:ext uri="{FF2B5EF4-FFF2-40B4-BE49-F238E27FC236}">
                            <a16:creationId xmlns:a16="http://schemas.microsoft.com/office/drawing/2014/main" id="{D6A33D43-FAC1-438C-8C04-FD67E4544B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7433" y="2648744"/>
                        <a:ext cx="5772150" cy="1138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4">
            <a:extLst>
              <a:ext uri="{FF2B5EF4-FFF2-40B4-BE49-F238E27FC236}">
                <a16:creationId xmlns:a16="http://schemas.microsoft.com/office/drawing/2014/main" id="{7D67A127-9AC1-450E-8D08-70DEED786664}"/>
              </a:ext>
            </a:extLst>
          </p:cNvPr>
          <p:cNvGraphicFramePr>
            <a:graphicFrameLocks noChangeAspect="1"/>
          </p:cNvGraphicFramePr>
          <p:nvPr>
            <p:extLst>
              <p:ext uri="{D42A27DB-BD31-4B8C-83A1-F6EECF244321}">
                <p14:modId xmlns:p14="http://schemas.microsoft.com/office/powerpoint/2010/main" val="1594073613"/>
              </p:ext>
            </p:extLst>
          </p:nvPr>
        </p:nvGraphicFramePr>
        <p:xfrm>
          <a:off x="3119883" y="5010944"/>
          <a:ext cx="4943475" cy="1254125"/>
        </p:xfrm>
        <a:graphic>
          <a:graphicData uri="http://schemas.openxmlformats.org/presentationml/2006/ole">
            <mc:AlternateContent xmlns:mc="http://schemas.openxmlformats.org/markup-compatibility/2006">
              <mc:Choice xmlns:v="urn:schemas-microsoft-com:vml" Requires="v">
                <p:oleObj spid="_x0000_s2067" name="Equation" r:id="rId7" imgW="1587500" imgH="406400" progId="Equation.3">
                  <p:embed/>
                </p:oleObj>
              </mc:Choice>
              <mc:Fallback>
                <p:oleObj name="Equation" r:id="rId7" imgW="1587500" imgH="406400" progId="Equation.3">
                  <p:embed/>
                  <p:pic>
                    <p:nvPicPr>
                      <p:cNvPr id="29701" name="Object 4">
                        <a:extLst>
                          <a:ext uri="{FF2B5EF4-FFF2-40B4-BE49-F238E27FC236}">
                            <a16:creationId xmlns:a16="http://schemas.microsoft.com/office/drawing/2014/main" id="{84027D9C-737A-4F42-8886-07027CD9F2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9883" y="5010944"/>
                        <a:ext cx="4943475" cy="1254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800"/>
              <a:t>How to do NE tagging?</a:t>
            </a:r>
            <a:endParaRPr/>
          </a:p>
        </p:txBody>
      </p:sp>
      <p:sp>
        <p:nvSpPr>
          <p:cNvPr id="5" name="Content Placeholder 2"/>
          <p:cNvSpPr>
            <a:spLocks noGrp="1" noChangeShapeType="1"/>
          </p:cNvSpPr>
          <p:nvPr>
            <p:ph idx="4294967295"/>
          </p:nvPr>
        </p:nvSpPr>
        <p:spPr bwMode="auto">
          <a:xfrm>
            <a:off x="899592"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sz="3200" dirty="0"/>
              <a:t>Classifiers</a:t>
            </a:r>
            <a:endParaRPr dirty="0"/>
          </a:p>
          <a:p>
            <a:pPr marL="742950" lvl="1" indent="-285750">
              <a:spcBef>
                <a:spcPts val="0"/>
              </a:spcBef>
              <a:buClr>
                <a:schemeClr val="accent2"/>
              </a:buClr>
              <a:buSzPct val="80000"/>
              <a:buChar char="§"/>
              <a:defRPr/>
            </a:pPr>
            <a:r>
              <a:rPr sz="2800" dirty="0"/>
              <a:t>Naïve Bayes</a:t>
            </a:r>
            <a:endParaRPr dirty="0"/>
          </a:p>
          <a:p>
            <a:pPr marL="742950" lvl="1" indent="-285750">
              <a:spcBef>
                <a:spcPts val="0"/>
              </a:spcBef>
              <a:buClr>
                <a:schemeClr val="accent2"/>
              </a:buClr>
              <a:buSzPct val="80000"/>
              <a:buChar char="§"/>
              <a:defRPr/>
            </a:pPr>
            <a:r>
              <a:rPr sz="2800" dirty="0"/>
              <a:t>Logistic Regression</a:t>
            </a:r>
            <a:endParaRPr dirty="0"/>
          </a:p>
          <a:p>
            <a:pPr marL="342900" lvl="0" indent="-342900">
              <a:spcBef>
                <a:spcPts val="0"/>
              </a:spcBef>
              <a:buClr>
                <a:schemeClr val="accent2"/>
              </a:buClr>
              <a:buSzPct val="80000"/>
              <a:buFont typeface="Wingdings"/>
              <a:buChar char="l"/>
              <a:defRPr/>
            </a:pPr>
            <a:r>
              <a:rPr sz="3200" dirty="0"/>
              <a:t>Sequence Models</a:t>
            </a:r>
            <a:endParaRPr dirty="0"/>
          </a:p>
          <a:p>
            <a:pPr marL="742950" lvl="1" indent="-285750">
              <a:spcBef>
                <a:spcPts val="0"/>
              </a:spcBef>
              <a:buClr>
                <a:schemeClr val="accent2"/>
              </a:buClr>
              <a:buSzPct val="80000"/>
              <a:buChar char="§"/>
              <a:defRPr/>
            </a:pPr>
            <a:r>
              <a:rPr sz="2800" dirty="0"/>
              <a:t>HMMs</a:t>
            </a:r>
            <a:endParaRPr dirty="0"/>
          </a:p>
          <a:p>
            <a:pPr marL="742950" lvl="1" indent="-285750">
              <a:spcBef>
                <a:spcPts val="0"/>
              </a:spcBef>
              <a:buClr>
                <a:schemeClr val="accent2"/>
              </a:buClr>
              <a:buSzPct val="80000"/>
              <a:buChar char="§"/>
              <a:defRPr/>
            </a:pPr>
            <a:r>
              <a:rPr sz="2800" dirty="0"/>
              <a:t>MEMMs</a:t>
            </a:r>
            <a:endParaRPr dirty="0"/>
          </a:p>
          <a:p>
            <a:pPr marL="742950" lvl="1" indent="-285750">
              <a:spcBef>
                <a:spcPts val="0"/>
              </a:spcBef>
              <a:buClr>
                <a:schemeClr val="accent2"/>
              </a:buClr>
              <a:buSzPct val="80000"/>
              <a:buChar char="§"/>
              <a:defRPr/>
            </a:pPr>
            <a:r>
              <a:rPr sz="2800" dirty="0"/>
              <a:t>CRFs</a:t>
            </a:r>
            <a:endParaRPr dirty="0"/>
          </a:p>
          <a:p>
            <a:pPr marL="742950" lvl="1" indent="-285750">
              <a:spcBef>
                <a:spcPts val="0"/>
              </a:spcBef>
              <a:buClr>
                <a:schemeClr val="accent2"/>
              </a:buClr>
              <a:buSzPct val="80000"/>
              <a:buChar char="§"/>
              <a:defRPr/>
            </a:pPr>
            <a:r>
              <a:rPr sz="2800" dirty="0"/>
              <a:t>Convolutional Neural Network</a:t>
            </a:r>
            <a:endParaRPr dirty="0"/>
          </a:p>
          <a:p>
            <a:pPr marL="342900" lvl="0" indent="-342900">
              <a:spcBef>
                <a:spcPts val="0"/>
              </a:spcBef>
              <a:buClr>
                <a:schemeClr val="accent2"/>
              </a:buClr>
              <a:buSzPct val="80000"/>
              <a:buFont typeface="Wingdings"/>
              <a:buChar char="l"/>
              <a:defRPr/>
            </a:pPr>
            <a:r>
              <a:rPr sz="3200" dirty="0"/>
              <a:t>Sequence models work better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800"/>
              <a:t>Linear Regression</a:t>
            </a:r>
            <a:endParaRPr/>
          </a:p>
        </p:txBody>
      </p:sp>
      <p:sp>
        <p:nvSpPr>
          <p:cNvPr id="5" name="Content Placeholder 2"/>
          <p:cNvSpPr>
            <a:spLocks noGrp="1" noChangeShapeType="1"/>
          </p:cNvSpPr>
          <p:nvPr>
            <p:ph idx="4294967295"/>
          </p:nvPr>
        </p:nvSpPr>
        <p:spPr bwMode="auto">
          <a:xfrm>
            <a:off x="899592"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dirty="0"/>
              <a:t>Example from Freakonomics (Levitt and Dubner 2005)</a:t>
            </a:r>
          </a:p>
          <a:p>
            <a:pPr marL="742950" lvl="1" indent="-285750">
              <a:spcBef>
                <a:spcPts val="0"/>
              </a:spcBef>
              <a:buClr>
                <a:schemeClr val="accent2"/>
              </a:buClr>
              <a:buSzPct val="80000"/>
              <a:buChar char="§"/>
              <a:defRPr/>
            </a:pPr>
            <a:r>
              <a:rPr dirty="0"/>
              <a:t>Fantastic/cute/charming versus granite/maple</a:t>
            </a:r>
            <a:endParaRPr lang="en-US"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lang="en-US" dirty="0"/>
          </a:p>
          <a:p>
            <a:pPr marL="742950" lvl="1" indent="-285750">
              <a:spcBef>
                <a:spcPts val="0"/>
              </a:spcBef>
              <a:buClr>
                <a:schemeClr val="accent2"/>
              </a:buClr>
              <a:buSzPct val="80000"/>
              <a:buChar char="§"/>
              <a:defRPr/>
            </a:pPr>
            <a:endParaRPr dirty="0"/>
          </a:p>
          <a:p>
            <a:pPr marL="342900" lvl="0" indent="-342900">
              <a:spcBef>
                <a:spcPts val="0"/>
              </a:spcBef>
              <a:buClr>
                <a:schemeClr val="accent2"/>
              </a:buClr>
              <a:buSzPct val="80000"/>
              <a:buFont typeface="Wingdings"/>
              <a:buChar char="l"/>
              <a:defRPr/>
            </a:pPr>
            <a:r>
              <a:rPr dirty="0"/>
              <a:t>Can we predict price from # of </a:t>
            </a:r>
            <a:r>
              <a:rPr dirty="0" err="1"/>
              <a:t>adjs</a:t>
            </a:r>
            <a:r>
              <a:rPr dirty="0"/>
              <a:t>?</a:t>
            </a:r>
          </a:p>
        </p:txBody>
      </p:sp>
      <p:grpSp>
        <p:nvGrpSpPr>
          <p:cNvPr id="6" name="Table 1"/>
          <p:cNvGrpSpPr/>
          <p:nvPr/>
        </p:nvGrpSpPr>
        <p:grpSpPr bwMode="auto">
          <a:xfrm>
            <a:off x="1524000" y="2564904"/>
            <a:ext cx="6096000" cy="2595562"/>
            <a:chOff x="953" y="1728"/>
            <a:chExt cx="3840" cy="1635"/>
          </a:xfrm>
        </p:grpSpPr>
        <p:sp>
          <p:nvSpPr>
            <p:cNvPr id="7" name="Shape 32772"/>
            <p:cNvSpPr>
              <a:spLocks noChangeShapeType="1"/>
            </p:cNvSpPr>
            <p:nvPr/>
          </p:nvSpPr>
          <p:spPr bwMode="auto">
            <a:xfrm>
              <a:off x="953" y="1728"/>
              <a:ext cx="1584" cy="234"/>
            </a:xfrm>
            <a:prstGeom prst="rect">
              <a:avLst/>
            </a:prstGeom>
            <a:solidFill>
              <a:schemeClr val="accent1"/>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b="1">
                  <a:solidFill>
                    <a:srgbClr val="FFFFFF"/>
                  </a:solidFill>
                  <a:latin typeface="Arial"/>
                </a:rPr>
                <a:t># vague adjective</a:t>
              </a:r>
              <a:endParaRPr/>
            </a:p>
          </p:txBody>
        </p:sp>
        <p:sp>
          <p:nvSpPr>
            <p:cNvPr id="8" name="Shape 32773"/>
            <p:cNvSpPr>
              <a:spLocks noChangeShapeType="1"/>
            </p:cNvSpPr>
            <p:nvPr/>
          </p:nvSpPr>
          <p:spPr bwMode="auto">
            <a:xfrm>
              <a:off x="2537" y="1728"/>
              <a:ext cx="2256" cy="234"/>
            </a:xfrm>
            <a:prstGeom prst="rect">
              <a:avLst/>
            </a:prstGeom>
            <a:solidFill>
              <a:schemeClr val="accent1"/>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b="1">
                  <a:solidFill>
                    <a:srgbClr val="FFFFFF"/>
                  </a:solidFill>
                  <a:latin typeface="Arial"/>
                </a:rPr>
                <a:t>Price increase</a:t>
              </a:r>
              <a:endParaRPr/>
            </a:p>
          </p:txBody>
        </p:sp>
        <p:sp>
          <p:nvSpPr>
            <p:cNvPr id="9" name="Shape 32774"/>
            <p:cNvSpPr>
              <a:spLocks noChangeShapeType="1"/>
            </p:cNvSpPr>
            <p:nvPr/>
          </p:nvSpPr>
          <p:spPr bwMode="auto">
            <a:xfrm>
              <a:off x="953" y="1962"/>
              <a:ext cx="1584" cy="233"/>
            </a:xfrm>
            <a:prstGeom prst="rect">
              <a:avLst/>
            </a:prstGeom>
            <a:solidFill>
              <a:srgbClr val="CDD3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4</a:t>
              </a:r>
              <a:endParaRPr/>
            </a:p>
          </p:txBody>
        </p:sp>
        <p:sp>
          <p:nvSpPr>
            <p:cNvPr id="10" name="Shape 32775"/>
            <p:cNvSpPr>
              <a:spLocks noChangeShapeType="1"/>
            </p:cNvSpPr>
            <p:nvPr/>
          </p:nvSpPr>
          <p:spPr bwMode="auto">
            <a:xfrm>
              <a:off x="2537" y="1962"/>
              <a:ext cx="2256" cy="233"/>
            </a:xfrm>
            <a:prstGeom prst="rect">
              <a:avLst/>
            </a:prstGeom>
            <a:solidFill>
              <a:srgbClr val="CDD3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0</a:t>
              </a:r>
              <a:endParaRPr/>
            </a:p>
          </p:txBody>
        </p:sp>
        <p:sp>
          <p:nvSpPr>
            <p:cNvPr id="11" name="Shape 32776"/>
            <p:cNvSpPr>
              <a:spLocks noChangeShapeType="1"/>
            </p:cNvSpPr>
            <p:nvPr/>
          </p:nvSpPr>
          <p:spPr bwMode="auto">
            <a:xfrm>
              <a:off x="953" y="2195"/>
              <a:ext cx="1584" cy="234"/>
            </a:xfrm>
            <a:prstGeom prst="rect">
              <a:avLst/>
            </a:prstGeom>
            <a:solidFill>
              <a:srgbClr val="E8EA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3</a:t>
              </a:r>
              <a:endParaRPr/>
            </a:p>
          </p:txBody>
        </p:sp>
        <p:sp>
          <p:nvSpPr>
            <p:cNvPr id="12" name="Shape 32777"/>
            <p:cNvSpPr>
              <a:spLocks noChangeShapeType="1"/>
            </p:cNvSpPr>
            <p:nvPr/>
          </p:nvSpPr>
          <p:spPr bwMode="auto">
            <a:xfrm>
              <a:off x="2537" y="2195"/>
              <a:ext cx="2256" cy="234"/>
            </a:xfrm>
            <a:prstGeom prst="rect">
              <a:avLst/>
            </a:prstGeom>
            <a:solidFill>
              <a:srgbClr val="E8EA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$1000</a:t>
              </a:r>
              <a:endParaRPr/>
            </a:p>
          </p:txBody>
        </p:sp>
        <p:sp>
          <p:nvSpPr>
            <p:cNvPr id="13" name="Shape 32778"/>
            <p:cNvSpPr>
              <a:spLocks noChangeShapeType="1"/>
            </p:cNvSpPr>
            <p:nvPr/>
          </p:nvSpPr>
          <p:spPr bwMode="auto">
            <a:xfrm>
              <a:off x="953" y="2429"/>
              <a:ext cx="1584" cy="233"/>
            </a:xfrm>
            <a:prstGeom prst="rect">
              <a:avLst/>
            </a:prstGeom>
            <a:solidFill>
              <a:srgbClr val="CDD3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2</a:t>
              </a:r>
              <a:endParaRPr/>
            </a:p>
          </p:txBody>
        </p:sp>
        <p:sp>
          <p:nvSpPr>
            <p:cNvPr id="14" name="Shape 32779"/>
            <p:cNvSpPr>
              <a:spLocks noChangeShapeType="1"/>
            </p:cNvSpPr>
            <p:nvPr/>
          </p:nvSpPr>
          <p:spPr bwMode="auto">
            <a:xfrm>
              <a:off x="2537" y="2429"/>
              <a:ext cx="2256" cy="233"/>
            </a:xfrm>
            <a:prstGeom prst="rect">
              <a:avLst/>
            </a:prstGeom>
            <a:solidFill>
              <a:srgbClr val="CDD3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$1500</a:t>
              </a:r>
              <a:endParaRPr/>
            </a:p>
          </p:txBody>
        </p:sp>
        <p:sp>
          <p:nvSpPr>
            <p:cNvPr id="15" name="Shape 32780"/>
            <p:cNvSpPr>
              <a:spLocks noChangeShapeType="1"/>
            </p:cNvSpPr>
            <p:nvPr/>
          </p:nvSpPr>
          <p:spPr bwMode="auto">
            <a:xfrm>
              <a:off x="953" y="2661"/>
              <a:ext cx="1584" cy="234"/>
            </a:xfrm>
            <a:prstGeom prst="rect">
              <a:avLst/>
            </a:prstGeom>
            <a:solidFill>
              <a:srgbClr val="E8EA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2</a:t>
              </a:r>
              <a:endParaRPr/>
            </a:p>
          </p:txBody>
        </p:sp>
        <p:sp>
          <p:nvSpPr>
            <p:cNvPr id="16" name="Shape 32781"/>
            <p:cNvSpPr>
              <a:spLocks noChangeShapeType="1"/>
            </p:cNvSpPr>
            <p:nvPr/>
          </p:nvSpPr>
          <p:spPr bwMode="auto">
            <a:xfrm>
              <a:off x="2537" y="2661"/>
              <a:ext cx="2256" cy="234"/>
            </a:xfrm>
            <a:prstGeom prst="rect">
              <a:avLst/>
            </a:prstGeom>
            <a:solidFill>
              <a:srgbClr val="E8EA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$6000</a:t>
              </a:r>
              <a:endParaRPr/>
            </a:p>
          </p:txBody>
        </p:sp>
        <p:sp>
          <p:nvSpPr>
            <p:cNvPr id="17" name="Shape 32782"/>
            <p:cNvSpPr>
              <a:spLocks noChangeShapeType="1"/>
            </p:cNvSpPr>
            <p:nvPr/>
          </p:nvSpPr>
          <p:spPr bwMode="auto">
            <a:xfrm>
              <a:off x="953" y="2896"/>
              <a:ext cx="1584" cy="233"/>
            </a:xfrm>
            <a:prstGeom prst="rect">
              <a:avLst/>
            </a:prstGeom>
            <a:solidFill>
              <a:srgbClr val="CDD3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1</a:t>
              </a:r>
              <a:endParaRPr/>
            </a:p>
          </p:txBody>
        </p:sp>
        <p:sp>
          <p:nvSpPr>
            <p:cNvPr id="18" name="Shape 32783"/>
            <p:cNvSpPr>
              <a:spLocks noChangeShapeType="1"/>
            </p:cNvSpPr>
            <p:nvPr/>
          </p:nvSpPr>
          <p:spPr bwMode="auto">
            <a:xfrm>
              <a:off x="2537" y="2896"/>
              <a:ext cx="2256" cy="233"/>
            </a:xfrm>
            <a:prstGeom prst="rect">
              <a:avLst/>
            </a:prstGeom>
            <a:solidFill>
              <a:srgbClr val="CDD3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$14000</a:t>
              </a:r>
              <a:endParaRPr/>
            </a:p>
          </p:txBody>
        </p:sp>
        <p:sp>
          <p:nvSpPr>
            <p:cNvPr id="19" name="Shape 32784"/>
            <p:cNvSpPr>
              <a:spLocks noChangeShapeType="1"/>
            </p:cNvSpPr>
            <p:nvPr/>
          </p:nvSpPr>
          <p:spPr bwMode="auto">
            <a:xfrm>
              <a:off x="953" y="3129"/>
              <a:ext cx="1584" cy="234"/>
            </a:xfrm>
            <a:prstGeom prst="rect">
              <a:avLst/>
            </a:prstGeom>
            <a:solidFill>
              <a:srgbClr val="E8EA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0</a:t>
              </a:r>
              <a:endParaRPr/>
            </a:p>
          </p:txBody>
        </p:sp>
        <p:sp>
          <p:nvSpPr>
            <p:cNvPr id="20" name="Shape 32785"/>
            <p:cNvSpPr>
              <a:spLocks noChangeShapeType="1"/>
            </p:cNvSpPr>
            <p:nvPr/>
          </p:nvSpPr>
          <p:spPr bwMode="auto">
            <a:xfrm>
              <a:off x="2537" y="3129"/>
              <a:ext cx="2256" cy="234"/>
            </a:xfrm>
            <a:prstGeom prst="rect">
              <a:avLst/>
            </a:prstGeom>
            <a:solidFill>
              <a:srgbClr val="E8EAFF"/>
            </a:solidFill>
          </p:spPr>
          <p:txBody>
            <a:bodyPr lIns="91440" tIns="45714" rIns="91440" bIns="45714"/>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800">
                  <a:solidFill>
                    <a:srgbClr val="000000"/>
                  </a:solidFill>
                  <a:latin typeface="Arial"/>
                </a:rPr>
                <a:t>$18000</a:t>
              </a:r>
              <a:endParaRPr/>
            </a:p>
          </p:txBody>
        </p:sp>
        <p:sp>
          <p:nvSpPr>
            <p:cNvPr id="21" name="Shape 32786"/>
            <p:cNvSpPr>
              <a:spLocks noChangeShapeType="1"/>
            </p:cNvSpPr>
            <p:nvPr/>
          </p:nvSpPr>
          <p:spPr bwMode="auto">
            <a:xfrm>
              <a:off x="2537" y="1728"/>
              <a:ext cx="0" cy="1635"/>
            </a:xfrm>
            <a:prstGeom prst="line">
              <a:avLst/>
            </a:prstGeom>
            <a:noFill/>
            <a:ln w="12700">
              <a:solidFill>
                <a:schemeClr val="lt1"/>
              </a:solidFill>
              <a:round/>
              <a:headEnd/>
              <a:tailEnd/>
            </a:ln>
          </p:spPr>
          <p:txBody>
            <a:bodyPr lIns="91440" tIns="45720" rIns="91440" bIns="45720"/>
            <a:lstStyle/>
            <a:p>
              <a:pPr>
                <a:defRPr/>
              </a:pPr>
              <a:endParaRPr/>
            </a:p>
          </p:txBody>
        </p:sp>
        <p:sp>
          <p:nvSpPr>
            <p:cNvPr id="22" name="Shape 32787"/>
            <p:cNvSpPr>
              <a:spLocks noChangeShapeType="1"/>
            </p:cNvSpPr>
            <p:nvPr/>
          </p:nvSpPr>
          <p:spPr bwMode="auto">
            <a:xfrm>
              <a:off x="953" y="1962"/>
              <a:ext cx="3840" cy="0"/>
            </a:xfrm>
            <a:prstGeom prst="line">
              <a:avLst/>
            </a:prstGeom>
            <a:noFill/>
            <a:ln w="38100">
              <a:solidFill>
                <a:schemeClr val="lt1"/>
              </a:solidFill>
              <a:round/>
              <a:headEnd/>
              <a:tailEnd/>
            </a:ln>
          </p:spPr>
          <p:txBody>
            <a:bodyPr lIns="91440" tIns="45720" rIns="91440" bIns="45720"/>
            <a:lstStyle/>
            <a:p>
              <a:pPr>
                <a:defRPr/>
              </a:pPr>
              <a:endParaRPr/>
            </a:p>
          </p:txBody>
        </p:sp>
        <p:sp>
          <p:nvSpPr>
            <p:cNvPr id="23" name="Shape 32788"/>
            <p:cNvSpPr>
              <a:spLocks noChangeShapeType="1"/>
            </p:cNvSpPr>
            <p:nvPr/>
          </p:nvSpPr>
          <p:spPr bwMode="auto">
            <a:xfrm>
              <a:off x="953" y="2195"/>
              <a:ext cx="3840" cy="0"/>
            </a:xfrm>
            <a:prstGeom prst="line">
              <a:avLst/>
            </a:prstGeom>
            <a:noFill/>
            <a:ln w="12700">
              <a:solidFill>
                <a:schemeClr val="lt1"/>
              </a:solidFill>
              <a:round/>
              <a:headEnd/>
              <a:tailEnd/>
            </a:ln>
          </p:spPr>
          <p:txBody>
            <a:bodyPr lIns="91440" tIns="45720" rIns="91440" bIns="45720"/>
            <a:lstStyle/>
            <a:p>
              <a:pPr>
                <a:defRPr/>
              </a:pPr>
              <a:endParaRPr/>
            </a:p>
          </p:txBody>
        </p:sp>
        <p:sp>
          <p:nvSpPr>
            <p:cNvPr id="24" name="Shape 32789"/>
            <p:cNvSpPr>
              <a:spLocks noChangeShapeType="1"/>
            </p:cNvSpPr>
            <p:nvPr/>
          </p:nvSpPr>
          <p:spPr bwMode="auto">
            <a:xfrm>
              <a:off x="953" y="2429"/>
              <a:ext cx="3840" cy="0"/>
            </a:xfrm>
            <a:prstGeom prst="line">
              <a:avLst/>
            </a:prstGeom>
            <a:noFill/>
            <a:ln w="12700">
              <a:solidFill>
                <a:schemeClr val="lt1"/>
              </a:solidFill>
              <a:round/>
              <a:headEnd/>
              <a:tailEnd/>
            </a:ln>
          </p:spPr>
          <p:txBody>
            <a:bodyPr lIns="91440" tIns="45720" rIns="91440" bIns="45720"/>
            <a:lstStyle/>
            <a:p>
              <a:pPr>
                <a:defRPr/>
              </a:pPr>
              <a:endParaRPr/>
            </a:p>
          </p:txBody>
        </p:sp>
        <p:sp>
          <p:nvSpPr>
            <p:cNvPr id="25" name="Shape 32790"/>
            <p:cNvSpPr>
              <a:spLocks noChangeShapeType="1"/>
            </p:cNvSpPr>
            <p:nvPr/>
          </p:nvSpPr>
          <p:spPr bwMode="auto">
            <a:xfrm>
              <a:off x="953" y="2661"/>
              <a:ext cx="3840" cy="0"/>
            </a:xfrm>
            <a:prstGeom prst="line">
              <a:avLst/>
            </a:prstGeom>
            <a:noFill/>
            <a:ln w="12700">
              <a:solidFill>
                <a:schemeClr val="lt1"/>
              </a:solidFill>
              <a:round/>
              <a:headEnd/>
              <a:tailEnd/>
            </a:ln>
          </p:spPr>
          <p:txBody>
            <a:bodyPr lIns="91440" tIns="45720" rIns="91440" bIns="45720"/>
            <a:lstStyle/>
            <a:p>
              <a:pPr>
                <a:defRPr/>
              </a:pPr>
              <a:endParaRPr/>
            </a:p>
          </p:txBody>
        </p:sp>
        <p:sp>
          <p:nvSpPr>
            <p:cNvPr id="26" name="Shape 32791"/>
            <p:cNvSpPr>
              <a:spLocks noChangeShapeType="1"/>
            </p:cNvSpPr>
            <p:nvPr/>
          </p:nvSpPr>
          <p:spPr bwMode="auto">
            <a:xfrm>
              <a:off x="953" y="2896"/>
              <a:ext cx="3840" cy="0"/>
            </a:xfrm>
            <a:prstGeom prst="line">
              <a:avLst/>
            </a:prstGeom>
            <a:noFill/>
            <a:ln w="12700">
              <a:solidFill>
                <a:schemeClr val="lt1"/>
              </a:solidFill>
              <a:round/>
              <a:headEnd/>
              <a:tailEnd/>
            </a:ln>
          </p:spPr>
          <p:txBody>
            <a:bodyPr lIns="91440" tIns="45720" rIns="91440" bIns="45720"/>
            <a:lstStyle/>
            <a:p>
              <a:pPr>
                <a:defRPr/>
              </a:pPr>
              <a:endParaRPr/>
            </a:p>
          </p:txBody>
        </p:sp>
        <p:sp>
          <p:nvSpPr>
            <p:cNvPr id="27" name="Shape 32792"/>
            <p:cNvSpPr>
              <a:spLocks noChangeShapeType="1"/>
            </p:cNvSpPr>
            <p:nvPr/>
          </p:nvSpPr>
          <p:spPr bwMode="auto">
            <a:xfrm>
              <a:off x="953" y="3129"/>
              <a:ext cx="3840" cy="0"/>
            </a:xfrm>
            <a:prstGeom prst="line">
              <a:avLst/>
            </a:prstGeom>
            <a:noFill/>
            <a:ln w="12700">
              <a:solidFill>
                <a:schemeClr val="lt1"/>
              </a:solidFill>
              <a:round/>
              <a:headEnd/>
              <a:tailEnd/>
            </a:ln>
          </p:spPr>
          <p:txBody>
            <a:bodyPr lIns="91440" tIns="45720" rIns="91440" bIns="45720"/>
            <a:lstStyle/>
            <a:p>
              <a:pPr>
                <a:defRPr/>
              </a:pPr>
              <a:endParaRPr/>
            </a:p>
          </p:txBody>
        </p:sp>
        <p:sp>
          <p:nvSpPr>
            <p:cNvPr id="28" name="Shape 32793"/>
            <p:cNvSpPr>
              <a:spLocks noChangeShapeType="1"/>
            </p:cNvSpPr>
            <p:nvPr/>
          </p:nvSpPr>
          <p:spPr bwMode="auto">
            <a:xfrm>
              <a:off x="953" y="1728"/>
              <a:ext cx="0" cy="1635"/>
            </a:xfrm>
            <a:prstGeom prst="line">
              <a:avLst/>
            </a:prstGeom>
            <a:noFill/>
            <a:ln w="12700">
              <a:solidFill>
                <a:schemeClr val="lt1"/>
              </a:solidFill>
              <a:round/>
              <a:headEnd/>
              <a:tailEnd/>
            </a:ln>
          </p:spPr>
          <p:txBody>
            <a:bodyPr lIns="91440" tIns="45720" rIns="91440" bIns="45720"/>
            <a:lstStyle/>
            <a:p>
              <a:pPr>
                <a:defRPr/>
              </a:pPr>
              <a:endParaRPr/>
            </a:p>
          </p:txBody>
        </p:sp>
        <p:sp>
          <p:nvSpPr>
            <p:cNvPr id="29" name="Shape 32794"/>
            <p:cNvSpPr>
              <a:spLocks noChangeShapeType="1"/>
            </p:cNvSpPr>
            <p:nvPr/>
          </p:nvSpPr>
          <p:spPr bwMode="auto">
            <a:xfrm>
              <a:off x="4793" y="1728"/>
              <a:ext cx="0" cy="1635"/>
            </a:xfrm>
            <a:prstGeom prst="line">
              <a:avLst/>
            </a:prstGeom>
            <a:noFill/>
            <a:ln w="12700">
              <a:solidFill>
                <a:schemeClr val="lt1"/>
              </a:solidFill>
              <a:round/>
              <a:headEnd/>
              <a:tailEnd/>
            </a:ln>
          </p:spPr>
          <p:txBody>
            <a:bodyPr lIns="91440" tIns="45720" rIns="91440" bIns="45720"/>
            <a:lstStyle/>
            <a:p>
              <a:pPr>
                <a:defRPr/>
              </a:pPr>
              <a:endParaRPr/>
            </a:p>
          </p:txBody>
        </p:sp>
        <p:sp>
          <p:nvSpPr>
            <p:cNvPr id="30" name="Shape 32795"/>
            <p:cNvSpPr>
              <a:spLocks noChangeShapeType="1"/>
            </p:cNvSpPr>
            <p:nvPr/>
          </p:nvSpPr>
          <p:spPr bwMode="auto">
            <a:xfrm>
              <a:off x="953" y="1728"/>
              <a:ext cx="3840" cy="0"/>
            </a:xfrm>
            <a:prstGeom prst="line">
              <a:avLst/>
            </a:prstGeom>
            <a:noFill/>
            <a:ln w="12700">
              <a:solidFill>
                <a:schemeClr val="lt1"/>
              </a:solidFill>
              <a:round/>
              <a:headEnd/>
              <a:tailEnd/>
            </a:ln>
          </p:spPr>
          <p:txBody>
            <a:bodyPr lIns="91440" tIns="45720" rIns="91440" bIns="45720"/>
            <a:lstStyle/>
            <a:p>
              <a:pPr>
                <a:defRPr/>
              </a:pPr>
              <a:endParaRPr/>
            </a:p>
          </p:txBody>
        </p:sp>
        <p:sp>
          <p:nvSpPr>
            <p:cNvPr id="31" name="Shape 32796"/>
            <p:cNvSpPr>
              <a:spLocks noChangeShapeType="1"/>
            </p:cNvSpPr>
            <p:nvPr/>
          </p:nvSpPr>
          <p:spPr bwMode="auto">
            <a:xfrm>
              <a:off x="953" y="3363"/>
              <a:ext cx="3840" cy="0"/>
            </a:xfrm>
            <a:prstGeom prst="line">
              <a:avLst/>
            </a:prstGeom>
            <a:noFill/>
            <a:ln w="12700">
              <a:solidFill>
                <a:schemeClr val="lt1"/>
              </a:solidFill>
              <a:round/>
              <a:headEnd/>
              <a:tailEnd/>
            </a:ln>
          </p:spPr>
          <p:txBody>
            <a:bodyPr lIns="91440" tIns="45720" rIns="91440" bIns="45720"/>
            <a:lstStyle/>
            <a:p>
              <a:pPr>
                <a:defRPr/>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Outline</a:t>
            </a:r>
          </a:p>
        </p:txBody>
      </p:sp>
      <p:sp>
        <p:nvSpPr>
          <p:cNvPr id="5" name="Content Placeholder 2"/>
          <p:cNvSpPr>
            <a:spLocks noGrp="1" noChangeShapeType="1"/>
          </p:cNvSpPr>
          <p:nvPr>
            <p:ph idx="4294967295"/>
          </p:nvPr>
        </p:nvSpPr>
        <p:spPr bwMode="auto">
          <a:xfrm>
            <a:off x="827584"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Named Entities and the basic idea</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IOB Tagging</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classifier: Logistic Regression</a:t>
            </a:r>
          </a:p>
          <a:p>
            <a:pPr marL="800100" lvl="1" indent="-342900">
              <a:buFont typeface="Wingdings" panose="05000000000000000000" pitchFamily="2" charset="2"/>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Linear regression</a:t>
            </a:r>
          </a:p>
          <a:p>
            <a:pPr marL="800100" lvl="1" indent="-342900">
              <a:buFont typeface="Wingdings" panose="05000000000000000000" pitchFamily="2" charset="2"/>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Logistic regression</a:t>
            </a:r>
          </a:p>
          <a:p>
            <a:pPr marL="800100" lvl="1" indent="-342900">
              <a:buFont typeface="Wingdings" panose="05000000000000000000" pitchFamily="2" charset="2"/>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Multinomial logistic regression = </a:t>
            </a:r>
            <a:r>
              <a:rPr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MaxEnt</a:t>
            </a: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classifiers aren’t as good as sequence models</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sequence model:</a:t>
            </a:r>
          </a:p>
          <a:p>
            <a:pPr marL="800100" lvl="1" indent="-342900">
              <a:spcBef>
                <a:spcPts val="0"/>
              </a:spcBef>
              <a:buClr>
                <a:schemeClr val="accent2"/>
              </a:buClr>
              <a:buSzPct val="80000"/>
              <a:buFont typeface="Wingdings" panose="05000000000000000000" pitchFamily="2" charset="2"/>
              <a:buChar char="§"/>
              <a:defRPr/>
            </a:pPr>
            <a:r>
              <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MEMM = Maximum Entropy Markov Model</a:t>
            </a: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Linear Regression</a:t>
            </a:r>
          </a:p>
        </p:txBody>
      </p:sp>
      <p:pic>
        <p:nvPicPr>
          <p:cNvPr id="5" name="Picture 4"/>
          <p:cNvPicPr>
            <a:picLocks noGrp="1" noChangeAspect="1"/>
          </p:cNvPicPr>
          <p:nvPr/>
        </p:nvPicPr>
        <p:blipFill>
          <a:blip r:embed="rId2"/>
          <a:srcRect l="16779" t="2118" r="17703"/>
          <a:stretch/>
        </p:blipFill>
        <p:spPr bwMode="auto">
          <a:xfrm>
            <a:off x="685800" y="1524000"/>
            <a:ext cx="8001000" cy="5334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Muliple Linear Regression</a:t>
            </a:r>
          </a:p>
        </p:txBody>
      </p:sp>
      <p:sp>
        <p:nvSpPr>
          <p:cNvPr id="5" name="Content Placeholder 2"/>
          <p:cNvSpPr>
            <a:spLocks noGrp="1" noChangeShapeType="1"/>
          </p:cNvSpPr>
          <p:nvPr>
            <p:ph idx="4294967295"/>
          </p:nvPr>
        </p:nvSpPr>
        <p:spPr bwMode="auto">
          <a:xfrm>
            <a:off x="609600" y="1600200"/>
            <a:ext cx="8534400" cy="525780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dirty="0"/>
              <a:t>Predicting values:</a:t>
            </a:r>
          </a:p>
          <a:p>
            <a:pPr marL="342900" lvl="0" indent="-342900">
              <a:spcBef>
                <a:spcPts val="0"/>
              </a:spcBef>
              <a:buClr>
                <a:schemeClr val="accent2"/>
              </a:buClr>
              <a:buSzPct val="80000"/>
              <a:buFont typeface="Wingdings"/>
              <a:buChar char="l"/>
              <a:defRPr/>
            </a:pPr>
            <a:endParaRPr lang="en-US" dirty="0"/>
          </a:p>
          <a:p>
            <a:pPr marL="342900" lvl="0" indent="-342900">
              <a:spcBef>
                <a:spcPts val="0"/>
              </a:spcBef>
              <a:buClr>
                <a:schemeClr val="accent2"/>
              </a:buClr>
              <a:buSzPct val="80000"/>
              <a:buFont typeface="Wingdings"/>
              <a:buChar char="l"/>
              <a:defRPr/>
            </a:pPr>
            <a:endParaRPr lang="en-US" dirty="0"/>
          </a:p>
          <a:p>
            <a:pPr marL="342900" lvl="0" indent="-342900">
              <a:spcBef>
                <a:spcPts val="0"/>
              </a:spcBef>
              <a:buClr>
                <a:schemeClr val="accent2"/>
              </a:buClr>
              <a:buSzPct val="80000"/>
              <a:buFont typeface="Wingdings"/>
              <a:buChar char="l"/>
              <a:defRPr/>
            </a:pPr>
            <a:endParaRPr lang="en-US" dirty="0"/>
          </a:p>
          <a:p>
            <a:pPr marL="342900" lvl="0" indent="-342900">
              <a:spcBef>
                <a:spcPts val="0"/>
              </a:spcBef>
              <a:buClr>
                <a:schemeClr val="accent2"/>
              </a:buClr>
              <a:buSzPct val="80000"/>
              <a:buFont typeface="Wingdings"/>
              <a:buChar char="l"/>
              <a:defRPr/>
            </a:pPr>
            <a:r>
              <a:rPr dirty="0"/>
              <a:t>In general:</a:t>
            </a:r>
          </a:p>
          <a:p>
            <a:pPr marL="342900" lvl="0" indent="-342900">
              <a:spcBef>
                <a:spcPts val="0"/>
              </a:spcBef>
              <a:buClr>
                <a:schemeClr val="accent2"/>
              </a:buClr>
              <a:buSzPct val="80000"/>
              <a:buFont typeface="Wingdings"/>
              <a:buChar char="l"/>
              <a:defRPr/>
            </a:pPr>
            <a:endParaRPr dirty="0"/>
          </a:p>
          <a:p>
            <a:pPr marL="742950" lvl="1" indent="-285750">
              <a:spcBef>
                <a:spcPts val="0"/>
              </a:spcBef>
              <a:buClr>
                <a:schemeClr val="accent2"/>
              </a:buClr>
              <a:buSzPct val="80000"/>
              <a:buChar char="§"/>
              <a:defRPr/>
            </a:pPr>
            <a:r>
              <a:rPr lang="ja-JP" sz="2800" dirty="0"/>
              <a:t>Let’s pretend an extra “intercept” feature </a:t>
            </a:r>
            <a:r>
              <a:rPr lang="en-US" sz="2800" i="1" dirty="0">
                <a:latin typeface="Times New Roman"/>
              </a:rPr>
              <a:t>f</a:t>
            </a:r>
            <a:r>
              <a:rPr lang="ja-JP" sz="2800" baseline="-25000" dirty="0">
                <a:latin typeface="Times New Roman"/>
              </a:rPr>
              <a:t>0</a:t>
            </a:r>
            <a:r>
              <a:rPr lang="en-US" sz="2800" dirty="0"/>
              <a:t> with value 1</a:t>
            </a:r>
            <a:endParaRPr dirty="0"/>
          </a:p>
          <a:p>
            <a:pPr marL="342900" lvl="0" indent="-342900">
              <a:spcBef>
                <a:spcPts val="0"/>
              </a:spcBef>
              <a:buClr>
                <a:schemeClr val="accent2"/>
              </a:buClr>
              <a:buSzPct val="80000"/>
              <a:buFont typeface="Wingdings"/>
              <a:buChar char="l"/>
              <a:defRPr/>
            </a:pPr>
            <a:r>
              <a:rPr lang="ja-JP" dirty="0"/>
              <a:t>Multiple Linear Regression</a:t>
            </a:r>
            <a:endParaRPr dirty="0"/>
          </a:p>
        </p:txBody>
      </p:sp>
      <p:pic>
        <p:nvPicPr>
          <p:cNvPr id="6" name="Picture 3"/>
          <p:cNvPicPr>
            <a:picLocks noGrp="1" noChangeAspect="1"/>
          </p:cNvPicPr>
          <p:nvPr/>
        </p:nvPicPr>
        <p:blipFill>
          <a:blip r:embed="rId2"/>
          <a:stretch/>
        </p:blipFill>
        <p:spPr bwMode="auto">
          <a:xfrm>
            <a:off x="0" y="2254250"/>
            <a:ext cx="9144000" cy="412750"/>
          </a:xfrm>
          <a:prstGeom prst="rect">
            <a:avLst/>
          </a:prstGeom>
          <a:noFill/>
        </p:spPr>
      </p:pic>
      <p:pic>
        <p:nvPicPr>
          <p:cNvPr id="7" name="Picture 4"/>
          <p:cNvPicPr>
            <a:picLocks noGrp="1" noChangeAspect="1"/>
          </p:cNvPicPr>
          <p:nvPr/>
        </p:nvPicPr>
        <p:blipFill>
          <a:blip r:embed="rId3"/>
          <a:stretch/>
        </p:blipFill>
        <p:spPr bwMode="auto">
          <a:xfrm>
            <a:off x="3022600" y="2667000"/>
            <a:ext cx="3759200" cy="1473200"/>
          </a:xfrm>
          <a:prstGeom prst="rect">
            <a:avLst/>
          </a:prstGeom>
          <a:noFill/>
        </p:spPr>
      </p:pic>
      <p:pic>
        <p:nvPicPr>
          <p:cNvPr id="8" name="Picture 5"/>
          <p:cNvPicPr>
            <a:picLocks noGrp="1" noChangeAspect="1"/>
          </p:cNvPicPr>
          <p:nvPr/>
        </p:nvPicPr>
        <p:blipFill>
          <a:blip r:embed="rId4"/>
          <a:stretch/>
        </p:blipFill>
        <p:spPr bwMode="auto">
          <a:xfrm>
            <a:off x="5868144" y="5085184"/>
            <a:ext cx="2501900" cy="1333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Learning in Linear Regression</a:t>
            </a:r>
          </a:p>
        </p:txBody>
      </p:sp>
      <p:sp>
        <p:nvSpPr>
          <p:cNvPr id="5" name="Content Placeholder 2"/>
          <p:cNvSpPr>
            <a:spLocks noGrp="1" noChangeShapeType="1"/>
          </p:cNvSpPr>
          <p:nvPr>
            <p:ph idx="4294967295"/>
          </p:nvPr>
        </p:nvSpPr>
        <p:spPr bwMode="auto">
          <a:xfrm>
            <a:off x="787400"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lnSpc>
                <a:spcPct val="80000"/>
              </a:lnSpc>
              <a:spcBef>
                <a:spcPts val="0"/>
              </a:spcBef>
              <a:buClr>
                <a:schemeClr val="accent2"/>
              </a:buClr>
              <a:buSzPct val="80000"/>
              <a:buFont typeface="Wingdings"/>
              <a:buChar char="l"/>
              <a:defRPr/>
            </a:pPr>
            <a:r>
              <a:rPr sz="2700" dirty="0"/>
              <a:t>Consider one instance </a:t>
            </a:r>
            <a:r>
              <a:rPr sz="2700" i="1" dirty="0" err="1">
                <a:latin typeface="Times New Roman"/>
              </a:rPr>
              <a:t>x</a:t>
            </a:r>
            <a:r>
              <a:rPr sz="2700" i="1" baseline="-25000" dirty="0" err="1">
                <a:latin typeface="Times New Roman"/>
              </a:rPr>
              <a:t>j</a:t>
            </a:r>
            <a:endParaRPr dirty="0"/>
          </a:p>
          <a:p>
            <a:pPr marL="342900" lvl="0" indent="-342900">
              <a:lnSpc>
                <a:spcPct val="80000"/>
              </a:lnSpc>
              <a:spcBef>
                <a:spcPts val="0"/>
              </a:spcBef>
              <a:buNone/>
              <a:defRPr/>
            </a:pPr>
            <a:endParaRPr dirty="0"/>
          </a:p>
          <a:p>
            <a:pPr marL="342900" lvl="0" indent="-342900">
              <a:lnSpc>
                <a:spcPct val="80000"/>
              </a:lnSpc>
              <a:spcBef>
                <a:spcPts val="0"/>
              </a:spcBef>
              <a:buClr>
                <a:schemeClr val="accent2"/>
              </a:buClr>
              <a:buSzPct val="80000"/>
              <a:buFont typeface="Wingdings"/>
              <a:buChar char="l"/>
              <a:defRPr/>
            </a:pPr>
            <a:endParaRPr lang="en-US" sz="2700" dirty="0"/>
          </a:p>
          <a:p>
            <a:pPr marL="342900" lvl="0" indent="-342900">
              <a:lnSpc>
                <a:spcPct val="80000"/>
              </a:lnSpc>
              <a:spcBef>
                <a:spcPts val="0"/>
              </a:spcBef>
              <a:buClr>
                <a:schemeClr val="accent2"/>
              </a:buClr>
              <a:buSzPct val="80000"/>
              <a:buFont typeface="Wingdings"/>
              <a:buChar char="l"/>
              <a:defRPr/>
            </a:pPr>
            <a:endParaRPr lang="en-US" sz="2700" dirty="0"/>
          </a:p>
          <a:p>
            <a:pPr marL="342900" lvl="0" indent="-342900">
              <a:lnSpc>
                <a:spcPct val="80000"/>
              </a:lnSpc>
              <a:spcBef>
                <a:spcPts val="0"/>
              </a:spcBef>
              <a:buClr>
                <a:schemeClr val="accent2"/>
              </a:buClr>
              <a:buSzPct val="80000"/>
              <a:buFont typeface="Wingdings"/>
              <a:buChar char="l"/>
              <a:defRPr/>
            </a:pPr>
            <a:endParaRPr lang="en-US" sz="2700" dirty="0"/>
          </a:p>
          <a:p>
            <a:pPr marL="342900" lvl="0" indent="-342900">
              <a:lnSpc>
                <a:spcPct val="80000"/>
              </a:lnSpc>
              <a:spcBef>
                <a:spcPts val="0"/>
              </a:spcBef>
              <a:buClr>
                <a:schemeClr val="accent2"/>
              </a:buClr>
              <a:buSzPct val="80000"/>
              <a:buFont typeface="Wingdings"/>
              <a:buChar char="l"/>
              <a:defRPr/>
            </a:pPr>
            <a:r>
              <a:rPr sz="2700" dirty="0"/>
              <a:t>We would like to choose weights to minimize the difference between predicted and observed value for </a:t>
            </a:r>
            <a:r>
              <a:rPr sz="2700" i="1" dirty="0" err="1">
                <a:latin typeface="Times New Roman"/>
              </a:rPr>
              <a:t>x</a:t>
            </a:r>
            <a:r>
              <a:rPr sz="2700" i="1" baseline="-25000" dirty="0" err="1">
                <a:latin typeface="Times New Roman"/>
              </a:rPr>
              <a:t>j</a:t>
            </a:r>
            <a:r>
              <a:rPr sz="2700" dirty="0"/>
              <a:t>:</a:t>
            </a:r>
            <a:endParaRPr dirty="0"/>
          </a:p>
          <a:p>
            <a:pPr marL="342900" lvl="0" indent="-342900">
              <a:lnSpc>
                <a:spcPct val="80000"/>
              </a:lnSpc>
              <a:spcBef>
                <a:spcPts val="0"/>
              </a:spcBef>
              <a:buNone/>
              <a:defRPr/>
            </a:pPr>
            <a:endParaRPr dirty="0"/>
          </a:p>
          <a:p>
            <a:pPr marL="342900" lvl="0" indent="-342900">
              <a:lnSpc>
                <a:spcPct val="80000"/>
              </a:lnSpc>
              <a:spcBef>
                <a:spcPts val="0"/>
              </a:spcBef>
              <a:buClr>
                <a:schemeClr val="accent2"/>
              </a:buClr>
              <a:buSzPct val="80000"/>
              <a:buFont typeface="Wingdings"/>
              <a:buChar char="l"/>
              <a:defRPr/>
            </a:pPr>
            <a:endParaRPr dirty="0"/>
          </a:p>
          <a:p>
            <a:pPr marL="342900" lvl="0" indent="-342900">
              <a:lnSpc>
                <a:spcPct val="80000"/>
              </a:lnSpc>
              <a:spcBef>
                <a:spcPts val="0"/>
              </a:spcBef>
              <a:buNone/>
              <a:defRPr/>
            </a:pPr>
            <a:endParaRPr dirty="0"/>
          </a:p>
          <a:p>
            <a:pPr marL="342900" lvl="0" indent="-342900">
              <a:lnSpc>
                <a:spcPct val="80000"/>
              </a:lnSpc>
              <a:spcBef>
                <a:spcPts val="0"/>
              </a:spcBef>
              <a:buClr>
                <a:schemeClr val="accent2"/>
              </a:buClr>
              <a:buSzPct val="80000"/>
              <a:buFont typeface="Wingdings"/>
              <a:buChar char="l"/>
              <a:defRPr/>
            </a:pPr>
            <a:endParaRPr lang="en-US" sz="2700" dirty="0"/>
          </a:p>
          <a:p>
            <a:pPr marL="342900" lvl="0" indent="-342900">
              <a:lnSpc>
                <a:spcPct val="80000"/>
              </a:lnSpc>
              <a:spcBef>
                <a:spcPts val="0"/>
              </a:spcBef>
              <a:buClr>
                <a:schemeClr val="accent2"/>
              </a:buClr>
              <a:buSzPct val="80000"/>
              <a:buFont typeface="Wingdings"/>
              <a:buChar char="l"/>
              <a:defRPr/>
            </a:pPr>
            <a:r>
              <a:rPr sz="2700" dirty="0"/>
              <a:t>This is an optimization problem that turns out to have a closed-form solution</a:t>
            </a:r>
            <a:endParaRPr dirty="0"/>
          </a:p>
        </p:txBody>
      </p:sp>
      <p:pic>
        <p:nvPicPr>
          <p:cNvPr id="6" name="Picture 3"/>
          <p:cNvPicPr>
            <a:picLocks noGrp="1" noChangeAspect="1"/>
          </p:cNvPicPr>
          <p:nvPr/>
        </p:nvPicPr>
        <p:blipFill>
          <a:blip r:embed="rId2"/>
          <a:stretch/>
        </p:blipFill>
        <p:spPr bwMode="auto">
          <a:xfrm>
            <a:off x="3707904" y="1463105"/>
            <a:ext cx="3060700" cy="1282700"/>
          </a:xfrm>
          <a:prstGeom prst="rect">
            <a:avLst/>
          </a:prstGeom>
          <a:noFill/>
        </p:spPr>
      </p:pic>
      <p:pic>
        <p:nvPicPr>
          <p:cNvPr id="7" name="Picture 4"/>
          <p:cNvPicPr>
            <a:picLocks noGrp="1" noChangeAspect="1"/>
          </p:cNvPicPr>
          <p:nvPr/>
        </p:nvPicPr>
        <p:blipFill>
          <a:blip r:embed="rId3"/>
          <a:stretch/>
        </p:blipFill>
        <p:spPr bwMode="auto">
          <a:xfrm>
            <a:off x="2819400" y="4114800"/>
            <a:ext cx="3708400" cy="10493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Content Placeholder 2"/>
          <p:cNvSpPr>
            <a:spLocks noGrp="1" noChangeShapeType="1"/>
          </p:cNvSpPr>
          <p:nvPr>
            <p:ph idx="4294967295"/>
          </p:nvPr>
        </p:nvSpPr>
        <p:spPr bwMode="auto">
          <a:xfrm>
            <a:off x="899592"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t>Put the weight from the training set into matrix </a:t>
            </a:r>
            <a:r>
              <a:rPr b="0" i="1" dirty="0">
                <a:latin typeface="Times New Roman"/>
              </a:rPr>
              <a:t>X</a:t>
            </a:r>
            <a:r>
              <a:rPr b="0" dirty="0"/>
              <a:t> of observations </a:t>
            </a:r>
            <a:r>
              <a:rPr b="0" i="1" dirty="0">
                <a:latin typeface="Times New Roman"/>
              </a:rPr>
              <a:t>f</a:t>
            </a:r>
            <a:r>
              <a:rPr sz="3200" b="0" baseline="30000" dirty="0">
                <a:latin typeface="Times New Roman"/>
              </a:rPr>
              <a:t>(</a:t>
            </a:r>
            <a:r>
              <a:rPr sz="3200" b="0" i="1" baseline="30000" dirty="0" err="1">
                <a:latin typeface="Times New Roman"/>
              </a:rPr>
              <a:t>i</a:t>
            </a:r>
            <a:r>
              <a:rPr sz="3200" b="0" baseline="30000" dirty="0">
                <a:latin typeface="Times New Roman"/>
              </a:rPr>
              <a:t>)</a:t>
            </a:r>
            <a:endParaRPr b="0" dirty="0"/>
          </a:p>
          <a:p>
            <a:pPr marL="342900" lvl="0" indent="-342900">
              <a:spcBef>
                <a:spcPts val="0"/>
              </a:spcBef>
              <a:buClr>
                <a:schemeClr val="accent2"/>
              </a:buClr>
              <a:buSzPct val="80000"/>
              <a:buFont typeface="Wingdings"/>
              <a:buChar char="l"/>
              <a:defRPr/>
            </a:pPr>
            <a:r>
              <a:rPr sz="3200" b="0" dirty="0"/>
              <a:t>Put the observed values in a vector </a:t>
            </a:r>
            <a:r>
              <a:rPr sz="3200" b="0" i="1" dirty="0">
                <a:latin typeface="Times New Roman"/>
              </a:rPr>
              <a:t>y</a:t>
            </a:r>
            <a:endParaRPr b="0" dirty="0"/>
          </a:p>
          <a:p>
            <a:pPr marL="342900" lvl="0" indent="-342900">
              <a:spcBef>
                <a:spcPts val="0"/>
              </a:spcBef>
              <a:buClr>
                <a:schemeClr val="accent2"/>
              </a:buClr>
              <a:buSzPct val="80000"/>
              <a:buFont typeface="Wingdings"/>
              <a:buChar char="l"/>
              <a:defRPr/>
            </a:pPr>
            <a:r>
              <a:rPr sz="3200" b="0" dirty="0"/>
              <a:t>Formula that minimizes the cost:</a:t>
            </a:r>
            <a:endParaRPr b="0" dirty="0"/>
          </a:p>
          <a:p>
            <a:pPr marL="342900" lvl="0" indent="-342900">
              <a:spcBef>
                <a:spcPts val="0"/>
              </a:spcBef>
              <a:buNone/>
              <a:defRPr/>
            </a:pPr>
            <a:endParaRPr b="0" dirty="0"/>
          </a:p>
          <a:p>
            <a:pPr marL="342900" lvl="0" indent="-342900" algn="ctr">
              <a:spcBef>
                <a:spcPts val="0"/>
              </a:spcBef>
              <a:buNone/>
              <a:defRPr/>
            </a:pPr>
            <a:r>
              <a:rPr sz="3200" b="0" i="1" dirty="0">
                <a:latin typeface="Times New Roman"/>
              </a:rPr>
              <a:t>W = </a:t>
            </a:r>
            <a:r>
              <a:rPr sz="3200" b="0" dirty="0">
                <a:latin typeface="Times New Roman"/>
              </a:rPr>
              <a:t>(</a:t>
            </a:r>
            <a:r>
              <a:rPr sz="3200" b="0" i="1" dirty="0">
                <a:latin typeface="Times New Roman"/>
              </a:rPr>
              <a:t>X</a:t>
            </a:r>
            <a:r>
              <a:rPr sz="3200" b="0" i="1" baseline="30000" dirty="0">
                <a:latin typeface="Times New Roman"/>
              </a:rPr>
              <a:t>T</a:t>
            </a:r>
            <a:r>
              <a:rPr sz="3200" b="0" i="1" dirty="0">
                <a:latin typeface="Times New Roman"/>
              </a:rPr>
              <a:t>X</a:t>
            </a:r>
            <a:r>
              <a:rPr sz="3200" b="0" dirty="0">
                <a:latin typeface="Times New Roman"/>
              </a:rPr>
              <a:t>)</a:t>
            </a:r>
            <a:r>
              <a:rPr sz="3200" b="0" i="1" baseline="30000" dirty="0">
                <a:latin typeface="Times New Roman"/>
              </a:rPr>
              <a:t>−</a:t>
            </a:r>
            <a:r>
              <a:rPr sz="3200" b="0" baseline="30000" dirty="0">
                <a:latin typeface="Times New Roman"/>
              </a:rPr>
              <a:t>1</a:t>
            </a:r>
            <a:r>
              <a:rPr sz="3200" b="0" i="1" dirty="0">
                <a:latin typeface="Times New Roman"/>
              </a:rPr>
              <a:t>X</a:t>
            </a:r>
            <a:r>
              <a:rPr sz="3200" b="0" i="1" baseline="30000" dirty="0">
                <a:latin typeface="Times New Roman"/>
              </a:rPr>
              <a:t>T</a:t>
            </a:r>
            <a:r>
              <a:rPr sz="3200" b="0" i="1" dirty="0">
                <a:latin typeface="Times New Roman"/>
              </a:rPr>
              <a:t>y</a:t>
            </a:r>
            <a:endParaRPr lang="en-US" sz="3200" b="0" dirty="0"/>
          </a:p>
          <a:p>
            <a:pPr marL="342900" lvl="0" indent="-342900">
              <a:spcBef>
                <a:spcPts val="0"/>
              </a:spcBef>
              <a:buNone/>
              <a:defRPr/>
            </a:pPr>
            <a:endParaRPr b="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noChangeShapeType="1"/>
          </p:cNvSpPr>
          <p:nvPr>
            <p:ph type="ctrTitle" sz="quarter"/>
          </p:nvPr>
        </p:nvSpPr>
        <p:spPr bwMode="auto">
          <a:xfrm>
            <a:off x="1475656" y="1700808"/>
            <a:ext cx="7668344" cy="1371600"/>
          </a:xfrm>
          <a:prstGeom prst="rect">
            <a:avLst/>
          </a:prstGeom>
          <a:noFill/>
        </p:spPr>
        <p:txBody>
          <a:bodyPr lIns="92075" tIns="46038" rIns="92075" bIns="46038" anchor="ctr" anchorCtr="0"/>
          <a:lstStyle>
            <a:lvl1pPr>
              <a:defRPr/>
            </a:lvl1pPr>
            <a:lvl2pPr>
              <a:defRPr/>
            </a:lvl2pPr>
            <a:lvl3pPr>
              <a:defRPr/>
            </a:lvl3pPr>
            <a:lvl4pPr>
              <a:defRPr/>
            </a:lvl4pPr>
            <a:lvl5pPr>
              <a:defRPr/>
            </a:lvl5pPr>
          </a:lstStyle>
          <a:p>
            <a:pPr marL="0" lvl="0" indent="0">
              <a:buNone/>
              <a:defRPr/>
            </a:pPr>
            <a:r>
              <a:rPr sz="4800" dirty="0"/>
              <a:t>Logistic Regression</a:t>
            </a:r>
            <a:endParaRPr dirty="0"/>
          </a:p>
        </p:txBody>
      </p:sp>
      <p:sp>
        <p:nvSpPr>
          <p:cNvPr id="5" name="Subtitle 4"/>
          <p:cNvSpPr>
            <a:spLocks noGrp="1" noChangeShapeType="1"/>
          </p:cNvSpPr>
          <p:nvPr>
            <p:ph type="subTitle" sz="quarter" idx="1"/>
          </p:nvPr>
        </p:nvSpPr>
        <p:spPr bwMode="auto">
          <a:xfrm>
            <a:off x="2057400" y="4114800"/>
            <a:ext cx="6400800" cy="1752599"/>
          </a:xfrm>
          <a:prstGeom prst="rect">
            <a:avLst/>
          </a:prstGeom>
          <a:noFill/>
        </p:spPr>
        <p:txBody>
          <a:bodyPr lIns="92075" tIns="46038" rIns="92075" bIns="46038" anchor="t"/>
          <a:lstStyle/>
          <a:p>
            <a:pPr>
              <a:defRPr/>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Logistic Regression</a:t>
            </a:r>
          </a:p>
        </p:txBody>
      </p:sp>
      <p:sp>
        <p:nvSpPr>
          <p:cNvPr id="5" name="Content Placeholder 2"/>
          <p:cNvSpPr>
            <a:spLocks noGrp="1" noChangeShapeType="1"/>
          </p:cNvSpPr>
          <p:nvPr>
            <p:ph idx="4294967295"/>
          </p:nvPr>
        </p:nvSpPr>
        <p:spPr bwMode="auto">
          <a:xfrm>
            <a:off x="827584"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rPr>
              <a:t>But in language problems we are doing classification</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rPr>
              <a:t>Predicting one of a small set of discrete values</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rPr>
              <a:t>Could we just use linear regression for this?</a:t>
            </a:r>
          </a:p>
        </p:txBody>
      </p:sp>
      <p:pic>
        <p:nvPicPr>
          <p:cNvPr id="6" name="Picture 4"/>
          <p:cNvPicPr>
            <a:picLocks noGrp="1" noChangeAspect="1"/>
          </p:cNvPicPr>
          <p:nvPr/>
        </p:nvPicPr>
        <p:blipFill>
          <a:blip r:embed="rId2"/>
          <a:stretch/>
        </p:blipFill>
        <p:spPr bwMode="auto">
          <a:xfrm>
            <a:off x="1792287" y="3505199"/>
            <a:ext cx="4875212" cy="1447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Logistic regression</a:t>
            </a:r>
          </a:p>
        </p:txBody>
      </p:sp>
      <p:sp>
        <p:nvSpPr>
          <p:cNvPr id="5" name="Content Placeholder 2"/>
          <p:cNvSpPr>
            <a:spLocks noGrp="1" noChangeShapeType="1"/>
          </p:cNvSpPr>
          <p:nvPr>
            <p:ph idx="4294967295"/>
          </p:nvPr>
        </p:nvSpPr>
        <p:spPr bwMode="auto">
          <a:xfrm>
            <a:off x="685800" y="1295400"/>
            <a:ext cx="8458200" cy="4016375"/>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lang="en-US" b="0" dirty="0">
                <a:effectLst/>
                <a:latin typeface="Calibri" panose="020F0502020204030204" pitchFamily="34" charset="0"/>
                <a:cs typeface="Calibri" panose="020F0502020204030204" pitchFamily="34" charset="0"/>
              </a:rPr>
              <a:t>Not possible: the result doesn’t fall between 0 and 1</a:t>
            </a:r>
            <a:endParaRPr b="0" dirty="0">
              <a:effectLst/>
              <a:latin typeface="Calibri" panose="020F0502020204030204" pitchFamily="34" charset="0"/>
              <a:cs typeface="Calibri" panose="020F0502020204030204" pitchFamily="34" charset="0"/>
            </a:endParaRPr>
          </a:p>
          <a:p>
            <a:pPr marL="342900" lvl="0" indent="-342900">
              <a:spcBef>
                <a:spcPts val="0"/>
              </a:spcBef>
              <a:buNone/>
              <a:defRPr/>
            </a:pPr>
            <a:endParaRPr b="0" dirty="0">
              <a:effectLst/>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endParaRPr lang="en-US" b="0" dirty="0">
              <a:effectLst/>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b="0" dirty="0">
                <a:effectLst/>
                <a:latin typeface="Calibri" panose="020F0502020204030204" pitchFamily="34" charset="0"/>
                <a:cs typeface="Calibri" panose="020F0502020204030204" pitchFamily="34" charset="0"/>
              </a:rPr>
              <a:t>Instead of predicting prob, predict ratio of probs:</a:t>
            </a:r>
          </a:p>
          <a:p>
            <a:pPr marL="342900" lvl="0" indent="-342900">
              <a:lnSpc>
                <a:spcPct val="200000"/>
              </a:lnSpc>
              <a:spcBef>
                <a:spcPts val="0"/>
              </a:spcBef>
              <a:buNone/>
              <a:defRPr/>
            </a:pPr>
            <a:endParaRPr b="0" dirty="0">
              <a:effectLst/>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endParaRPr lang="en-US" b="0" dirty="0">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r>
              <a:rPr b="0" dirty="0">
                <a:latin typeface="Calibri" panose="020F0502020204030204" pitchFamily="34" charset="0"/>
                <a:cs typeface="Calibri" panose="020F0502020204030204" pitchFamily="34" charset="0"/>
              </a:rPr>
              <a:t>but still not good: does not lie between 0 and 1</a:t>
            </a:r>
          </a:p>
          <a:p>
            <a:pPr marL="342900" lvl="0" indent="-342900">
              <a:spcBef>
                <a:spcPts val="0"/>
              </a:spcBef>
              <a:buClr>
                <a:schemeClr val="accent2"/>
              </a:buClr>
              <a:buSzPct val="80000"/>
              <a:buFont typeface="Wingdings"/>
              <a:buChar char="l"/>
              <a:defRPr/>
            </a:pPr>
            <a:r>
              <a:rPr b="0" dirty="0">
                <a:effectLst/>
                <a:latin typeface="Calibri" panose="020F0502020204030204" pitchFamily="34" charset="0"/>
                <a:cs typeface="Calibri" panose="020F0502020204030204" pitchFamily="34" charset="0"/>
              </a:rPr>
              <a:t>So how about if we predict the log:</a:t>
            </a:r>
          </a:p>
          <a:p>
            <a:pPr marL="342900" lvl="0" indent="-342900">
              <a:spcBef>
                <a:spcPts val="0"/>
              </a:spcBef>
              <a:buClr>
                <a:schemeClr val="accent2"/>
              </a:buClr>
              <a:buSzPct val="80000"/>
              <a:buFont typeface="Wingdings"/>
              <a:buChar char="l"/>
              <a:defRPr/>
            </a:pPr>
            <a:endParaRPr b="0" dirty="0">
              <a:effectLst/>
              <a:latin typeface="Calibri" panose="020F0502020204030204" pitchFamily="34" charset="0"/>
              <a:cs typeface="Calibri" panose="020F0502020204030204" pitchFamily="34" charset="0"/>
            </a:endParaRPr>
          </a:p>
        </p:txBody>
      </p:sp>
      <p:pic>
        <p:nvPicPr>
          <p:cNvPr id="6" name="Picture 4"/>
          <p:cNvPicPr>
            <a:picLocks noGrp="1" noChangeAspect="1"/>
          </p:cNvPicPr>
          <p:nvPr/>
        </p:nvPicPr>
        <p:blipFill>
          <a:blip r:embed="rId2"/>
          <a:stretch/>
        </p:blipFill>
        <p:spPr bwMode="auto">
          <a:xfrm>
            <a:off x="2579900" y="1645444"/>
            <a:ext cx="3581400" cy="1063625"/>
          </a:xfrm>
          <a:prstGeom prst="rect">
            <a:avLst/>
          </a:prstGeom>
          <a:noFill/>
        </p:spPr>
      </p:pic>
      <p:pic>
        <p:nvPicPr>
          <p:cNvPr id="7" name="Object 2"/>
          <p:cNvPicPr>
            <a:picLocks noGrp="1" noChangeAspect="1"/>
          </p:cNvPicPr>
          <p:nvPr/>
        </p:nvPicPr>
        <p:blipFill>
          <a:blip r:embed="rId3"/>
          <a:stretch/>
        </p:blipFill>
        <p:spPr bwMode="auto">
          <a:xfrm>
            <a:off x="3051175" y="3276600"/>
            <a:ext cx="3216275" cy="935037"/>
          </a:xfrm>
          <a:prstGeom prst="rect">
            <a:avLst/>
          </a:prstGeom>
          <a:noFill/>
        </p:spPr>
      </p:pic>
      <p:pic>
        <p:nvPicPr>
          <p:cNvPr id="8" name="Object 6"/>
          <p:cNvPicPr>
            <a:picLocks noGrp="1" noChangeAspect="1"/>
          </p:cNvPicPr>
          <p:nvPr/>
        </p:nvPicPr>
        <p:blipFill>
          <a:blip r:embed="rId4"/>
          <a:stretch/>
        </p:blipFill>
        <p:spPr bwMode="auto">
          <a:xfrm>
            <a:off x="2606675" y="5383212"/>
            <a:ext cx="3794125" cy="990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5400"/>
              <a:t>Logistic regression</a:t>
            </a:r>
            <a:endParaRPr/>
          </a:p>
        </p:txBody>
      </p:sp>
      <p:sp>
        <p:nvSpPr>
          <p:cNvPr id="5" name="Content Placeholder 2"/>
          <p:cNvSpPr>
            <a:spLocks noGrp="1" noChangeShapeType="1"/>
          </p:cNvSpPr>
          <p:nvPr>
            <p:ph idx="4294967295"/>
          </p:nvPr>
        </p:nvSpPr>
        <p:spPr bwMode="auto">
          <a:xfrm>
            <a:off x="827584" y="1108631"/>
            <a:ext cx="7772400" cy="587375"/>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b="0" dirty="0"/>
              <a:t>Solving this for </a:t>
            </a:r>
            <a:r>
              <a:rPr b="0" i="1" dirty="0">
                <a:latin typeface="Times New Roman"/>
              </a:rPr>
              <a:t>p</a:t>
            </a:r>
            <a:r>
              <a:rPr b="0" dirty="0">
                <a:latin typeface="Times New Roman"/>
              </a:rPr>
              <a:t>(</a:t>
            </a:r>
            <a:r>
              <a:rPr b="0" i="1" dirty="0">
                <a:latin typeface="Times New Roman"/>
              </a:rPr>
              <a:t>y=true</a:t>
            </a:r>
            <a:r>
              <a:rPr b="0" dirty="0">
                <a:latin typeface="Times New Roman"/>
              </a:rPr>
              <a:t>)</a:t>
            </a:r>
            <a:endParaRPr b="0" dirty="0"/>
          </a:p>
          <a:p>
            <a:pPr marL="0" lvl="0">
              <a:spcBef>
                <a:spcPts val="0"/>
              </a:spcBef>
              <a:buClr>
                <a:schemeClr val="accent2"/>
              </a:buClr>
              <a:buSzPct val="80000"/>
              <a:buNone/>
              <a:defRPr/>
            </a:pPr>
            <a:endParaRPr lang="en-US" b="0" dirty="0"/>
          </a:p>
          <a:p>
            <a:pPr marL="0" lvl="0">
              <a:spcBef>
                <a:spcPts val="0"/>
              </a:spcBef>
              <a:buClr>
                <a:schemeClr val="accent2"/>
              </a:buClr>
              <a:buSzPct val="80000"/>
              <a:buNone/>
              <a:defRPr/>
            </a:pPr>
            <a:endParaRPr b="0" dirty="0"/>
          </a:p>
        </p:txBody>
      </p:sp>
      <p:pic>
        <p:nvPicPr>
          <p:cNvPr id="6" name="Picture 8"/>
          <p:cNvPicPr>
            <a:picLocks noGrp="1" noChangeAspect="1"/>
          </p:cNvPicPr>
          <p:nvPr/>
        </p:nvPicPr>
        <p:blipFill>
          <a:blip r:embed="rId2"/>
          <a:stretch/>
        </p:blipFill>
        <p:spPr bwMode="auto">
          <a:xfrm>
            <a:off x="1524000" y="1981200"/>
            <a:ext cx="4610100" cy="464026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Logistic function</a:t>
            </a:r>
          </a:p>
        </p:txBody>
      </p:sp>
      <p:pic>
        <p:nvPicPr>
          <p:cNvPr id="9" name="Picture 4">
            <a:extLst>
              <a:ext uri="{FF2B5EF4-FFF2-40B4-BE49-F238E27FC236}">
                <a16:creationId xmlns:a16="http://schemas.microsoft.com/office/drawing/2014/main" id="{2D8D463B-C250-452D-8AAE-07A8184FCD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940268"/>
            <a:ext cx="4033698" cy="26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a:extLst>
              <a:ext uri="{FF2B5EF4-FFF2-40B4-BE49-F238E27FC236}">
                <a16:creationId xmlns:a16="http://schemas.microsoft.com/office/drawing/2014/main" id="{9BF2E76E-4056-4407-A59A-A6F9D1DE54F0}"/>
              </a:ext>
            </a:extLst>
          </p:cNvPr>
          <p:cNvSpPr txBox="1">
            <a:spLocks noChangeArrowheads="1"/>
          </p:cNvSpPr>
          <p:nvPr/>
        </p:nvSpPr>
        <p:spPr bwMode="auto">
          <a:xfrm>
            <a:off x="1240040" y="5867400"/>
            <a:ext cx="240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dirty="0"/>
              <a:t>maps </a:t>
            </a:r>
            <a:r>
              <a:rPr lang="en-US" altLang="it-IT" i="1" dirty="0"/>
              <a:t>x</a:t>
            </a:r>
            <a:r>
              <a:rPr lang="en-US" altLang="it-IT" dirty="0"/>
              <a:t> to range [0-1]</a:t>
            </a:r>
          </a:p>
        </p:txBody>
      </p:sp>
      <p:pic>
        <p:nvPicPr>
          <p:cNvPr id="11" name="Picture 10">
            <a:extLst>
              <a:ext uri="{FF2B5EF4-FFF2-40B4-BE49-F238E27FC236}">
                <a16:creationId xmlns:a16="http://schemas.microsoft.com/office/drawing/2014/main" id="{BDCE3A08-68B5-4A6C-AE94-3C9D666A22E3}"/>
              </a:ext>
            </a:extLst>
          </p:cNvPr>
          <p:cNvPicPr>
            <a:picLocks noChangeAspect="1"/>
          </p:cNvPicPr>
          <p:nvPr/>
        </p:nvPicPr>
        <p:blipFill>
          <a:blip r:embed="rId3"/>
          <a:stretch>
            <a:fillRect/>
          </a:stretch>
        </p:blipFill>
        <p:spPr>
          <a:xfrm>
            <a:off x="5105400" y="915837"/>
            <a:ext cx="3733800" cy="2817963"/>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5F8EB0C-B0F6-41E3-B9A3-D8D1C2286D00}"/>
                  </a:ext>
                </a:extLst>
              </p:cNvPr>
              <p:cNvSpPr txBox="1"/>
              <p:nvPr/>
            </p:nvSpPr>
            <p:spPr>
              <a:xfrm>
                <a:off x="1219200" y="1977447"/>
                <a:ext cx="2863091" cy="694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logit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𝑝</m:t>
                          </m:r>
                        </m:num>
                        <m:den>
                          <m:r>
                            <a:rPr lang="en-US" sz="2400" b="0" i="1" smtClean="0">
                              <a:latin typeface="Cambria Math" panose="02040503050406030204" pitchFamily="18" charset="0"/>
                            </a:rPr>
                            <m:t>1−</m:t>
                          </m:r>
                          <m:r>
                            <a:rPr lang="en-US" sz="2400" b="0" i="1" smtClean="0">
                              <a:latin typeface="Cambria Math" panose="02040503050406030204" pitchFamily="18" charset="0"/>
                            </a:rPr>
                            <m:t>𝑝</m:t>
                          </m:r>
                        </m:den>
                      </m:f>
                      <m:r>
                        <a:rPr lang="en-US" sz="2400" b="0" i="1" smtClean="0">
                          <a:latin typeface="Cambria Math" panose="02040503050406030204" pitchFamily="18" charset="0"/>
                        </a:rPr>
                        <m:t>)</m:t>
                      </m:r>
                    </m:oMath>
                  </m:oMathPara>
                </a14:m>
                <a:endParaRPr lang="it-IT" sz="2400" dirty="0"/>
              </a:p>
            </p:txBody>
          </p:sp>
        </mc:Choice>
        <mc:Fallback>
          <p:sp>
            <p:nvSpPr>
              <p:cNvPr id="12" name="TextBox 11">
                <a:extLst>
                  <a:ext uri="{FF2B5EF4-FFF2-40B4-BE49-F238E27FC236}">
                    <a16:creationId xmlns:a16="http://schemas.microsoft.com/office/drawing/2014/main" id="{65F8EB0C-B0F6-41E3-B9A3-D8D1C2286D00}"/>
                  </a:ext>
                </a:extLst>
              </p:cNvPr>
              <p:cNvSpPr txBox="1">
                <a:spLocks noRot="1" noChangeAspect="1" noMove="1" noResize="1" noEditPoints="1" noAdjustHandles="1" noChangeArrowheads="1" noChangeShapeType="1" noTextEdit="1"/>
              </p:cNvSpPr>
              <p:nvPr/>
            </p:nvSpPr>
            <p:spPr>
              <a:xfrm>
                <a:off x="1219200" y="1977447"/>
                <a:ext cx="2863091" cy="69474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6FE1C87-5A2F-4D58-8F85-2A0513160612}"/>
                  </a:ext>
                </a:extLst>
              </p:cNvPr>
              <p:cNvSpPr txBox="1"/>
              <p:nvPr/>
            </p:nvSpPr>
            <p:spPr>
              <a:xfrm>
                <a:off x="1048672" y="4926210"/>
                <a:ext cx="3683894" cy="717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logit</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𝜎</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𝑥</m:t>
                              </m:r>
                            </m:sup>
                          </m:sSup>
                        </m:num>
                        <m:den>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𝑥</m:t>
                              </m:r>
                            </m:sup>
                          </m:sSup>
                        </m:den>
                      </m:f>
                    </m:oMath>
                  </m:oMathPara>
                </a14:m>
                <a:endParaRPr lang="it-IT" sz="2400" dirty="0"/>
              </a:p>
            </p:txBody>
          </p:sp>
        </mc:Choice>
        <mc:Fallback>
          <p:sp>
            <p:nvSpPr>
              <p:cNvPr id="13" name="TextBox 12">
                <a:extLst>
                  <a:ext uri="{FF2B5EF4-FFF2-40B4-BE49-F238E27FC236}">
                    <a16:creationId xmlns:a16="http://schemas.microsoft.com/office/drawing/2014/main" id="{86FE1C87-5A2F-4D58-8F85-2A0513160612}"/>
                  </a:ext>
                </a:extLst>
              </p:cNvPr>
              <p:cNvSpPr txBox="1">
                <a:spLocks noRot="1" noChangeAspect="1" noMove="1" noResize="1" noEditPoints="1" noAdjustHandles="1" noChangeArrowheads="1" noChangeShapeType="1" noTextEdit="1"/>
              </p:cNvSpPr>
              <p:nvPr/>
            </p:nvSpPr>
            <p:spPr>
              <a:xfrm>
                <a:off x="1048672" y="4926210"/>
                <a:ext cx="3683894" cy="717248"/>
              </a:xfrm>
              <a:prstGeom prst="rect">
                <a:avLst/>
              </a:prstGeom>
              <a:blipFill>
                <a:blip r:embed="rId5"/>
                <a:stretch>
                  <a:fillRect/>
                </a:stretch>
              </a:blipFill>
            </p:spPr>
            <p:txBody>
              <a:bodyPr/>
              <a:lstStyle/>
              <a:p>
                <a:r>
                  <a:rPr lang="it-IT">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8"/>
          <p:cNvPicPr>
            <a:picLocks noGrp="1" noChangeAspect="1"/>
          </p:cNvPicPr>
          <p:nvPr/>
        </p:nvPicPr>
        <p:blipFill>
          <a:blip r:embed="rId2"/>
          <a:stretch/>
        </p:blipFill>
        <p:spPr bwMode="auto">
          <a:xfrm>
            <a:off x="2768600" y="5181600"/>
            <a:ext cx="2108200" cy="1447800"/>
          </a:xfrm>
          <a:prstGeom prst="rect">
            <a:avLst/>
          </a:prstGeom>
          <a:noFill/>
        </p:spPr>
      </p:pic>
      <p:sp>
        <p:nvSpPr>
          <p:cNvPr id="5" name="Title 1"/>
          <p:cNvSpPr>
            <a:spLocks noGrp="1" noChangeShapeType="1"/>
          </p:cNvSpPr>
          <p:nvPr>
            <p:ph type="title" idx="4294967295"/>
          </p:nvPr>
        </p:nvSpPr>
        <p:spPr bwMode="auto">
          <a:xfrm>
            <a:off x="755576" y="0"/>
            <a:ext cx="7772400" cy="7620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dirty="0"/>
              <a:t>Logistic Regression</a:t>
            </a:r>
          </a:p>
        </p:txBody>
      </p:sp>
      <p:sp>
        <p:nvSpPr>
          <p:cNvPr id="6" name="Content Placeholder 6"/>
          <p:cNvSpPr>
            <a:spLocks noGrp="1" noChangeShapeType="1"/>
          </p:cNvSpPr>
          <p:nvPr>
            <p:ph idx="4294967295"/>
          </p:nvPr>
        </p:nvSpPr>
        <p:spPr bwMode="auto">
          <a:xfrm>
            <a:off x="914400" y="1143000"/>
            <a:ext cx="8229600" cy="556260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latin typeface="Calibri" panose="020F0502020204030204" pitchFamily="34" charset="0"/>
                <a:cs typeface="Calibri" panose="020F0502020204030204" pitchFamily="34" charset="0"/>
              </a:rPr>
              <a:t>How do we do classification?</a:t>
            </a:r>
          </a:p>
          <a:p>
            <a:pPr marL="342900" lvl="0" indent="-342900">
              <a:spcBef>
                <a:spcPts val="0"/>
              </a:spcBef>
              <a:buClr>
                <a:schemeClr val="accent2"/>
              </a:buClr>
              <a:buSzPct val="80000"/>
              <a:buFont typeface="Wingdings"/>
              <a:buChar char="l"/>
              <a:defRPr/>
            </a:pPr>
            <a:endParaRPr lang="en-US"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endParaRPr lang="en-US"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endParaRPr b="0" dirty="0">
              <a:latin typeface="Calibri" panose="020F0502020204030204" pitchFamily="34" charset="0"/>
              <a:cs typeface="Calibri" panose="020F0502020204030204" pitchFamily="34" charset="0"/>
            </a:endParaRPr>
          </a:p>
          <a:p>
            <a:pPr marL="342900" lvl="0" indent="-342900">
              <a:spcBef>
                <a:spcPts val="0"/>
              </a:spcBef>
              <a:buNone/>
              <a:defRPr/>
            </a:pPr>
            <a:endParaRPr lang="en-US" b="0" dirty="0">
              <a:latin typeface="Calibri" panose="020F0502020204030204" pitchFamily="34" charset="0"/>
              <a:cs typeface="Calibri" panose="020F0502020204030204" pitchFamily="34" charset="0"/>
            </a:endParaRPr>
          </a:p>
          <a:p>
            <a:pPr marL="342900" lvl="0" indent="-342900">
              <a:spcBef>
                <a:spcPts val="0"/>
              </a:spcBef>
              <a:buNone/>
              <a:defRPr/>
            </a:pPr>
            <a:endParaRPr lang="en-US" b="0" dirty="0">
              <a:latin typeface="Calibri" panose="020F0502020204030204" pitchFamily="34" charset="0"/>
              <a:cs typeface="Calibri" panose="020F0502020204030204" pitchFamily="34" charset="0"/>
            </a:endParaRPr>
          </a:p>
          <a:p>
            <a:pPr marL="342900" lvl="0" indent="-342900">
              <a:spcBef>
                <a:spcPts val="0"/>
              </a:spcBef>
              <a:buNone/>
              <a:defRPr/>
            </a:pPr>
            <a:r>
              <a:rPr b="0" dirty="0">
                <a:latin typeface="Calibri" panose="020F0502020204030204" pitchFamily="34" charset="0"/>
                <a:cs typeface="Calibri" panose="020F0502020204030204" pitchFamily="34" charset="0"/>
              </a:rPr>
              <a:t>Or:</a:t>
            </a:r>
          </a:p>
          <a:p>
            <a:pPr marL="342900" lvl="0" indent="-342900">
              <a:spcBef>
                <a:spcPts val="0"/>
              </a:spcBef>
              <a:spcAft>
                <a:spcPts val="1200"/>
              </a:spcAft>
              <a:buNone/>
              <a:defRPr/>
            </a:pPr>
            <a:endParaRPr b="0" dirty="0">
              <a:latin typeface="Calibri" panose="020F0502020204030204" pitchFamily="34" charset="0"/>
              <a:cs typeface="Calibri" panose="020F0502020204030204" pitchFamily="34" charset="0"/>
            </a:endParaRPr>
          </a:p>
          <a:p>
            <a:pPr marL="342900" lvl="0" indent="-342900">
              <a:spcBef>
                <a:spcPts val="0"/>
              </a:spcBef>
              <a:buNone/>
              <a:defRPr/>
            </a:pPr>
            <a:endParaRPr lang="en-US" b="0" dirty="0">
              <a:latin typeface="Calibri" panose="020F0502020204030204" pitchFamily="34" charset="0"/>
              <a:cs typeface="Calibri" panose="020F0502020204030204" pitchFamily="34" charset="0"/>
            </a:endParaRPr>
          </a:p>
          <a:p>
            <a:pPr marL="342900" lvl="0" indent="-342900">
              <a:spcBef>
                <a:spcPts val="0"/>
              </a:spcBef>
              <a:buNone/>
              <a:defRPr/>
            </a:pPr>
            <a:r>
              <a:rPr b="0" dirty="0">
                <a:latin typeface="Calibri" panose="020F0502020204030204" pitchFamily="34" charset="0"/>
                <a:cs typeface="Calibri" panose="020F0502020204030204" pitchFamily="34" charset="0"/>
              </a:rPr>
              <a:t>Or, in explicit sum notation:</a:t>
            </a:r>
          </a:p>
        </p:txBody>
      </p:sp>
      <p:pic>
        <p:nvPicPr>
          <p:cNvPr id="7" name="Picture 7"/>
          <p:cNvPicPr>
            <a:picLocks noGrp="1" noChangeAspect="1"/>
          </p:cNvPicPr>
          <p:nvPr/>
        </p:nvPicPr>
        <p:blipFill>
          <a:blip r:embed="rId3"/>
          <a:stretch/>
        </p:blipFill>
        <p:spPr bwMode="auto">
          <a:xfrm>
            <a:off x="2819400" y="3733800"/>
            <a:ext cx="1727199" cy="1257300"/>
          </a:xfrm>
          <a:prstGeom prst="rect">
            <a:avLst/>
          </a:prstGeom>
          <a:noFill/>
        </p:spPr>
      </p:pic>
      <p:pic>
        <p:nvPicPr>
          <p:cNvPr id="8" name="Picture 3"/>
          <p:cNvPicPr>
            <a:picLocks noGrp="1" noChangeAspect="1"/>
          </p:cNvPicPr>
          <p:nvPr/>
        </p:nvPicPr>
        <p:blipFill>
          <a:blip r:embed="rId4"/>
          <a:srcRect t="12288"/>
          <a:stretch/>
        </p:blipFill>
        <p:spPr bwMode="auto">
          <a:xfrm>
            <a:off x="2133600" y="1676400"/>
            <a:ext cx="4114800" cy="2133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Named Entity Tagging</a:t>
            </a:r>
          </a:p>
        </p:txBody>
      </p:sp>
      <p:sp>
        <p:nvSpPr>
          <p:cNvPr id="5" name="Footer Placeholder 4"/>
          <p:cNvSpPr>
            <a:spLocks noGrp="1"/>
          </p:cNvSpPr>
          <p:nvPr>
            <p:ph type="ftr"/>
          </p:nvPr>
        </p:nvSpPr>
        <p:spPr bwMode="auto">
          <a:xfrm>
            <a:off x="1504152" y="6597352"/>
            <a:ext cx="3276600" cy="316523"/>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400" dirty="0"/>
              <a:t>Slide from Jim Martin</a:t>
            </a:r>
          </a:p>
        </p:txBody>
      </p:sp>
      <p:sp>
        <p:nvSpPr>
          <p:cNvPr id="6" name="Rectangle 3"/>
          <p:cNvSpPr>
            <a:spLocks/>
          </p:cNvSpPr>
          <p:nvPr/>
        </p:nvSpPr>
        <p:spPr bwMode="auto">
          <a:xfrm>
            <a:off x="685800" y="1676400"/>
            <a:ext cx="8229600" cy="45720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342900" lvl="0" indent="-342900">
              <a:spcBef>
                <a:spcPts val="0"/>
              </a:spcBef>
              <a:buNone/>
              <a:defRPr/>
            </a:pPr>
            <a:r>
              <a:rPr sz="2200" dirty="0">
                <a:latin typeface="Calibri" panose="020F0502020204030204" pitchFamily="34" charset="0"/>
                <a:cs typeface="Calibri" panose="020F0502020204030204" pitchFamily="34" charset="0"/>
              </a:rPr>
              <a:t>CHICAGO (AP) — Citing high fuel prices, United Airlines said Friday it has increased fares by $6 per round trip on flights to some cities also served by lower-cost carriers. American Airlines, a unit AMR, immediately matched the move, spokesman Tim Wagner said. United, a unit of UAL, said the increase took effect Thursday night and applies to most routes where it competes against discount carriers, such as Chicago to Dallas and Atlanta and Denver to San Francisco, Los Angeles and New York.</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800"/>
              <a:t>Multinomial logistic regression</a:t>
            </a:r>
            <a:endParaRPr/>
          </a:p>
        </p:txBody>
      </p:sp>
      <p:sp>
        <p:nvSpPr>
          <p:cNvPr id="5" name="Content Placeholder 6"/>
          <p:cNvSpPr>
            <a:spLocks noGrp="1" noChangeShapeType="1"/>
          </p:cNvSpPr>
          <p:nvPr>
            <p:ph idx="4294967295"/>
          </p:nvPr>
        </p:nvSpPr>
        <p:spPr bwMode="auto">
          <a:xfrm>
            <a:off x="781050" y="1077134"/>
            <a:ext cx="7772400" cy="3025775"/>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sz="3200" b="0" dirty="0">
                <a:latin typeface="Calibri" panose="020F0502020204030204" pitchFamily="34" charset="0"/>
                <a:cs typeface="Calibri" panose="020F0502020204030204" pitchFamily="34" charset="0"/>
              </a:rPr>
              <a:t>Multiple classes:</a:t>
            </a:r>
            <a:endParaRPr b="0" dirty="0">
              <a:latin typeface="Calibri" panose="020F0502020204030204" pitchFamily="34" charset="0"/>
              <a:cs typeface="Calibri" panose="020F0502020204030204" pitchFamily="34" charset="0"/>
            </a:endParaRPr>
          </a:p>
          <a:p>
            <a:pPr marL="0">
              <a:lnSpc>
                <a:spcPct val="150000"/>
              </a:lnSpc>
              <a:buNone/>
              <a:defRPr/>
            </a:pPr>
            <a:endParaRPr b="0" dirty="0">
              <a:latin typeface="Calibri" panose="020F0502020204030204" pitchFamily="34" charset="0"/>
              <a:cs typeface="Calibri" panose="020F0502020204030204" pitchFamily="34" charset="0"/>
            </a:endParaRPr>
          </a:p>
          <a:p>
            <a:pPr marL="0" lvl="0">
              <a:spcBef>
                <a:spcPts val="0"/>
              </a:spcBef>
              <a:buClr>
                <a:schemeClr val="accent2"/>
              </a:buClr>
              <a:buSzPct val="80000"/>
              <a:buNone/>
              <a:defRPr/>
            </a:pPr>
            <a:endParaRPr lang="en-US" sz="3200" b="0" dirty="0">
              <a:latin typeface="Calibri" panose="020F0502020204030204" pitchFamily="34" charset="0"/>
              <a:cs typeface="Calibri" panose="020F0502020204030204" pitchFamily="34" charset="0"/>
            </a:endParaRPr>
          </a:p>
          <a:p>
            <a:pPr marL="0" lvl="0">
              <a:spcBef>
                <a:spcPts val="0"/>
              </a:spcBef>
              <a:buClr>
                <a:schemeClr val="accent2"/>
              </a:buClr>
              <a:buSzPct val="80000"/>
              <a:buNone/>
              <a:defRPr/>
            </a:pPr>
            <a:endParaRPr lang="en-US" sz="3200" b="0" dirty="0">
              <a:latin typeface="Calibri" panose="020F0502020204030204" pitchFamily="34" charset="0"/>
              <a:cs typeface="Calibri" panose="020F0502020204030204" pitchFamily="34" charset="0"/>
            </a:endParaRPr>
          </a:p>
          <a:p>
            <a:pPr marL="0" lvl="0">
              <a:spcBef>
                <a:spcPts val="0"/>
              </a:spcBef>
              <a:buClr>
                <a:schemeClr val="accent2"/>
              </a:buClr>
              <a:buSzPct val="80000"/>
              <a:buNone/>
              <a:defRPr/>
            </a:pPr>
            <a:r>
              <a:rPr sz="3200" b="0" dirty="0">
                <a:latin typeface="Calibri" panose="020F0502020204030204" pitchFamily="34" charset="0"/>
                <a:cs typeface="Calibri" panose="020F0502020204030204" pitchFamily="34" charset="0"/>
              </a:rPr>
              <a:t>One change: indicator functions </a:t>
            </a:r>
            <a:r>
              <a:rPr sz="3200" b="0" i="1" dirty="0">
                <a:latin typeface="+mj-lt"/>
                <a:cs typeface="Calibri" panose="020F0502020204030204" pitchFamily="34" charset="0"/>
              </a:rPr>
              <a:t>f</a:t>
            </a:r>
            <a:r>
              <a:rPr sz="3200" b="0" dirty="0">
                <a:latin typeface="+mj-lt"/>
                <a:cs typeface="Calibri" panose="020F0502020204030204" pitchFamily="34" charset="0"/>
              </a:rPr>
              <a:t>(</a:t>
            </a:r>
            <a:r>
              <a:rPr sz="3200" b="0" i="1" dirty="0" err="1">
                <a:latin typeface="+mj-lt"/>
                <a:cs typeface="Calibri" panose="020F0502020204030204" pitchFamily="34" charset="0"/>
              </a:rPr>
              <a:t>c,x</a:t>
            </a:r>
            <a:r>
              <a:rPr sz="3200" b="0" dirty="0">
                <a:latin typeface="+mj-lt"/>
                <a:cs typeface="Calibri" panose="020F0502020204030204" pitchFamily="34" charset="0"/>
              </a:rPr>
              <a:t>) </a:t>
            </a:r>
            <a:r>
              <a:rPr sz="3200" b="0" dirty="0">
                <a:latin typeface="Calibri" panose="020F0502020204030204" pitchFamily="34" charset="0"/>
                <a:cs typeface="Calibri" panose="020F0502020204030204" pitchFamily="34" charset="0"/>
              </a:rPr>
              <a:t>instead of real values</a:t>
            </a:r>
            <a:endParaRPr b="0" dirty="0">
              <a:latin typeface="Calibri" panose="020F0502020204030204" pitchFamily="34" charset="0"/>
              <a:cs typeface="Calibri" panose="020F0502020204030204" pitchFamily="34" charset="0"/>
            </a:endParaRPr>
          </a:p>
        </p:txBody>
      </p:sp>
      <p:pic>
        <p:nvPicPr>
          <p:cNvPr id="6" name="Picture 3"/>
          <p:cNvPicPr>
            <a:picLocks noGrp="1" noChangeAspect="1"/>
          </p:cNvPicPr>
          <p:nvPr/>
        </p:nvPicPr>
        <p:blipFill>
          <a:blip r:embed="rId2"/>
          <a:stretch/>
        </p:blipFill>
        <p:spPr bwMode="auto">
          <a:xfrm>
            <a:off x="2400300" y="4316412"/>
            <a:ext cx="4533900" cy="2138362"/>
          </a:xfrm>
          <a:prstGeom prst="rect">
            <a:avLst/>
          </a:prstGeom>
          <a:noFill/>
        </p:spPr>
      </p:pic>
      <p:pic>
        <p:nvPicPr>
          <p:cNvPr id="7" name="Picture 4"/>
          <p:cNvPicPr>
            <a:picLocks noGrp="1" noChangeAspect="1"/>
          </p:cNvPicPr>
          <p:nvPr/>
        </p:nvPicPr>
        <p:blipFill>
          <a:blip r:embed="rId3"/>
          <a:stretch/>
        </p:blipFill>
        <p:spPr bwMode="auto">
          <a:xfrm>
            <a:off x="3707904" y="1049331"/>
            <a:ext cx="3505199" cy="193516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Estimating the weights</a:t>
            </a:r>
          </a:p>
        </p:txBody>
      </p:sp>
      <p:sp>
        <p:nvSpPr>
          <p:cNvPr id="5" name="Content Placeholder 2"/>
          <p:cNvSpPr>
            <a:spLocks noGrp="1" noChangeShapeType="1"/>
          </p:cNvSpPr>
          <p:nvPr>
            <p:ph idx="4294967295"/>
          </p:nvPr>
        </p:nvSpPr>
        <p:spPr bwMode="auto">
          <a:xfrm>
            <a:off x="899592"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dirty="0"/>
              <a:t>Gradient Iterative Scaling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800100" y="0"/>
            <a:ext cx="7772400" cy="7620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800"/>
              <a:t>Features</a:t>
            </a:r>
            <a:endParaRPr/>
          </a:p>
        </p:txBody>
      </p:sp>
      <p:pic>
        <p:nvPicPr>
          <p:cNvPr id="5" name="Picture 3"/>
          <p:cNvPicPr>
            <a:picLocks noGrp="1" noChangeAspect="1"/>
          </p:cNvPicPr>
          <p:nvPr/>
        </p:nvPicPr>
        <p:blipFill>
          <a:blip r:embed="rId2"/>
          <a:stretch/>
        </p:blipFill>
        <p:spPr bwMode="auto">
          <a:xfrm>
            <a:off x="228600" y="1263650"/>
            <a:ext cx="4800600" cy="641350"/>
          </a:xfrm>
          <a:prstGeom prst="rect">
            <a:avLst/>
          </a:prstGeom>
          <a:noFill/>
        </p:spPr>
      </p:pic>
      <p:pic>
        <p:nvPicPr>
          <p:cNvPr id="6" name="Picture 4"/>
          <p:cNvPicPr>
            <a:picLocks noGrp="1" noChangeAspect="1"/>
          </p:cNvPicPr>
          <p:nvPr/>
        </p:nvPicPr>
        <p:blipFill>
          <a:blip r:embed="rId3"/>
          <a:stretch/>
        </p:blipFill>
        <p:spPr bwMode="auto">
          <a:xfrm>
            <a:off x="228600" y="1905000"/>
            <a:ext cx="4457700" cy="636587"/>
          </a:xfrm>
          <a:prstGeom prst="rect">
            <a:avLst/>
          </a:prstGeom>
          <a:noFill/>
        </p:spPr>
      </p:pic>
      <p:pic>
        <p:nvPicPr>
          <p:cNvPr id="7" name="Picture 5"/>
          <p:cNvPicPr>
            <a:picLocks noGrp="1" noChangeAspect="1"/>
          </p:cNvPicPr>
          <p:nvPr/>
        </p:nvPicPr>
        <p:blipFill>
          <a:blip r:embed="rId4"/>
          <a:stretch/>
        </p:blipFill>
        <p:spPr bwMode="auto">
          <a:xfrm>
            <a:off x="228600" y="2635250"/>
            <a:ext cx="6076950" cy="1860550"/>
          </a:xfrm>
          <a:prstGeom prst="rect">
            <a:avLst/>
          </a:prstGeom>
          <a:noFill/>
        </p:spPr>
      </p:pic>
      <p:pic>
        <p:nvPicPr>
          <p:cNvPr id="8" name="Picture 6"/>
          <p:cNvPicPr>
            <a:picLocks noGrp="1" noChangeAspect="1"/>
          </p:cNvPicPr>
          <p:nvPr/>
        </p:nvPicPr>
        <p:blipFill>
          <a:blip r:embed="rId5"/>
          <a:stretch/>
        </p:blipFill>
        <p:spPr bwMode="auto">
          <a:xfrm>
            <a:off x="228600" y="4343400"/>
            <a:ext cx="4748212" cy="1676400"/>
          </a:xfrm>
          <a:prstGeom prst="rect">
            <a:avLst/>
          </a:prstGeom>
          <a:noFill/>
        </p:spPr>
      </p:pic>
      <p:pic>
        <p:nvPicPr>
          <p:cNvPr id="9" name="Picture 7"/>
          <p:cNvPicPr>
            <a:picLocks noGrp="1" noChangeAspect="1"/>
          </p:cNvPicPr>
          <p:nvPr/>
        </p:nvPicPr>
        <p:blipFill>
          <a:blip r:embed="rId6"/>
          <a:stretch/>
        </p:blipFill>
        <p:spPr bwMode="auto">
          <a:xfrm>
            <a:off x="228600" y="5991225"/>
            <a:ext cx="8915400" cy="8667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Summary so far</a:t>
            </a:r>
          </a:p>
        </p:txBody>
      </p:sp>
      <p:sp>
        <p:nvSpPr>
          <p:cNvPr id="5" name="Content Placeholder 2"/>
          <p:cNvSpPr>
            <a:spLocks noGrp="1" noChangeShapeType="1"/>
          </p:cNvSpPr>
          <p:nvPr>
            <p:ph idx="4294967295"/>
          </p:nvPr>
        </p:nvSpPr>
        <p:spPr bwMode="auto">
          <a:xfrm>
            <a:off x="899592"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Naïve Bayes Classifier</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Logistic Regression Classifier</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Sometimes called </a:t>
            </a:r>
            <a:r>
              <a:rPr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MaxEnt</a:t>
            </a: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classifiers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ctrTitle" sz="quarter"/>
          </p:nvPr>
        </p:nvSpPr>
        <p:spPr bwMode="auto">
          <a:xfrm>
            <a:off x="1475656" y="1700808"/>
            <a:ext cx="7668344" cy="1371600"/>
          </a:xfrm>
          <a:prstGeom prst="rect">
            <a:avLst/>
          </a:prstGeom>
          <a:noFill/>
        </p:spPr>
        <p:txBody>
          <a:bodyPr lIns="92075" tIns="46038" rIns="92075" bIns="46038" anchor="ctr" anchorCtr="0"/>
          <a:lstStyle>
            <a:lvl1pPr>
              <a:defRPr/>
            </a:lvl1pPr>
            <a:lvl2pPr>
              <a:defRPr/>
            </a:lvl2pPr>
            <a:lvl3pPr>
              <a:defRPr/>
            </a:lvl3pPr>
            <a:lvl4pPr>
              <a:defRPr/>
            </a:lvl4pPr>
            <a:lvl5pPr>
              <a:defRPr/>
            </a:lvl5pPr>
          </a:lstStyle>
          <a:p>
            <a:pPr marL="0" lvl="0" indent="0">
              <a:buNone/>
              <a:defRPr/>
            </a:pPr>
            <a:r>
              <a:rPr dirty="0"/>
              <a:t>How </a:t>
            </a:r>
            <a:r>
              <a:rPr lang="en-US" dirty="0"/>
              <a:t>to </a:t>
            </a:r>
            <a:r>
              <a:rPr dirty="0"/>
              <a:t>apply classification to sequences?</a:t>
            </a:r>
          </a:p>
        </p:txBody>
      </p:sp>
      <p:sp>
        <p:nvSpPr>
          <p:cNvPr id="5" name="Subtitle 3"/>
          <p:cNvSpPr>
            <a:spLocks noGrp="1" noChangeShapeType="1"/>
          </p:cNvSpPr>
          <p:nvPr>
            <p:ph type="subTitle" sz="quarter" idx="1"/>
          </p:nvPr>
        </p:nvSpPr>
        <p:spPr bwMode="auto">
          <a:xfrm>
            <a:off x="2057400" y="4114800"/>
            <a:ext cx="6400800" cy="1752599"/>
          </a:xfrm>
          <a:prstGeom prst="rect">
            <a:avLst/>
          </a:prstGeom>
          <a:noFill/>
        </p:spPr>
        <p:txBody>
          <a:bodyPr lIns="92075" tIns="46038" rIns="92075" bIns="46038" anchor="t"/>
          <a:lstStyle/>
          <a:p>
            <a:pPr>
              <a:defRPr/>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5" name="Rectangle 3"/>
          <p:cNvSpPr>
            <a:spLocks noGrp="1" noChangeShapeType="1"/>
          </p:cNvSpPr>
          <p:nvPr>
            <p:ph idx="4294967295"/>
          </p:nvPr>
        </p:nvSpPr>
        <p:spPr bwMode="auto">
          <a:xfrm>
            <a:off x="922337" y="1128713"/>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b="0" dirty="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
        <p:nvSpPr>
          <p:cNvPr id="6" name="Footer Placeholder 11"/>
          <p:cNvSpPr>
            <a:spLocks noGrp="1"/>
          </p:cNvSpPr>
          <p:nvPr>
            <p:ph type="ftr"/>
          </p:nvPr>
        </p:nvSpPr>
        <p:spPr bwMode="auto">
          <a:xfrm>
            <a:off x="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7" name="Text Box 4"/>
          <p:cNvSpPr>
            <a:spLocks/>
          </p:cNvSpPr>
          <p:nvPr/>
        </p:nvSpPr>
        <p:spPr bwMode="auto">
          <a:xfrm>
            <a:off x="854075" y="3186112"/>
            <a:ext cx="7840662" cy="463846"/>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8" name="Line 5"/>
          <p:cNvSpPr>
            <a:spLocks noGrp="1" noChangeShapeType="1"/>
          </p:cNvSpPr>
          <p:nvPr/>
        </p:nvSpPr>
        <p:spPr bwMode="auto">
          <a:xfrm>
            <a:off x="533400"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Line 6"/>
          <p:cNvSpPr>
            <a:spLocks noGrp="1" noChangeShapeType="1"/>
          </p:cNvSpPr>
          <p:nvPr/>
        </p:nvSpPr>
        <p:spPr bwMode="auto">
          <a:xfrm flipH="1">
            <a:off x="1522412"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Rectangle 7"/>
          <p:cNvSpPr>
            <a:spLocks noGrp="1" noChangeShapeType="1"/>
          </p:cNvSpPr>
          <p:nvPr/>
        </p:nvSpPr>
        <p:spPr bwMode="auto">
          <a:xfrm>
            <a:off x="692150"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1" name="Line 8"/>
          <p:cNvSpPr>
            <a:spLocks noGrp="1" noChangeShapeType="1"/>
          </p:cNvSpPr>
          <p:nvPr/>
        </p:nvSpPr>
        <p:spPr bwMode="auto">
          <a:xfrm>
            <a:off x="1222375"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Line 9"/>
          <p:cNvSpPr>
            <a:spLocks noGrp="1" noChangeShapeType="1"/>
          </p:cNvSpPr>
          <p:nvPr/>
        </p:nvSpPr>
        <p:spPr bwMode="auto">
          <a:xfrm>
            <a:off x="1228725"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Text Box 10"/>
          <p:cNvSpPr>
            <a:spLocks/>
          </p:cNvSpPr>
          <p:nvPr/>
        </p:nvSpPr>
        <p:spPr bwMode="auto">
          <a:xfrm>
            <a:off x="930275" y="5089525"/>
            <a:ext cx="690562"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NNP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5" name="Rectangle 3"/>
          <p:cNvSpPr>
            <a:spLocks noGrp="1" noChangeShapeType="1"/>
          </p:cNvSpPr>
          <p:nvPr>
            <p:ph idx="4294967295"/>
          </p:nvPr>
        </p:nvSpPr>
        <p:spPr bwMode="auto">
          <a:xfrm>
            <a:off x="854075" y="1279525"/>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b="0" dirty="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
        <p:nvSpPr>
          <p:cNvPr id="6" name="Text Box 4"/>
          <p:cNvSpPr>
            <a:spLocks/>
          </p:cNvSpPr>
          <p:nvPr/>
        </p:nvSpPr>
        <p:spPr bwMode="auto">
          <a:xfrm>
            <a:off x="854074" y="3186112"/>
            <a:ext cx="8065961" cy="463846"/>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1143000"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2132012"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1301750"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1831975"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1838325"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1525587" y="5089525"/>
            <a:ext cx="7191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Sequence Labeling as Classification</a:t>
            </a:r>
          </a:p>
        </p:txBody>
      </p:sp>
      <p:sp>
        <p:nvSpPr>
          <p:cNvPr id="5" name="Rectangle 3"/>
          <p:cNvSpPr>
            <a:spLocks noGrp="1" noChangeShapeType="1"/>
          </p:cNvSpPr>
          <p:nvPr>
            <p:ph idx="4294967295"/>
          </p:nvPr>
        </p:nvSpPr>
        <p:spPr bwMode="auto">
          <a:xfrm>
            <a:off x="854075" y="1128713"/>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b="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
        <p:nvSpPr>
          <p:cNvPr id="6" name="Text Box 4"/>
          <p:cNvSpPr>
            <a:spLocks/>
          </p:cNvSpPr>
          <p:nvPr/>
        </p:nvSpPr>
        <p:spPr bwMode="auto">
          <a:xfrm>
            <a:off x="854074" y="3186112"/>
            <a:ext cx="8267699" cy="463846"/>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1755775"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2744787"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1914525"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2444750"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2451100"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2236787" y="5089525"/>
            <a:ext cx="520700"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DT</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8088188" cy="463846"/>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a:t>
            </a:r>
            <a:r>
              <a:rPr sz="2400">
                <a:latin typeface="Calibri" panose="020F0502020204030204" pitchFamily="34" charset="0"/>
                <a:cs typeface="Calibri" panose="020F0502020204030204" pitchFamily="34" charset="0"/>
              </a:rPr>
              <a:t>saw</a:t>
            </a:r>
            <a:r>
              <a:rPr sz="2400">
                <a:solidFill>
                  <a:srgbClr val="3333CC"/>
                </a:solidFill>
                <a:latin typeface="Calibri" panose="020F0502020204030204" pitchFamily="34" charset="0"/>
                <a:cs typeface="Calibri" panose="020F0502020204030204" pitchFamily="34" charset="0"/>
              </a:rPr>
              <a:t>  and  decided  to  take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2341562"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3330575"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2500312"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3030537"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3036887"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2808287" y="5089525"/>
            <a:ext cx="549275"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NN</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D06432A3-1CD0-4DCB-A09E-D4088CF43F79}"/>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81925"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t>
            </a:r>
            <a:r>
              <a:rPr sz="2400">
                <a:latin typeface="Calibri" panose="020F0502020204030204" pitchFamily="34" charset="0"/>
                <a:cs typeface="Calibri" panose="020F0502020204030204" pitchFamily="34" charset="0"/>
              </a:rPr>
              <a:t>and</a:t>
            </a:r>
            <a:r>
              <a:rPr sz="2400">
                <a:solidFill>
                  <a:srgbClr val="3333CC"/>
                </a:solidFill>
                <a:latin typeface="Calibri" panose="020F0502020204030204" pitchFamily="34" charset="0"/>
                <a:cs typeface="Calibri" panose="020F0502020204030204" pitchFamily="34" charset="0"/>
              </a:rPr>
              <a:t>  decided  to  take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2971800"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3960812"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3130550"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3660775"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3667125"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3454399" y="5089525"/>
            <a:ext cx="520700"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CC</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5445FAE4-1E48-4DF2-8A38-7326D52B1B06}"/>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Named Entity Tagging</a:t>
            </a:r>
          </a:p>
        </p:txBody>
      </p:sp>
      <p:sp>
        <p:nvSpPr>
          <p:cNvPr id="5" name="Rectangle 3"/>
          <p:cNvSpPr>
            <a:spLocks noGrp="1" noChangeShapeType="1"/>
          </p:cNvSpPr>
          <p:nvPr>
            <p:ph idx="4294967295"/>
          </p:nvPr>
        </p:nvSpPr>
        <p:spPr bwMode="auto">
          <a:xfrm>
            <a:off x="1023144" y="1484784"/>
            <a:ext cx="7772400" cy="457200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None/>
              <a:defRPr/>
            </a:pPr>
            <a:r>
              <a:rPr sz="2200" b="0" dirty="0">
                <a:solidFill>
                  <a:schemeClr val="accent1"/>
                </a:solidFill>
                <a:latin typeface="Calibri" panose="020F0502020204030204" pitchFamily="34" charset="0"/>
                <a:cs typeface="Calibri" panose="020F0502020204030204" pitchFamily="34" charset="0"/>
              </a:rPr>
              <a:t>CHICAGO </a:t>
            </a:r>
            <a:r>
              <a:rPr sz="2200" b="0" dirty="0">
                <a:solidFill>
                  <a:srgbClr val="000000"/>
                </a:solidFill>
                <a:latin typeface="Calibri" panose="020F0502020204030204" pitchFamily="34" charset="0"/>
                <a:cs typeface="Calibri" panose="020F0502020204030204" pitchFamily="34" charset="0"/>
              </a:rPr>
              <a:t>(AP) — Citing high fuel prices, </a:t>
            </a:r>
            <a:r>
              <a:rPr sz="2200" b="0" dirty="0">
                <a:solidFill>
                  <a:schemeClr val="accent2"/>
                </a:solidFill>
                <a:latin typeface="Calibri" panose="020F0502020204030204" pitchFamily="34" charset="0"/>
                <a:cs typeface="Calibri" panose="020F0502020204030204" pitchFamily="34" charset="0"/>
              </a:rPr>
              <a:t>United Airlines</a:t>
            </a:r>
            <a:r>
              <a:rPr sz="2200" b="0" dirty="0">
                <a:solidFill>
                  <a:srgbClr val="000000"/>
                </a:solidFill>
                <a:latin typeface="Calibri" panose="020F0502020204030204" pitchFamily="34" charset="0"/>
                <a:cs typeface="Calibri" panose="020F0502020204030204" pitchFamily="34" charset="0"/>
              </a:rPr>
              <a:t> said Friday it has increased fares by $6 per round trip on flights to some cities also served by lower-cost carriers. </a:t>
            </a:r>
            <a:r>
              <a:rPr sz="2200" b="0" dirty="0">
                <a:solidFill>
                  <a:schemeClr val="accent2"/>
                </a:solidFill>
                <a:latin typeface="Calibri" panose="020F0502020204030204" pitchFamily="34" charset="0"/>
                <a:cs typeface="Calibri" panose="020F0502020204030204" pitchFamily="34" charset="0"/>
              </a:rPr>
              <a:t>American Airlines</a:t>
            </a:r>
            <a:r>
              <a:rPr sz="2200" b="0" dirty="0">
                <a:solidFill>
                  <a:srgbClr val="000000"/>
                </a:solidFill>
                <a:latin typeface="Calibri" panose="020F0502020204030204" pitchFamily="34" charset="0"/>
                <a:cs typeface="Calibri" panose="020F0502020204030204" pitchFamily="34" charset="0"/>
              </a:rPr>
              <a:t>, a unit </a:t>
            </a:r>
            <a:r>
              <a:rPr sz="2200" b="0" dirty="0">
                <a:solidFill>
                  <a:schemeClr val="accent2"/>
                </a:solidFill>
                <a:latin typeface="Calibri" panose="020F0502020204030204" pitchFamily="34" charset="0"/>
                <a:cs typeface="Calibri" panose="020F0502020204030204" pitchFamily="34" charset="0"/>
              </a:rPr>
              <a:t>AMR</a:t>
            </a:r>
            <a:r>
              <a:rPr sz="2200" b="0" dirty="0">
                <a:solidFill>
                  <a:srgbClr val="000000"/>
                </a:solidFill>
                <a:latin typeface="Calibri" panose="020F0502020204030204" pitchFamily="34" charset="0"/>
                <a:cs typeface="Calibri" panose="020F0502020204030204" pitchFamily="34" charset="0"/>
              </a:rPr>
              <a:t>, immediately matched the move, spokesman </a:t>
            </a:r>
            <a:r>
              <a:rPr sz="2200" b="0" dirty="0">
                <a:solidFill>
                  <a:srgbClr val="A50021"/>
                </a:solidFill>
                <a:latin typeface="Calibri" panose="020F0502020204030204" pitchFamily="34" charset="0"/>
                <a:cs typeface="Calibri" panose="020F0502020204030204" pitchFamily="34" charset="0"/>
              </a:rPr>
              <a:t>Tim Wagner</a:t>
            </a:r>
            <a:r>
              <a:rPr sz="2200" b="0" dirty="0">
                <a:solidFill>
                  <a:srgbClr val="000000"/>
                </a:solidFill>
                <a:latin typeface="Calibri" panose="020F0502020204030204" pitchFamily="34" charset="0"/>
                <a:cs typeface="Calibri" panose="020F0502020204030204" pitchFamily="34" charset="0"/>
              </a:rPr>
              <a:t> said. </a:t>
            </a:r>
            <a:r>
              <a:rPr sz="2200" b="0" dirty="0">
                <a:solidFill>
                  <a:schemeClr val="accent2"/>
                </a:solidFill>
                <a:latin typeface="Calibri" panose="020F0502020204030204" pitchFamily="34" charset="0"/>
                <a:cs typeface="Calibri" panose="020F0502020204030204" pitchFamily="34" charset="0"/>
              </a:rPr>
              <a:t>United</a:t>
            </a:r>
            <a:r>
              <a:rPr sz="2200" b="0" dirty="0">
                <a:solidFill>
                  <a:srgbClr val="000000"/>
                </a:solidFill>
                <a:latin typeface="Calibri" panose="020F0502020204030204" pitchFamily="34" charset="0"/>
                <a:cs typeface="Calibri" panose="020F0502020204030204" pitchFamily="34" charset="0"/>
              </a:rPr>
              <a:t>, a unit of </a:t>
            </a:r>
            <a:r>
              <a:rPr sz="2200" b="0" dirty="0">
                <a:solidFill>
                  <a:schemeClr val="accent2"/>
                </a:solidFill>
                <a:latin typeface="Calibri" panose="020F0502020204030204" pitchFamily="34" charset="0"/>
                <a:cs typeface="Calibri" panose="020F0502020204030204" pitchFamily="34" charset="0"/>
              </a:rPr>
              <a:t>UAL</a:t>
            </a:r>
            <a:r>
              <a:rPr sz="2200" b="0" dirty="0">
                <a:solidFill>
                  <a:srgbClr val="000000"/>
                </a:solidFill>
                <a:latin typeface="Calibri" panose="020F0502020204030204" pitchFamily="34" charset="0"/>
                <a:cs typeface="Calibri" panose="020F0502020204030204" pitchFamily="34" charset="0"/>
              </a:rPr>
              <a:t>, said the increase took effect Thursday night and applies to most routes where it competes against discount carriers, such as </a:t>
            </a:r>
            <a:r>
              <a:rPr sz="2200" b="0" dirty="0">
                <a:solidFill>
                  <a:schemeClr val="accent1"/>
                </a:solidFill>
                <a:latin typeface="Calibri" panose="020F0502020204030204" pitchFamily="34" charset="0"/>
                <a:cs typeface="Calibri" panose="020F0502020204030204" pitchFamily="34" charset="0"/>
              </a:rPr>
              <a:t>Chicago </a:t>
            </a:r>
            <a:r>
              <a:rPr sz="2200" b="0" dirty="0">
                <a:solidFill>
                  <a:srgbClr val="000000"/>
                </a:solidFill>
                <a:latin typeface="Calibri" panose="020F0502020204030204" pitchFamily="34" charset="0"/>
                <a:cs typeface="Calibri" panose="020F0502020204030204" pitchFamily="34" charset="0"/>
              </a:rPr>
              <a:t>to </a:t>
            </a:r>
            <a:r>
              <a:rPr sz="2200" b="0" dirty="0">
                <a:solidFill>
                  <a:schemeClr val="accent1"/>
                </a:solidFill>
                <a:latin typeface="Calibri" panose="020F0502020204030204" pitchFamily="34" charset="0"/>
                <a:cs typeface="Calibri" panose="020F0502020204030204" pitchFamily="34" charset="0"/>
              </a:rPr>
              <a:t>Dallas </a:t>
            </a:r>
            <a:r>
              <a:rPr sz="2200" b="0" dirty="0">
                <a:solidFill>
                  <a:srgbClr val="000000"/>
                </a:solidFill>
                <a:latin typeface="Calibri" panose="020F0502020204030204" pitchFamily="34" charset="0"/>
                <a:cs typeface="Calibri" panose="020F0502020204030204" pitchFamily="34" charset="0"/>
              </a:rPr>
              <a:t>and </a:t>
            </a:r>
            <a:r>
              <a:rPr sz="2200" b="0" dirty="0">
                <a:solidFill>
                  <a:schemeClr val="accent1"/>
                </a:solidFill>
                <a:latin typeface="Calibri" panose="020F0502020204030204" pitchFamily="34" charset="0"/>
                <a:cs typeface="Calibri" panose="020F0502020204030204" pitchFamily="34" charset="0"/>
              </a:rPr>
              <a:t>Atlanta </a:t>
            </a:r>
            <a:r>
              <a:rPr sz="2200" b="0" dirty="0">
                <a:solidFill>
                  <a:srgbClr val="000000"/>
                </a:solidFill>
                <a:latin typeface="Calibri" panose="020F0502020204030204" pitchFamily="34" charset="0"/>
                <a:cs typeface="Calibri" panose="020F0502020204030204" pitchFamily="34" charset="0"/>
              </a:rPr>
              <a:t>and </a:t>
            </a:r>
            <a:r>
              <a:rPr sz="2200" b="0" dirty="0">
                <a:solidFill>
                  <a:schemeClr val="accent1"/>
                </a:solidFill>
                <a:latin typeface="Calibri" panose="020F0502020204030204" pitchFamily="34" charset="0"/>
                <a:cs typeface="Calibri" panose="020F0502020204030204" pitchFamily="34" charset="0"/>
              </a:rPr>
              <a:t>Denver </a:t>
            </a:r>
            <a:r>
              <a:rPr sz="2200" b="0" dirty="0">
                <a:solidFill>
                  <a:srgbClr val="000000"/>
                </a:solidFill>
                <a:latin typeface="Calibri" panose="020F0502020204030204" pitchFamily="34" charset="0"/>
                <a:cs typeface="Calibri" panose="020F0502020204030204" pitchFamily="34" charset="0"/>
              </a:rPr>
              <a:t>to </a:t>
            </a:r>
            <a:r>
              <a:rPr sz="2200" b="0" dirty="0">
                <a:solidFill>
                  <a:schemeClr val="accent1"/>
                </a:solidFill>
                <a:latin typeface="Calibri" panose="020F0502020204030204" pitchFamily="34" charset="0"/>
                <a:cs typeface="Calibri" panose="020F0502020204030204" pitchFamily="34" charset="0"/>
              </a:rPr>
              <a:t>San</a:t>
            </a:r>
            <a:r>
              <a:rPr sz="2200" b="0" dirty="0">
                <a:solidFill>
                  <a:srgbClr val="008000"/>
                </a:solidFill>
                <a:latin typeface="Calibri" panose="020F0502020204030204" pitchFamily="34" charset="0"/>
                <a:cs typeface="Calibri" panose="020F0502020204030204" pitchFamily="34" charset="0"/>
              </a:rPr>
              <a:t> </a:t>
            </a:r>
            <a:r>
              <a:rPr sz="2200" b="0" dirty="0">
                <a:solidFill>
                  <a:schemeClr val="accent1"/>
                </a:solidFill>
                <a:latin typeface="Calibri" panose="020F0502020204030204" pitchFamily="34" charset="0"/>
                <a:cs typeface="Calibri" panose="020F0502020204030204" pitchFamily="34" charset="0"/>
              </a:rPr>
              <a:t>Francisco</a:t>
            </a:r>
            <a:r>
              <a:rPr sz="2200" b="0" dirty="0">
                <a:solidFill>
                  <a:srgbClr val="008000"/>
                </a:solidFill>
                <a:latin typeface="Calibri" panose="020F0502020204030204" pitchFamily="34" charset="0"/>
                <a:cs typeface="Calibri" panose="020F0502020204030204" pitchFamily="34" charset="0"/>
              </a:rPr>
              <a:t>, </a:t>
            </a:r>
            <a:r>
              <a:rPr sz="2200" b="0" dirty="0">
                <a:solidFill>
                  <a:schemeClr val="accent1"/>
                </a:solidFill>
                <a:latin typeface="Calibri" panose="020F0502020204030204" pitchFamily="34" charset="0"/>
                <a:cs typeface="Calibri" panose="020F0502020204030204" pitchFamily="34" charset="0"/>
              </a:rPr>
              <a:t>Los</a:t>
            </a:r>
            <a:r>
              <a:rPr sz="2200" b="0" dirty="0">
                <a:solidFill>
                  <a:srgbClr val="008000"/>
                </a:solidFill>
                <a:latin typeface="Calibri" panose="020F0502020204030204" pitchFamily="34" charset="0"/>
                <a:cs typeface="Calibri" panose="020F0502020204030204" pitchFamily="34" charset="0"/>
              </a:rPr>
              <a:t> </a:t>
            </a:r>
            <a:r>
              <a:rPr sz="2200" b="0" dirty="0">
                <a:solidFill>
                  <a:schemeClr val="accent1"/>
                </a:solidFill>
                <a:latin typeface="Calibri" panose="020F0502020204030204" pitchFamily="34" charset="0"/>
                <a:cs typeface="Calibri" panose="020F0502020204030204" pitchFamily="34" charset="0"/>
              </a:rPr>
              <a:t>Angeles </a:t>
            </a:r>
            <a:r>
              <a:rPr sz="2200" b="0" dirty="0">
                <a:solidFill>
                  <a:srgbClr val="000000"/>
                </a:solidFill>
                <a:latin typeface="Calibri" panose="020F0502020204030204" pitchFamily="34" charset="0"/>
                <a:cs typeface="Calibri" panose="020F0502020204030204" pitchFamily="34" charset="0"/>
              </a:rPr>
              <a:t>and </a:t>
            </a:r>
            <a:r>
              <a:rPr sz="2200" b="0" dirty="0">
                <a:solidFill>
                  <a:schemeClr val="accent1"/>
                </a:solidFill>
                <a:latin typeface="Calibri" panose="020F0502020204030204" pitchFamily="34" charset="0"/>
                <a:cs typeface="Calibri" panose="020F0502020204030204" pitchFamily="34" charset="0"/>
              </a:rPr>
              <a:t>New</a:t>
            </a:r>
            <a:r>
              <a:rPr sz="2200" b="0" dirty="0">
                <a:solidFill>
                  <a:srgbClr val="008000"/>
                </a:solidFill>
                <a:latin typeface="Calibri" panose="020F0502020204030204" pitchFamily="34" charset="0"/>
                <a:cs typeface="Calibri" panose="020F0502020204030204" pitchFamily="34" charset="0"/>
              </a:rPr>
              <a:t> </a:t>
            </a:r>
            <a:r>
              <a:rPr sz="2200" b="0" dirty="0">
                <a:solidFill>
                  <a:schemeClr val="accent1"/>
                </a:solidFill>
                <a:latin typeface="Calibri" panose="020F0502020204030204" pitchFamily="34" charset="0"/>
                <a:cs typeface="Calibri" panose="020F0502020204030204" pitchFamily="34" charset="0"/>
              </a:rPr>
              <a:t>York</a:t>
            </a:r>
            <a:r>
              <a:rPr sz="2200" b="0" dirty="0">
                <a:solidFill>
                  <a:srgbClr val="008000"/>
                </a:solidFill>
                <a:latin typeface="Calibri" panose="020F0502020204030204" pitchFamily="34" charset="0"/>
                <a:cs typeface="Calibri" panose="020F0502020204030204" pitchFamily="34" charset="0"/>
              </a:rPr>
              <a:t>.</a:t>
            </a:r>
            <a:endParaRPr b="0" dirty="0">
              <a:latin typeface="Calibri" panose="020F0502020204030204" pitchFamily="34" charset="0"/>
              <a:cs typeface="Calibri" panose="020F0502020204030204" pitchFamily="34" charset="0"/>
            </a:endParaRPr>
          </a:p>
        </p:txBody>
      </p:sp>
      <p:sp>
        <p:nvSpPr>
          <p:cNvPr id="6" name="Footer Placeholder 4"/>
          <p:cNvSpPr>
            <a:spLocks noGrp="1"/>
          </p:cNvSpPr>
          <p:nvPr>
            <p:ph type="ftr"/>
          </p:nvPr>
        </p:nvSpPr>
        <p:spPr bwMode="auto">
          <a:xfrm>
            <a:off x="1475656" y="6567212"/>
            <a:ext cx="2362200"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600" dirty="0"/>
              <a:t>Slide from Jim Martin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81925"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a:t>
            </a:r>
            <a:r>
              <a:rPr sz="2400">
                <a:latin typeface="Calibri" panose="020F0502020204030204" pitchFamily="34" charset="0"/>
                <a:cs typeface="Calibri" panose="020F0502020204030204" pitchFamily="34" charset="0"/>
              </a:rPr>
              <a:t>decided</a:t>
            </a:r>
            <a:r>
              <a:rPr sz="2400">
                <a:solidFill>
                  <a:srgbClr val="3333CC"/>
                </a:solidFill>
                <a:latin typeface="Calibri" panose="020F0502020204030204" pitchFamily="34" charset="0"/>
                <a:cs typeface="Calibri" panose="020F0502020204030204" pitchFamily="34" charset="0"/>
              </a:rPr>
              <a:t>  to  take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3805237"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8" name="Line 6"/>
          <p:cNvSpPr>
            <a:spLocks noGrp="1" noChangeShapeType="1"/>
          </p:cNvSpPr>
          <p:nvPr/>
        </p:nvSpPr>
        <p:spPr bwMode="auto">
          <a:xfrm flipH="1">
            <a:off x="4794250" y="3662362"/>
            <a:ext cx="392112"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9" name="Rectangle 7"/>
          <p:cNvSpPr>
            <a:spLocks noGrp="1" noChangeShapeType="1"/>
          </p:cNvSpPr>
          <p:nvPr/>
        </p:nvSpPr>
        <p:spPr bwMode="auto">
          <a:xfrm>
            <a:off x="3963987"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4494212"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11" name="Line 9"/>
          <p:cNvSpPr>
            <a:spLocks noGrp="1" noChangeShapeType="1"/>
          </p:cNvSpPr>
          <p:nvPr/>
        </p:nvSpPr>
        <p:spPr bwMode="auto">
          <a:xfrm>
            <a:off x="4500562"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4187825" y="5089525"/>
            <a:ext cx="7191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8FFACCE0-D714-43B9-82EB-FC79614EFDD0}"/>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04137"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a:t>
            </a:r>
            <a:r>
              <a:rPr sz="2400">
                <a:latin typeface="Calibri" panose="020F0502020204030204" pitchFamily="34" charset="0"/>
                <a:cs typeface="Calibri" panose="020F0502020204030204" pitchFamily="34" charset="0"/>
              </a:rPr>
              <a:t>to</a:t>
            </a:r>
            <a:r>
              <a:rPr sz="2400">
                <a:solidFill>
                  <a:srgbClr val="3333CC"/>
                </a:solidFill>
                <a:latin typeface="Calibri" panose="020F0502020204030204" pitchFamily="34" charset="0"/>
                <a:cs typeface="Calibri" panose="020F0502020204030204" pitchFamily="34" charset="0"/>
              </a:rPr>
              <a:t>  take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4535487"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5524500"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4694237"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5224462"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5230812"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5016500" y="5089525"/>
            <a:ext cx="520700"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TO</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366D9EA2-3793-460A-AF9F-6E23EB4DB491}"/>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81925"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to  </a:t>
            </a:r>
            <a:r>
              <a:rPr sz="2400">
                <a:latin typeface="Calibri" panose="020F0502020204030204" pitchFamily="34" charset="0"/>
                <a:cs typeface="Calibri" panose="020F0502020204030204" pitchFamily="34" charset="0"/>
              </a:rPr>
              <a:t>take</a:t>
            </a:r>
            <a:r>
              <a:rPr sz="2400">
                <a:solidFill>
                  <a:srgbClr val="3333CC"/>
                </a:solidFill>
                <a:latin typeface="Calibri" panose="020F0502020204030204" pitchFamily="34" charset="0"/>
                <a:cs typeface="Calibri" panose="020F0502020204030204" pitchFamily="34" charset="0"/>
              </a:rPr>
              <a:t>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5229225" y="3602037"/>
            <a:ext cx="231775" cy="5588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8" name="Line 6"/>
          <p:cNvSpPr>
            <a:spLocks noGrp="1" noChangeShapeType="1"/>
          </p:cNvSpPr>
          <p:nvPr/>
        </p:nvSpPr>
        <p:spPr bwMode="auto">
          <a:xfrm flipH="1">
            <a:off x="6061075" y="3651250"/>
            <a:ext cx="195262" cy="509587"/>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9" name="Rectangle 7"/>
          <p:cNvSpPr>
            <a:spLocks noGrp="1" noChangeShapeType="1"/>
          </p:cNvSpPr>
          <p:nvPr/>
        </p:nvSpPr>
        <p:spPr bwMode="auto">
          <a:xfrm>
            <a:off x="5230812"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5761037"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11" name="Line 9"/>
          <p:cNvSpPr>
            <a:spLocks noGrp="1" noChangeShapeType="1"/>
          </p:cNvSpPr>
          <p:nvPr/>
        </p:nvSpPr>
        <p:spPr bwMode="auto">
          <a:xfrm>
            <a:off x="5767386"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5546725" y="5089525"/>
            <a:ext cx="53498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88F46D1A-8590-40D7-9632-857018B10B0E}"/>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81925"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to  take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5729287" y="3602037"/>
            <a:ext cx="231775" cy="5588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6561137" y="3651250"/>
            <a:ext cx="195262" cy="509587"/>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5730875"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6261100"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6267450"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5999162" y="5089525"/>
            <a:ext cx="633412"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PRP</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2A8FB60C-AB0C-4FA8-B4CD-92E9772516A0}"/>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4" y="3186112"/>
            <a:ext cx="7800155" cy="463846"/>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a:t>
            </a:r>
            <a:r>
              <a:rPr sz="2400">
                <a:latin typeface="Calibri" panose="020F0502020204030204" pitchFamily="34" charset="0"/>
                <a:cs typeface="Calibri" panose="020F0502020204030204" pitchFamily="34" charset="0"/>
              </a:rPr>
              <a:t> </a:t>
            </a:r>
            <a:r>
              <a:rPr sz="2400">
                <a:solidFill>
                  <a:schemeClr val="dk2"/>
                </a:solidFill>
                <a:latin typeface="Calibri" panose="020F0502020204030204" pitchFamily="34" charset="0"/>
                <a:cs typeface="Calibri" panose="020F0502020204030204" pitchFamily="34" charset="0"/>
              </a:rPr>
              <a:t>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to  take  it     to   the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6230937" y="3675062"/>
            <a:ext cx="303212" cy="5461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7134225" y="3722687"/>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6303962" y="4241800"/>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6834187" y="369252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6840537" y="4648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6662737" y="4976812"/>
            <a:ext cx="449262"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IN</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DE530061-4B6B-4C49-89A9-C9498DCAD399}"/>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81925"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to  take  it     to   </a:t>
            </a:r>
            <a:r>
              <a:rPr sz="2400">
                <a:latin typeface="Calibri" panose="020F0502020204030204" pitchFamily="34" charset="0"/>
                <a:cs typeface="Calibri" panose="020F0502020204030204" pitchFamily="34" charset="0"/>
              </a:rPr>
              <a:t>the</a:t>
            </a:r>
            <a:r>
              <a:rPr sz="2400">
                <a:solidFill>
                  <a:srgbClr val="3333CC"/>
                </a:solidFill>
                <a:latin typeface="Calibri" panose="020F0502020204030204" pitchFamily="34" charset="0"/>
                <a:cs typeface="Calibri" panose="020F0502020204030204" pitchFamily="34" charset="0"/>
              </a:rPr>
              <a:t>   table.</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6853237" y="3675062"/>
            <a:ext cx="206375"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8" name="Line 6"/>
          <p:cNvSpPr>
            <a:spLocks noGrp="1" noChangeShapeType="1"/>
          </p:cNvSpPr>
          <p:nvPr/>
        </p:nvSpPr>
        <p:spPr bwMode="auto">
          <a:xfrm flipH="1">
            <a:off x="7659687"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9" name="Rectangle 7"/>
          <p:cNvSpPr>
            <a:spLocks noGrp="1" noChangeShapeType="1"/>
          </p:cNvSpPr>
          <p:nvPr/>
        </p:nvSpPr>
        <p:spPr bwMode="auto">
          <a:xfrm>
            <a:off x="6829425"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7359650"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11" name="Line 9"/>
          <p:cNvSpPr>
            <a:spLocks noGrp="1" noChangeShapeType="1"/>
          </p:cNvSpPr>
          <p:nvPr/>
        </p:nvSpPr>
        <p:spPr bwMode="auto">
          <a:xfrm>
            <a:off x="7366000"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7151687" y="5089525"/>
            <a:ext cx="520700"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DT</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21A3B66D-05F4-47E6-B9E5-A7F7A9B6E3CE}"/>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a:t>Sequence Labeling as Classification</a:t>
            </a:r>
            <a:endParaRPr/>
          </a:p>
        </p:txBody>
      </p:sp>
      <p:sp>
        <p:nvSpPr>
          <p:cNvPr id="6" name="Text Box 4"/>
          <p:cNvSpPr>
            <a:spLocks/>
          </p:cNvSpPr>
          <p:nvPr/>
        </p:nvSpPr>
        <p:spPr bwMode="auto">
          <a:xfrm>
            <a:off x="854075" y="3186112"/>
            <a:ext cx="7781925" cy="46355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John  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to  take  it     to   the   </a:t>
            </a:r>
            <a:r>
              <a:rPr sz="2400">
                <a:latin typeface="Calibri" panose="020F0502020204030204" pitchFamily="34" charset="0"/>
                <a:cs typeface="Calibri" panose="020F0502020204030204" pitchFamily="34" charset="0"/>
              </a:rPr>
              <a:t>table</a:t>
            </a:r>
            <a:r>
              <a:rPr sz="2400">
                <a:solidFill>
                  <a:srgbClr val="3333CC"/>
                </a:solidFill>
                <a:latin typeface="Calibri" panose="020F0502020204030204" pitchFamily="34" charset="0"/>
                <a:cs typeface="Calibri" panose="020F0502020204030204" pitchFamily="34" charset="0"/>
              </a:rPr>
              <a:t>.</a:t>
            </a:r>
            <a:endParaRPr>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7353300" y="3675062"/>
            <a:ext cx="388937" cy="4857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8" name="Line 6"/>
          <p:cNvSpPr>
            <a:spLocks noGrp="1" noChangeShapeType="1"/>
          </p:cNvSpPr>
          <p:nvPr/>
        </p:nvSpPr>
        <p:spPr bwMode="auto">
          <a:xfrm flipH="1">
            <a:off x="8342312" y="366236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9" name="Rectangle 7"/>
          <p:cNvSpPr>
            <a:spLocks noGrp="1" noChangeShapeType="1"/>
          </p:cNvSpPr>
          <p:nvPr/>
        </p:nvSpPr>
        <p:spPr bwMode="auto">
          <a:xfrm>
            <a:off x="7512050" y="4181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8042275" y="3632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latin typeface="Calibri" panose="020F0502020204030204" pitchFamily="34" charset="0"/>
              <a:cs typeface="Calibri" panose="020F0502020204030204" pitchFamily="34" charset="0"/>
            </a:endParaRPr>
          </a:p>
        </p:txBody>
      </p:sp>
      <p:sp>
        <p:nvSpPr>
          <p:cNvPr id="11" name="Line 9"/>
          <p:cNvSpPr>
            <a:spLocks noGrp="1" noChangeShapeType="1"/>
          </p:cNvSpPr>
          <p:nvPr/>
        </p:nvSpPr>
        <p:spPr bwMode="auto">
          <a:xfrm>
            <a:off x="8048625" y="4587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7820025" y="5089525"/>
            <a:ext cx="549275"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NN</a:t>
            </a: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
        <p:nvSpPr>
          <p:cNvPr id="14" name="Rectangle 3">
            <a:extLst>
              <a:ext uri="{FF2B5EF4-FFF2-40B4-BE49-F238E27FC236}">
                <a16:creationId xmlns:a16="http://schemas.microsoft.com/office/drawing/2014/main" id="{6906FDE6-D800-4984-8EDB-FBA379A78502}"/>
              </a:ext>
            </a:extLst>
          </p:cNvPr>
          <p:cNvSpPr txBox="1">
            <a:spLocks noChangeShapeType="1"/>
          </p:cNvSpPr>
          <p:nvPr/>
        </p:nvSpPr>
        <p:spPr bwMode="auto">
          <a:xfrm>
            <a:off x="854075" y="1128713"/>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0" algn="l" defTabSz="914400" rtl="0" eaLnBrk="1" fontAlgn="base" hangingPunct="1">
              <a:lnSpc>
                <a:spcPct val="100000"/>
              </a:lnSpc>
              <a:spcBef>
                <a:spcPts val="0"/>
              </a:spcBef>
              <a:spcAft>
                <a:spcPct val="0"/>
              </a:spcAft>
              <a:buClr>
                <a:schemeClr val="accent2"/>
              </a:buClr>
              <a:buSzPct val="80000"/>
              <a:buFont typeface="Wingdings" pitchFamily="2" charset="2"/>
              <a:buChar char="l"/>
              <a:defRPr kumimoji="1" sz="2800" b="1">
                <a:solidFill>
                  <a:schemeClr val="dk1"/>
                </a:solidFill>
                <a:effectLst>
                  <a:outerShdw blurRad="38100" dist="38100" dir="2700000" algn="tl">
                    <a:srgbClr val="C0C0C0"/>
                  </a:outerShdw>
                </a:effectLst>
                <a:latin typeface="Arial"/>
                <a:ea typeface="+mn-ea"/>
                <a:cs typeface="+mn-cs"/>
              </a:defRPr>
            </a:lvl1pPr>
            <a:lvl2pPr marL="742950" indent="457200" algn="l" defTabSz="914400" rtl="0" eaLnBrk="1" fontAlgn="base" hangingPunct="1">
              <a:lnSpc>
                <a:spcPct val="100000"/>
              </a:lnSpc>
              <a:spcBef>
                <a:spcPts val="0"/>
              </a:spcBef>
              <a:spcAft>
                <a:spcPct val="0"/>
              </a:spcAft>
              <a:buClr>
                <a:schemeClr val="accent2"/>
              </a:buClr>
              <a:buSzPct val="80000"/>
              <a:buFont typeface="Wingdings" pitchFamily="2" charset="2"/>
              <a:buChar char="§"/>
              <a:defRPr kumimoji="1" sz="2400" b="1">
                <a:solidFill>
                  <a:schemeClr val="dk1"/>
                </a:solidFill>
                <a:latin typeface="Arial"/>
              </a:defRPr>
            </a:lvl2pPr>
            <a:lvl3pPr marL="1143000" indent="914400" algn="l" defTabSz="914400" rtl="0" eaLnBrk="1" fontAlgn="base" hangingPunct="1">
              <a:lnSpc>
                <a:spcPct val="100000"/>
              </a:lnSpc>
              <a:spcBef>
                <a:spcPts val="0"/>
              </a:spcBef>
              <a:spcAft>
                <a:spcPct val="0"/>
              </a:spcAft>
              <a:buClr>
                <a:schemeClr val="accent2"/>
              </a:buClr>
              <a:buSzPct val="80000"/>
              <a:buChar char="•"/>
              <a:defRPr kumimoji="1" sz="2000" b="1">
                <a:solidFill>
                  <a:schemeClr val="dk1"/>
                </a:solidFill>
                <a:latin typeface="Arial"/>
              </a:defRPr>
            </a:lvl3pPr>
            <a:lvl4pPr marL="1600200" indent="13716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4pPr>
            <a:lvl5pPr marL="2057400" indent="1828800" algn="l" defTabSz="914400" rtl="0" eaLnBrk="1" fontAlgn="base" hangingPunct="1">
              <a:lnSpc>
                <a:spcPct val="100000"/>
              </a:lnSpc>
              <a:spcBef>
                <a:spcPts val="0"/>
              </a:spcBef>
              <a:spcAft>
                <a:spcPct val="0"/>
              </a:spcAft>
              <a:buClr>
                <a:schemeClr val="accent2"/>
              </a:buClr>
              <a:buSzPct val="80000"/>
              <a:buChar char="•"/>
              <a:defRPr kumimoji="1" sz="1800" b="1">
                <a:solidFill>
                  <a:schemeClr val="dk1"/>
                </a:solidFill>
                <a:latin typeface="Arial"/>
              </a:defRPr>
            </a:lvl5pPr>
            <a:lvl6pPr marL="1060847" indent="-96441" algn="l" rtl="0" eaLnBrk="1" fontAlgn="base" hangingPunct="1">
              <a:spcBef>
                <a:spcPct val="20000"/>
              </a:spcBef>
              <a:spcAft>
                <a:spcPct val="0"/>
              </a:spcAft>
              <a:buClr>
                <a:schemeClr val="accent2"/>
              </a:buClr>
              <a:buChar char="•"/>
              <a:defRPr kumimoji="1" sz="844" b="1">
                <a:solidFill>
                  <a:schemeClr val="tx1"/>
                </a:solidFill>
                <a:latin typeface="+mn-lt"/>
              </a:defRPr>
            </a:lvl6pPr>
            <a:lvl7pPr marL="1253729" indent="-96441" algn="l" rtl="0" eaLnBrk="1" fontAlgn="base" hangingPunct="1">
              <a:spcBef>
                <a:spcPct val="20000"/>
              </a:spcBef>
              <a:spcAft>
                <a:spcPct val="0"/>
              </a:spcAft>
              <a:buClr>
                <a:schemeClr val="accent2"/>
              </a:buClr>
              <a:buChar char="•"/>
              <a:defRPr kumimoji="1" sz="844" b="1">
                <a:solidFill>
                  <a:schemeClr val="tx1"/>
                </a:solidFill>
                <a:latin typeface="+mn-lt"/>
              </a:defRPr>
            </a:lvl7pPr>
            <a:lvl8pPr marL="1446610" indent="-96441" algn="l" rtl="0" eaLnBrk="1" fontAlgn="base" hangingPunct="1">
              <a:spcBef>
                <a:spcPct val="20000"/>
              </a:spcBef>
              <a:spcAft>
                <a:spcPct val="0"/>
              </a:spcAft>
              <a:buClr>
                <a:schemeClr val="accent2"/>
              </a:buClr>
              <a:buChar char="•"/>
              <a:defRPr kumimoji="1" sz="844" b="1">
                <a:solidFill>
                  <a:schemeClr val="tx1"/>
                </a:solidFill>
                <a:latin typeface="+mn-lt"/>
              </a:defRPr>
            </a:lvl8pPr>
            <a:lvl9pPr marL="1639491" indent="-96441" algn="l" rtl="0" eaLnBrk="1" fontAlgn="base" hangingPunct="1">
              <a:spcBef>
                <a:spcPct val="20000"/>
              </a:spcBef>
              <a:spcAft>
                <a:spcPct val="0"/>
              </a:spcAft>
              <a:buClr>
                <a:schemeClr val="accent2"/>
              </a:buClr>
              <a:buChar char="•"/>
              <a:defRPr kumimoji="1" sz="844" b="1">
                <a:solidFill>
                  <a:schemeClr val="tx1"/>
                </a:solidFill>
                <a:latin typeface="+mn-lt"/>
              </a:defRPr>
            </a:lvl9pPr>
          </a:lstStyle>
          <a:p>
            <a:pPr marL="0">
              <a:buFont typeface="Wingdings" pitchFamily="2" charset="2"/>
              <a:buNone/>
              <a:defRPr/>
            </a:pPr>
            <a:r>
              <a:rPr lang="en-US" b="0" kern="0">
                <a:latin typeface="Calibri" panose="020F0502020204030204" pitchFamily="34" charset="0"/>
                <a:cs typeface="Calibri" panose="020F0502020204030204" pitchFamily="34" charset="0"/>
              </a:rPr>
              <a:t>Classify each token independently but use as input features, information about the surrounding tokens (sliding window).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20638"/>
            <a:ext cx="8469312" cy="762001"/>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Using Outputs as Inputs</a:t>
            </a:r>
          </a:p>
        </p:txBody>
      </p:sp>
      <p:sp>
        <p:nvSpPr>
          <p:cNvPr id="5" name="Rectangle 3"/>
          <p:cNvSpPr>
            <a:spLocks noGrp="1" noChangeShapeType="1"/>
          </p:cNvSpPr>
          <p:nvPr>
            <p:ph idx="4294967295"/>
          </p:nvPr>
        </p:nvSpPr>
        <p:spPr bwMode="auto">
          <a:xfrm>
            <a:off x="827584"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sz="3200" b="0" dirty="0">
                <a:latin typeface="Calibri" panose="020F0502020204030204" pitchFamily="34" charset="0"/>
                <a:cs typeface="Calibri" panose="020F0502020204030204" pitchFamily="34" charset="0"/>
              </a:rPr>
              <a:t>Better input features are usually the </a:t>
            </a:r>
            <a:r>
              <a:rPr sz="3200" b="0" dirty="0">
                <a:solidFill>
                  <a:srgbClr val="FF0000"/>
                </a:solidFill>
                <a:latin typeface="Calibri" panose="020F0502020204030204" pitchFamily="34" charset="0"/>
                <a:cs typeface="Calibri" panose="020F0502020204030204" pitchFamily="34" charset="0"/>
              </a:rPr>
              <a:t>categories</a:t>
            </a:r>
            <a:r>
              <a:rPr sz="3200" b="0" dirty="0">
                <a:latin typeface="Calibri" panose="020F0502020204030204" pitchFamily="34" charset="0"/>
                <a:cs typeface="Calibri" panose="020F0502020204030204" pitchFamily="34" charset="0"/>
              </a:rPr>
              <a:t> of the surrounding tokens, but these are not available yet</a:t>
            </a:r>
            <a:endParaRPr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sz="3200" b="0" dirty="0">
                <a:latin typeface="Calibri" panose="020F0502020204030204" pitchFamily="34" charset="0"/>
                <a:cs typeface="Calibri" panose="020F0502020204030204" pitchFamily="34" charset="0"/>
              </a:rPr>
              <a:t>Can use category of either the preceding or succeeding tokens by going forward or back and using previous output</a:t>
            </a:r>
            <a:endParaRPr b="0" dirty="0">
              <a:latin typeface="Calibri" panose="020F0502020204030204" pitchFamily="34" charset="0"/>
              <a:cs typeface="Calibri" panose="020F0502020204030204" pitchFamily="34" charset="0"/>
            </a:endParaRPr>
          </a:p>
        </p:txBody>
      </p:sp>
      <p:sp>
        <p:nvSpPr>
          <p:cNvPr id="6"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4" y="2687637"/>
            <a:ext cx="7969571"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endParaRPr lang="en-US" sz="2400"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598487" y="3051175"/>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1514475" y="344011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684212" y="395922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1214437" y="340995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1220787" y="436562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912812" y="4867274"/>
            <a:ext cx="768350"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NNP</a:t>
            </a:r>
          </a:p>
        </p:txBody>
      </p:sp>
      <p:sp>
        <p:nvSpPr>
          <p:cNvPr id="12" name="Line 10"/>
          <p:cNvSpPr>
            <a:spLocks noGrp="1" noChangeShapeType="1"/>
          </p:cNvSpPr>
          <p:nvPr/>
        </p:nvSpPr>
        <p:spPr bwMode="auto">
          <a:xfrm>
            <a:off x="0" y="3068637"/>
            <a:ext cx="85883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4" y="2687637"/>
            <a:ext cx="7919789"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NNP</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1208086" y="3062287"/>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2124075" y="3451225"/>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1293812" y="3970337"/>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1824037" y="3421062"/>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1830387" y="437673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1462087" y="4878387"/>
            <a:ext cx="755650"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2" name="Line 10"/>
          <p:cNvSpPr>
            <a:spLocks noGrp="1" noChangeShapeType="1"/>
          </p:cNvSpPr>
          <p:nvPr/>
        </p:nvSpPr>
        <p:spPr bwMode="auto">
          <a:xfrm>
            <a:off x="609600" y="3079750"/>
            <a:ext cx="85883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800"/>
              <a:t>Named Entity Recognition</a:t>
            </a:r>
            <a:endParaRPr/>
          </a:p>
        </p:txBody>
      </p:sp>
      <p:sp>
        <p:nvSpPr>
          <p:cNvPr id="5" name="Rectangle 3"/>
          <p:cNvSpPr>
            <a:spLocks noGrp="1" noChangeShapeType="1"/>
          </p:cNvSpPr>
          <p:nvPr>
            <p:ph idx="4294967295"/>
          </p:nvPr>
        </p:nvSpPr>
        <p:spPr bwMode="auto">
          <a:xfrm>
            <a:off x="755576" y="1412776"/>
            <a:ext cx="8458200" cy="4835525"/>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Find the named entities and classify them by type</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Typical approach</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Acquire training data</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Encode using IOB labeling</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Train a sequential supervised classifier</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Augment with pre- and post-processing using available list resources (census data, gazetteers, etc.)</a:t>
            </a:r>
          </a:p>
        </p:txBody>
      </p:sp>
      <p:sp>
        <p:nvSpPr>
          <p:cNvPr id="6" name="Footer Placeholder 4"/>
          <p:cNvSpPr>
            <a:spLocks/>
          </p:cNvSpPr>
          <p:nvPr/>
        </p:nvSpPr>
        <p:spPr bwMode="auto">
          <a:xfrm>
            <a:off x="1447800" y="6553200"/>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600" dirty="0"/>
              <a:t>Slide from Jim Martin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4" y="2687637"/>
            <a:ext cx="7919789"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NNP  VBD</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1830387" y="3051175"/>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2746375" y="344011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1916112" y="395922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2446337" y="340995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2452687" y="436562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2120900" y="4867274"/>
            <a:ext cx="56038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DT</a:t>
            </a:r>
          </a:p>
        </p:txBody>
      </p:sp>
      <p:sp>
        <p:nvSpPr>
          <p:cNvPr id="12" name="Line 10"/>
          <p:cNvSpPr>
            <a:spLocks noGrp="1" noChangeShapeType="1"/>
          </p:cNvSpPr>
          <p:nvPr/>
        </p:nvSpPr>
        <p:spPr bwMode="auto">
          <a:xfrm>
            <a:off x="1231900" y="3068637"/>
            <a:ext cx="85883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4" y="2687637"/>
            <a:ext cx="8185597"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NNP VBD DT</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2416175" y="3063875"/>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3332162" y="345281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2501900" y="397192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3032125" y="342265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3038475" y="437832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2754312" y="4879975"/>
            <a:ext cx="56038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NN</a:t>
            </a:r>
          </a:p>
        </p:txBody>
      </p:sp>
      <p:sp>
        <p:nvSpPr>
          <p:cNvPr id="12" name="Line 10"/>
          <p:cNvSpPr>
            <a:spLocks noGrp="1" noChangeShapeType="1"/>
          </p:cNvSpPr>
          <p:nvPr/>
        </p:nvSpPr>
        <p:spPr bwMode="auto">
          <a:xfrm>
            <a:off x="1817687" y="3081337"/>
            <a:ext cx="85883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5" y="2687637"/>
            <a:ext cx="8033972"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NNP VBD DT  NN</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2965450" y="3063875"/>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3881437" y="345281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3051175" y="397192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3581400" y="342265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3587750" y="437832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3241675" y="4879975"/>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CC</a:t>
            </a:r>
          </a:p>
        </p:txBody>
      </p:sp>
      <p:sp>
        <p:nvSpPr>
          <p:cNvPr id="12" name="Line 10"/>
          <p:cNvSpPr>
            <a:spLocks noGrp="1" noChangeShapeType="1"/>
          </p:cNvSpPr>
          <p:nvPr/>
        </p:nvSpPr>
        <p:spPr bwMode="auto">
          <a:xfrm>
            <a:off x="2366962" y="3081337"/>
            <a:ext cx="85883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5" y="2687637"/>
            <a:ext cx="7707312" cy="120251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NNP VBD DT NN  CC</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3843336" y="3051175"/>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4759325" y="3440112"/>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3929062" y="395922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4459287" y="340995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4465637" y="436562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4119562" y="4867274"/>
            <a:ext cx="828675"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2" name="Line 10"/>
          <p:cNvSpPr>
            <a:spLocks noGrp="1" noChangeShapeType="1"/>
          </p:cNvSpPr>
          <p:nvPr/>
        </p:nvSpPr>
        <p:spPr bwMode="auto">
          <a:xfrm>
            <a:off x="3073400" y="3055937"/>
            <a:ext cx="1030287"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5" y="2687637"/>
            <a:ext cx="7707312" cy="1202510"/>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a:solidFill>
                  <a:srgbClr val="3333CC"/>
                </a:solidFill>
                <a:latin typeface="Calibri" panose="020F0502020204030204" pitchFamily="34" charset="0"/>
                <a:cs typeface="Calibri" panose="020F0502020204030204" pitchFamily="34" charset="0"/>
              </a:rPr>
              <a:t> NNP VBD DT NN  CC    VBD</a:t>
            </a:r>
            <a:endParaRPr>
              <a:latin typeface="Calibri" panose="020F0502020204030204" pitchFamily="34" charset="0"/>
              <a:cs typeface="Calibri" panose="020F0502020204030204" pitchFamily="34" charset="0"/>
            </a:endParaRPr>
          </a:p>
          <a:p>
            <a:pPr marL="0" lvl="0" indent="0">
              <a:buNone/>
              <a:defRPr/>
            </a:pPr>
            <a:r>
              <a:rPr sz="2400">
                <a:solidFill>
                  <a:srgbClr val="3333CC"/>
                </a:solidFill>
                <a:latin typeface="Calibri" panose="020F0502020204030204" pitchFamily="34" charset="0"/>
                <a:cs typeface="Calibri" panose="020F0502020204030204" pitchFamily="34" charset="0"/>
              </a:rPr>
              <a:t>John </a:t>
            </a:r>
            <a:r>
              <a:rPr sz="2400">
                <a:latin typeface="Calibri" panose="020F0502020204030204" pitchFamily="34" charset="0"/>
                <a:cs typeface="Calibri" panose="020F0502020204030204" pitchFamily="34" charset="0"/>
              </a:rPr>
              <a:t> </a:t>
            </a:r>
            <a:r>
              <a:rPr sz="2400">
                <a:solidFill>
                  <a:schemeClr val="dk2"/>
                </a:solidFill>
                <a:latin typeface="Calibri" panose="020F0502020204030204" pitchFamily="34" charset="0"/>
                <a:cs typeface="Calibri" panose="020F0502020204030204" pitchFamily="34" charset="0"/>
              </a:rPr>
              <a:t>saw</a:t>
            </a:r>
            <a:r>
              <a:rPr sz="2400">
                <a:solidFill>
                  <a:srgbClr val="6666FF"/>
                </a:solidFill>
                <a:latin typeface="Calibri" panose="020F0502020204030204" pitchFamily="34" charset="0"/>
                <a:cs typeface="Calibri" panose="020F0502020204030204" pitchFamily="34" charset="0"/>
              </a:rPr>
              <a:t> </a:t>
            </a:r>
            <a:r>
              <a:rPr sz="2400">
                <a:solidFill>
                  <a:srgbClr val="3333CC"/>
                </a:solidFill>
                <a:latin typeface="Calibri" panose="020F0502020204030204" pitchFamily="34" charset="0"/>
                <a:cs typeface="Calibri" panose="020F0502020204030204" pitchFamily="34" charset="0"/>
              </a:rPr>
              <a:t> the  saw  and  decided  to  take  it     to   the   table.</a:t>
            </a:r>
            <a:endParaRPr>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4573587" y="3027362"/>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5489575" y="3416300"/>
            <a:ext cx="293687"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4659312" y="3935411"/>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5189537" y="338613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5195886" y="4341812"/>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4849812" y="4843462"/>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TO</a:t>
            </a:r>
          </a:p>
        </p:txBody>
      </p:sp>
      <p:sp>
        <p:nvSpPr>
          <p:cNvPr id="12" name="Line 10"/>
          <p:cNvSpPr>
            <a:spLocks noGrp="1" noChangeShapeType="1"/>
          </p:cNvSpPr>
          <p:nvPr/>
        </p:nvSpPr>
        <p:spPr bwMode="auto">
          <a:xfrm>
            <a:off x="3803650" y="3032125"/>
            <a:ext cx="1030287"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Forward Classification</a:t>
            </a:r>
          </a:p>
        </p:txBody>
      </p:sp>
      <p:sp>
        <p:nvSpPr>
          <p:cNvPr id="5" name="Text Box 3"/>
          <p:cNvSpPr>
            <a:spLocks/>
          </p:cNvSpPr>
          <p:nvPr/>
        </p:nvSpPr>
        <p:spPr bwMode="auto">
          <a:xfrm>
            <a:off x="828674" y="2687637"/>
            <a:ext cx="8063805"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NNP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NN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CC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TO</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6" name="Line 4"/>
          <p:cNvSpPr>
            <a:spLocks noGrp="1" noChangeShapeType="1"/>
          </p:cNvSpPr>
          <p:nvPr/>
        </p:nvSpPr>
        <p:spPr bwMode="auto">
          <a:xfrm>
            <a:off x="5146675" y="3014662"/>
            <a:ext cx="511175"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7" name="Line 5"/>
          <p:cNvSpPr>
            <a:spLocks noGrp="1" noChangeShapeType="1"/>
          </p:cNvSpPr>
          <p:nvPr/>
        </p:nvSpPr>
        <p:spPr bwMode="auto">
          <a:xfrm flipH="1">
            <a:off x="6062662" y="3403600"/>
            <a:ext cx="171450" cy="49847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Rectangle 6"/>
          <p:cNvSpPr>
            <a:spLocks noGrp="1" noChangeShapeType="1"/>
          </p:cNvSpPr>
          <p:nvPr/>
        </p:nvSpPr>
        <p:spPr bwMode="auto">
          <a:xfrm>
            <a:off x="5232400" y="3922712"/>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9" name="Line 7"/>
          <p:cNvSpPr>
            <a:spLocks noGrp="1" noChangeShapeType="1"/>
          </p:cNvSpPr>
          <p:nvPr/>
        </p:nvSpPr>
        <p:spPr bwMode="auto">
          <a:xfrm>
            <a:off x="5762625" y="337343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0" name="Line 8"/>
          <p:cNvSpPr>
            <a:spLocks noGrp="1" noChangeShapeType="1"/>
          </p:cNvSpPr>
          <p:nvPr/>
        </p:nvSpPr>
        <p:spPr bwMode="auto">
          <a:xfrm>
            <a:off x="5768975" y="4329112"/>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Text Box 9"/>
          <p:cNvSpPr>
            <a:spLocks/>
          </p:cNvSpPr>
          <p:nvPr/>
        </p:nvSpPr>
        <p:spPr bwMode="auto">
          <a:xfrm>
            <a:off x="5422900" y="4830762"/>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a:t>
            </a:r>
          </a:p>
        </p:txBody>
      </p:sp>
      <p:sp>
        <p:nvSpPr>
          <p:cNvPr id="12" name="Line 10"/>
          <p:cNvSpPr>
            <a:spLocks noGrp="1" noChangeShapeType="1"/>
          </p:cNvSpPr>
          <p:nvPr/>
        </p:nvSpPr>
        <p:spPr bwMode="auto">
          <a:xfrm>
            <a:off x="4524375" y="3019425"/>
            <a:ext cx="882650"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3"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35384"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b="0" dirty="0">
                <a:latin typeface="Calibri" panose="020F0502020204030204" pitchFamily="34" charset="0"/>
                <a:cs typeface="Calibri" panose="020F0502020204030204" pitchFamily="34" charset="0"/>
              </a:rPr>
              <a:t>Disambiguating “to” in this case would be even easier backward.</a:t>
            </a:r>
            <a:endParaRPr b="0" dirty="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4" y="2687637"/>
            <a:ext cx="7803329"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r">
              <a:buNone/>
              <a:defRPr/>
            </a:pPr>
            <a:r>
              <a:rPr sz="2400" dirty="0">
                <a:solidFill>
                  <a:srgbClr val="3333CC"/>
                </a:solidFill>
                <a:latin typeface="Calibri" panose="020F0502020204030204" pitchFamily="34" charset="0"/>
                <a:cs typeface="Calibri" panose="020F0502020204030204" pitchFamily="34" charset="0"/>
              </a:rPr>
              <a:t>                                                                                  DT</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NN</a:t>
            </a:r>
            <a:r>
              <a:rPr lang="en-US" sz="2400" dirty="0">
                <a:solidFill>
                  <a:srgbClr val="3333CC"/>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6157912" y="3357562"/>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7073900" y="3014662"/>
            <a:ext cx="355600" cy="876299"/>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6243637" y="3911600"/>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6773862" y="3362324"/>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6780212" y="43180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6434137" y="4819650"/>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IN</a:t>
            </a:r>
          </a:p>
        </p:txBody>
      </p:sp>
      <p:sp>
        <p:nvSpPr>
          <p:cNvPr id="13" name="Line 11"/>
          <p:cNvSpPr>
            <a:spLocks noGrp="1" noChangeShapeType="1"/>
          </p:cNvSpPr>
          <p:nvPr/>
        </p:nvSpPr>
        <p:spPr bwMode="auto">
          <a:xfrm flipH="1">
            <a:off x="7272337" y="3043237"/>
            <a:ext cx="71278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28675" y="1004887"/>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b="0" dirty="0">
                <a:latin typeface="Calibri" panose="020F0502020204030204" pitchFamily="34" charset="0"/>
                <a:cs typeface="Calibri" panose="020F0502020204030204" pitchFamily="34" charset="0"/>
              </a:rPr>
              <a:t>Disambiguating “to” in this case would be even easier backward.</a:t>
            </a:r>
            <a:endParaRPr b="0" dirty="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4" y="2687637"/>
            <a:ext cx="8063805"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IN   DT     NN</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5697116" y="3442245"/>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6613103" y="3099345"/>
            <a:ext cx="149225" cy="876299"/>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5782841" y="3996283"/>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6313066" y="344700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6319415" y="4402683"/>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5973341" y="4904333"/>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PRP</a:t>
            </a:r>
          </a:p>
        </p:txBody>
      </p:sp>
      <p:sp>
        <p:nvSpPr>
          <p:cNvPr id="13" name="Line 11"/>
          <p:cNvSpPr>
            <a:spLocks noGrp="1" noChangeShapeType="1"/>
          </p:cNvSpPr>
          <p:nvPr/>
        </p:nvSpPr>
        <p:spPr bwMode="auto">
          <a:xfrm flipH="1">
            <a:off x="6811541" y="3127920"/>
            <a:ext cx="71278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48896"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b="0" dirty="0">
                <a:latin typeface="Calibri" panose="020F0502020204030204" pitchFamily="34" charset="0"/>
                <a:cs typeface="Calibri" panose="020F0502020204030204" pitchFamily="34" charset="0"/>
              </a:rPr>
              <a:t>Disambiguating “to” in this case would be even easier backward.</a:t>
            </a:r>
            <a:endParaRPr b="0" dirty="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5" y="2687637"/>
            <a:ext cx="7772400"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PRP 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NN</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6273180" y="3447331"/>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7189168" y="3104431"/>
            <a:ext cx="149225" cy="876299"/>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6358905" y="4001368"/>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6889130" y="3452093"/>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6895480" y="4407768"/>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6542261" y="4950693"/>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rPr dirty="0"/>
              <a:t>VB</a:t>
            </a:r>
          </a:p>
        </p:txBody>
      </p:sp>
      <p:sp>
        <p:nvSpPr>
          <p:cNvPr id="13" name="Line 11"/>
          <p:cNvSpPr>
            <a:spLocks noGrp="1" noChangeShapeType="1"/>
          </p:cNvSpPr>
          <p:nvPr/>
        </p:nvSpPr>
        <p:spPr bwMode="auto">
          <a:xfrm flipH="1">
            <a:off x="7387605" y="3133006"/>
            <a:ext cx="71278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60613"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b="0" dirty="0">
                <a:latin typeface="Calibri" panose="020F0502020204030204" pitchFamily="34" charset="0"/>
                <a:cs typeface="Calibri" panose="020F0502020204030204" pitchFamily="34" charset="0"/>
              </a:rPr>
              <a:t>Disambiguating “to” in this case would be even easier backward.</a:t>
            </a:r>
            <a:endParaRPr b="0" dirty="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4" y="2687637"/>
            <a:ext cx="7991797"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  PRP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NN</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4570412" y="3360737"/>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5486400" y="3017837"/>
            <a:ext cx="247650" cy="876299"/>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4656137" y="39147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5186362" y="33655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5192712" y="43211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4846637" y="4822825"/>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TO</a:t>
            </a:r>
          </a:p>
        </p:txBody>
      </p:sp>
      <p:sp>
        <p:nvSpPr>
          <p:cNvPr id="13" name="Line 11"/>
          <p:cNvSpPr>
            <a:spLocks noGrp="1" noChangeShapeType="1"/>
          </p:cNvSpPr>
          <p:nvPr/>
        </p:nvSpPr>
        <p:spPr bwMode="auto">
          <a:xfrm flipH="1">
            <a:off x="5684837" y="3046412"/>
            <a:ext cx="55403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0"/>
            <a:ext cx="8469312" cy="7620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Temporal and Numerical Expressions</a:t>
            </a:r>
            <a:endParaRPr sz="4800"/>
          </a:p>
        </p:txBody>
      </p:sp>
      <p:sp>
        <p:nvSpPr>
          <p:cNvPr id="5" name="Rectangle 3"/>
          <p:cNvSpPr>
            <a:spLocks noGrp="1" noChangeShapeType="1"/>
          </p:cNvSpPr>
          <p:nvPr>
            <p:ph idx="4294967295"/>
          </p:nvPr>
        </p:nvSpPr>
        <p:spPr bwMode="auto">
          <a:xfrm>
            <a:off x="1023144" y="1071038"/>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Temporals</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Find all the temporal expressions</a:t>
            </a:r>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857250" lvl="2" indent="0">
              <a:buNone/>
              <a:defRPr/>
            </a:pPr>
            <a:r>
              <a:rPr lang="en-US" b="0" dirty="0">
                <a:effectLst>
                  <a:outerShdw blurRad="38100" dist="38100" dir="2700000" algn="tl">
                    <a:srgbClr val="000000">
                      <a:alpha val="43137"/>
                    </a:srgbClr>
                  </a:outerShdw>
                </a:effectLst>
                <a:cs typeface="Calibri" panose="020F0502020204030204" pitchFamily="34" charset="0"/>
              </a:rPr>
              <a:t>“May 1st”, </a:t>
            </a:r>
            <a:r>
              <a:rPr lang="it-IT"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it-IT"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a:t>
            </a:r>
            <a:r>
              <a:rPr lang="it-IT"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Friday", "</a:t>
            </a:r>
            <a:r>
              <a:rPr lang="it-IT"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Easter</a:t>
            </a:r>
            <a:r>
              <a:rPr lang="it-IT"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a:t>
            </a:r>
            <a:r>
              <a:rPr lang="it-IT"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a:t>
            </a:r>
            <a:r>
              <a:rPr lang="it-IT"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birthday</a:t>
            </a:r>
            <a:r>
              <a:rPr lang="it-IT"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Normalize them based on some reference point</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Numerical Expressions</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Find all the expressions</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Classify by type</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Normalize</a:t>
            </a:r>
          </a:p>
        </p:txBody>
      </p:sp>
      <p:sp>
        <p:nvSpPr>
          <p:cNvPr id="6" name="Footer Placeholder 4"/>
          <p:cNvSpPr>
            <a:spLocks/>
          </p:cNvSpPr>
          <p:nvPr/>
        </p:nvSpPr>
        <p:spPr bwMode="auto">
          <a:xfrm>
            <a:off x="1447800" y="6580584"/>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1400" dirty="0"/>
              <a:t>Slide from Jim Martin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798716"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b="0">
                <a:latin typeface="Calibri" panose="020F0502020204030204" pitchFamily="34" charset="0"/>
                <a:cs typeface="Calibri" panose="020F0502020204030204" pitchFamily="34" charset="0"/>
              </a:rPr>
              <a:t>Disambiguating “to” in this case would be even easier backward.</a:t>
            </a:r>
            <a:endParaRPr b="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4" y="2687637"/>
            <a:ext cx="7897563"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TO  VB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PRP 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NN </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3851275" y="3384550"/>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4767261" y="3041650"/>
            <a:ext cx="503237" cy="876299"/>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3937000" y="3938587"/>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4467225" y="3389312"/>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4473575" y="434498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4127500" y="4846637"/>
            <a:ext cx="963612"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3" name="Line 11"/>
          <p:cNvSpPr>
            <a:spLocks noGrp="1" noChangeShapeType="1"/>
          </p:cNvSpPr>
          <p:nvPr/>
        </p:nvSpPr>
        <p:spPr bwMode="auto">
          <a:xfrm flipH="1">
            <a:off x="4965700" y="3021012"/>
            <a:ext cx="736600" cy="93662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57250" y="1251210"/>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dirty="0">
                <a:latin typeface="Calibri" panose="020F0502020204030204" pitchFamily="34" charset="0"/>
                <a:cs typeface="Calibri" panose="020F0502020204030204" pitchFamily="34" charset="0"/>
              </a:rPr>
              <a:t>Disambiguating “to” in this case would be even easier backward.</a:t>
            </a:r>
            <a:endParaRPr dirty="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5" y="2687637"/>
            <a:ext cx="7925122"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TO  VB  PRP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NN </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3022600" y="3384550"/>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3938587" y="3030537"/>
            <a:ext cx="661987" cy="8874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3108325" y="3938587"/>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3638550" y="3389312"/>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3644900" y="434498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3298825" y="4846637"/>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CC</a:t>
            </a:r>
          </a:p>
        </p:txBody>
      </p:sp>
      <p:sp>
        <p:nvSpPr>
          <p:cNvPr id="13" name="Line 11"/>
          <p:cNvSpPr>
            <a:spLocks noGrp="1" noChangeShapeType="1"/>
          </p:cNvSpPr>
          <p:nvPr/>
        </p:nvSpPr>
        <p:spPr bwMode="auto">
          <a:xfrm flipH="1">
            <a:off x="4137025" y="3021012"/>
            <a:ext cx="1212850" cy="93662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28675" y="1251210"/>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lang="ja-JP" dirty="0">
                <a:latin typeface="Calibri" panose="020F0502020204030204" pitchFamily="34" charset="0"/>
                <a:cs typeface="Calibri" panose="020F0502020204030204" pitchFamily="34" charset="0"/>
              </a:rPr>
              <a:t>Disambiguating “to” in this case would be even easier backward.</a:t>
            </a:r>
            <a:endParaRPr dirty="0">
              <a:latin typeface="Calibri" panose="020F0502020204030204" pitchFamily="34" charset="0"/>
              <a:cs typeface="Calibri" panose="020F0502020204030204" pitchFamily="34" charset="0"/>
            </a:endParaRPr>
          </a:p>
        </p:txBody>
      </p:sp>
      <p:sp>
        <p:nvSpPr>
          <p:cNvPr id="6" name="Text Box 4"/>
          <p:cNvSpPr>
            <a:spLocks/>
          </p:cNvSpPr>
          <p:nvPr/>
        </p:nvSpPr>
        <p:spPr bwMode="auto">
          <a:xfrm>
            <a:off x="828675" y="2687637"/>
            <a:ext cx="7919789"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CC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TO  VB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PRP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NN </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2413000" y="3373437"/>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3328987" y="3032125"/>
            <a:ext cx="393700" cy="8747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2498725" y="3927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3028950" y="3378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3035300" y="4333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2689225" y="4835525"/>
            <a:ext cx="963612"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3" name="Line 11"/>
          <p:cNvSpPr>
            <a:spLocks noGrp="1" noChangeShapeType="1"/>
          </p:cNvSpPr>
          <p:nvPr/>
        </p:nvSpPr>
        <p:spPr bwMode="auto">
          <a:xfrm flipH="1">
            <a:off x="3527425" y="3046412"/>
            <a:ext cx="931862"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27098" y="1297021"/>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dirty="0"/>
              <a:t>Disambiguating “to” in this case would be even easier backward.</a:t>
            </a:r>
            <a:endParaRPr dirty="0"/>
          </a:p>
        </p:txBody>
      </p:sp>
      <p:sp>
        <p:nvSpPr>
          <p:cNvPr id="6" name="Text Box 4"/>
          <p:cNvSpPr>
            <a:spLocks/>
          </p:cNvSpPr>
          <p:nvPr/>
        </p:nvSpPr>
        <p:spPr bwMode="auto">
          <a:xfrm>
            <a:off x="828674" y="2687637"/>
            <a:ext cx="7853111"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CC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TO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  PRP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NN</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1803400" y="3373437"/>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2719387" y="3032125"/>
            <a:ext cx="393700" cy="8747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1889125" y="39274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2419350" y="33782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2425700" y="43338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2079625" y="4835525"/>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DT</a:t>
            </a:r>
          </a:p>
        </p:txBody>
      </p:sp>
      <p:sp>
        <p:nvSpPr>
          <p:cNvPr id="13" name="Line 11"/>
          <p:cNvSpPr>
            <a:spLocks noGrp="1" noChangeShapeType="1"/>
          </p:cNvSpPr>
          <p:nvPr/>
        </p:nvSpPr>
        <p:spPr bwMode="auto">
          <a:xfrm flipH="1">
            <a:off x="2917825" y="3046412"/>
            <a:ext cx="931862"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881829"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dirty="0"/>
              <a:t>Disambiguating “to” in this case would be even easier backward.</a:t>
            </a:r>
            <a:endParaRPr dirty="0"/>
          </a:p>
        </p:txBody>
      </p:sp>
      <p:sp>
        <p:nvSpPr>
          <p:cNvPr id="6" name="Text Box 4"/>
          <p:cNvSpPr>
            <a:spLocks/>
          </p:cNvSpPr>
          <p:nvPr/>
        </p:nvSpPr>
        <p:spPr bwMode="auto">
          <a:xfrm>
            <a:off x="828674" y="2687637"/>
            <a:ext cx="7825555"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CC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TO  VB  PRP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NN</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1279525" y="3386137"/>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2195512" y="3008312"/>
            <a:ext cx="284162" cy="91122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1365250" y="3940175"/>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1895474" y="3390900"/>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1901825" y="4346575"/>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1555750" y="4848225"/>
            <a:ext cx="876299"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VBD</a:t>
            </a:r>
          </a:p>
        </p:txBody>
      </p:sp>
      <p:sp>
        <p:nvSpPr>
          <p:cNvPr id="13" name="Line 11"/>
          <p:cNvSpPr>
            <a:spLocks noGrp="1" noChangeShapeType="1"/>
          </p:cNvSpPr>
          <p:nvPr/>
        </p:nvSpPr>
        <p:spPr bwMode="auto">
          <a:xfrm flipH="1">
            <a:off x="2393950" y="3059112"/>
            <a:ext cx="639762"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Backward Classification</a:t>
            </a:r>
          </a:p>
        </p:txBody>
      </p:sp>
      <p:sp>
        <p:nvSpPr>
          <p:cNvPr id="5" name="Rectangle 3"/>
          <p:cNvSpPr>
            <a:spLocks noGrp="1" noChangeShapeType="1"/>
          </p:cNvSpPr>
          <p:nvPr>
            <p:ph idx="4294967295"/>
          </p:nvPr>
        </p:nvSpPr>
        <p:spPr bwMode="auto">
          <a:xfrm>
            <a:off x="1023144" y="1124744"/>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0" lvl="0">
              <a:spcBef>
                <a:spcPts val="0"/>
              </a:spcBef>
              <a:buClr>
                <a:schemeClr val="accent2"/>
              </a:buClr>
              <a:buSzPct val="80000"/>
              <a:buNone/>
              <a:defRPr/>
            </a:pPr>
            <a:r>
              <a:rPr lang="ja-JP"/>
              <a:t>Disambiguating “to” in this case would be even easier backward.</a:t>
            </a:r>
            <a:endParaRPr/>
          </a:p>
        </p:txBody>
      </p:sp>
      <p:sp>
        <p:nvSpPr>
          <p:cNvPr id="6" name="Text Box 4"/>
          <p:cNvSpPr>
            <a:spLocks/>
          </p:cNvSpPr>
          <p:nvPr/>
        </p:nvSpPr>
        <p:spPr bwMode="auto">
          <a:xfrm>
            <a:off x="828674" y="2687637"/>
            <a:ext cx="7897563" cy="833178"/>
          </a:xfrm>
          <a:prstGeom prst="rect">
            <a:avLst/>
          </a:prstGeom>
          <a:noFill/>
        </p:spPr>
        <p:txBody>
          <a:bodyPr wrap="square"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rPr sz="2400" dirty="0">
                <a:solidFill>
                  <a:srgbClr val="3333CC"/>
                </a:solidFill>
                <a:latin typeface="Calibri" panose="020F0502020204030204" pitchFamily="34" charset="0"/>
                <a:cs typeface="Calibri" panose="020F0502020204030204" pitchFamily="34" charset="0"/>
              </a:rPr>
              <a:t>         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CC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VBD   </a:t>
            </a:r>
            <a:r>
              <a:rPr lang="en-US" sz="2400" dirty="0">
                <a:solidFill>
                  <a:srgbClr val="3333CC"/>
                </a:solidFill>
                <a:latin typeface="Calibri" panose="020F0502020204030204" pitchFamily="34" charset="0"/>
                <a:cs typeface="Calibri" panose="020F0502020204030204" pitchFamily="34" charset="0"/>
              </a:rPr>
              <a:t>   </a:t>
            </a:r>
            <a:r>
              <a:rPr lang="it-IT" sz="2400" dirty="0">
                <a:solidFill>
                  <a:srgbClr val="3333CC"/>
                </a:solidFill>
                <a:latin typeface="Calibri" panose="020F0502020204030204" pitchFamily="34" charset="0"/>
                <a:cs typeface="Calibri" panose="020F0502020204030204" pitchFamily="34" charset="0"/>
              </a:rPr>
              <a:t>T</a:t>
            </a:r>
            <a:r>
              <a:rPr sz="2400" dirty="0">
                <a:solidFill>
                  <a:srgbClr val="3333CC"/>
                </a:solidFill>
                <a:latin typeface="Calibri" panose="020F0502020204030204" pitchFamily="34" charset="0"/>
                <a:cs typeface="Calibri" panose="020F0502020204030204" pitchFamily="34" charset="0"/>
              </a:rPr>
              <a:t>O  VB  PRP IN  </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DT</a:t>
            </a:r>
            <a:r>
              <a:rPr lang="en-US" sz="2400" dirty="0">
                <a:solidFill>
                  <a:srgbClr val="3333CC"/>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NN </a:t>
            </a:r>
            <a:endParaRPr dirty="0">
              <a:latin typeface="Calibri" panose="020F0502020204030204" pitchFamily="34" charset="0"/>
              <a:cs typeface="Calibri" panose="020F0502020204030204" pitchFamily="34" charset="0"/>
            </a:endParaRPr>
          </a:p>
          <a:p>
            <a:pPr marL="0" lvl="0" indent="0">
              <a:buNone/>
              <a:defRPr/>
            </a:pPr>
            <a:r>
              <a:rPr sz="2400" dirty="0">
                <a:solidFill>
                  <a:srgbClr val="3333CC"/>
                </a:solidFill>
                <a:latin typeface="Calibri" panose="020F0502020204030204" pitchFamily="34" charset="0"/>
                <a:cs typeface="Calibri" panose="020F0502020204030204" pitchFamily="34" charset="0"/>
              </a:rPr>
              <a:t>John </a:t>
            </a:r>
            <a:r>
              <a:rPr sz="2400" dirty="0">
                <a:latin typeface="Calibri" panose="020F0502020204030204" pitchFamily="34" charset="0"/>
                <a:cs typeface="Calibri" panose="020F0502020204030204" pitchFamily="34" charset="0"/>
              </a:rPr>
              <a:t> </a:t>
            </a:r>
            <a:r>
              <a:rPr sz="2400" dirty="0">
                <a:solidFill>
                  <a:schemeClr val="dk2"/>
                </a:solidFill>
                <a:latin typeface="Calibri" panose="020F0502020204030204" pitchFamily="34" charset="0"/>
                <a:cs typeface="Calibri" panose="020F0502020204030204" pitchFamily="34" charset="0"/>
              </a:rPr>
              <a:t>saw</a:t>
            </a:r>
            <a:r>
              <a:rPr sz="2400" dirty="0">
                <a:solidFill>
                  <a:srgbClr val="6666FF"/>
                </a:solidFill>
                <a:latin typeface="Calibri" panose="020F0502020204030204" pitchFamily="34" charset="0"/>
                <a:cs typeface="Calibri" panose="020F0502020204030204" pitchFamily="34" charset="0"/>
              </a:rPr>
              <a:t> </a:t>
            </a:r>
            <a:r>
              <a:rPr sz="2400" dirty="0">
                <a:solidFill>
                  <a:srgbClr val="3333CC"/>
                </a:solidFill>
                <a:latin typeface="Calibri" panose="020F0502020204030204" pitchFamily="34" charset="0"/>
                <a:cs typeface="Calibri" panose="020F0502020204030204" pitchFamily="34" charset="0"/>
              </a:rPr>
              <a:t> the  saw  and  decided  to  take  it     to   the   table.</a:t>
            </a:r>
            <a:endParaRPr dirty="0">
              <a:latin typeface="Calibri" panose="020F0502020204030204" pitchFamily="34" charset="0"/>
              <a:cs typeface="Calibri" panose="020F0502020204030204" pitchFamily="34" charset="0"/>
            </a:endParaRPr>
          </a:p>
        </p:txBody>
      </p:sp>
      <p:sp>
        <p:nvSpPr>
          <p:cNvPr id="7" name="Line 5"/>
          <p:cNvSpPr>
            <a:spLocks noGrp="1" noChangeShapeType="1"/>
          </p:cNvSpPr>
          <p:nvPr/>
        </p:nvSpPr>
        <p:spPr bwMode="auto">
          <a:xfrm>
            <a:off x="669925" y="3409950"/>
            <a:ext cx="51117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8" name="Line 6"/>
          <p:cNvSpPr>
            <a:spLocks noGrp="1" noChangeShapeType="1"/>
          </p:cNvSpPr>
          <p:nvPr/>
        </p:nvSpPr>
        <p:spPr bwMode="auto">
          <a:xfrm flipH="1">
            <a:off x="1585912" y="3032125"/>
            <a:ext cx="284162" cy="911225"/>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9" name="Rectangle 7"/>
          <p:cNvSpPr>
            <a:spLocks noGrp="1" noChangeShapeType="1"/>
          </p:cNvSpPr>
          <p:nvPr/>
        </p:nvSpPr>
        <p:spPr bwMode="auto">
          <a:xfrm>
            <a:off x="755650" y="3963987"/>
            <a:ext cx="1106487" cy="409575"/>
          </a:xfrm>
          <a:prstGeom prst="rect">
            <a:avLst/>
          </a:prstGeom>
          <a:solidFill>
            <a:srgbClr val="66FF99"/>
          </a:solidFill>
          <a:ln w="12700">
            <a:solidFill>
              <a:schemeClr val="dk1"/>
            </a:solidFill>
            <a:round/>
            <a:headEnd/>
            <a:tailEnd/>
          </a:ln>
        </p:spPr>
        <p:txBody>
          <a:bodyPr lIns="90000" tIns="46800" rIns="90000" bIns="46800" anchor="ctr" anchorCtr="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classifier</a:t>
            </a:r>
          </a:p>
        </p:txBody>
      </p:sp>
      <p:sp>
        <p:nvSpPr>
          <p:cNvPr id="10" name="Line 8"/>
          <p:cNvSpPr>
            <a:spLocks noGrp="1" noChangeShapeType="1"/>
          </p:cNvSpPr>
          <p:nvPr/>
        </p:nvSpPr>
        <p:spPr bwMode="auto">
          <a:xfrm>
            <a:off x="1285875" y="3414711"/>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1" name="Line 9"/>
          <p:cNvSpPr>
            <a:spLocks noGrp="1" noChangeShapeType="1"/>
          </p:cNvSpPr>
          <p:nvPr/>
        </p:nvSpPr>
        <p:spPr bwMode="auto">
          <a:xfrm>
            <a:off x="1292225" y="4370387"/>
            <a:ext cx="22225" cy="533400"/>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2" name="Text Box 10"/>
          <p:cNvSpPr>
            <a:spLocks/>
          </p:cNvSpPr>
          <p:nvPr/>
        </p:nvSpPr>
        <p:spPr bwMode="auto">
          <a:xfrm>
            <a:off x="946150" y="4872037"/>
            <a:ext cx="706437" cy="396875"/>
          </a:xfrm>
          <a:prstGeom prst="rect">
            <a:avLst/>
          </a:prstGeom>
          <a:noFill/>
        </p:spPr>
        <p:txBody>
          <a:bodyPr lIns="90000" tIns="46800" rIns="90000" bIns="46800">
            <a:spAutoFit/>
          </a:bodyPr>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lgn="ctr">
              <a:buNone/>
              <a:defRPr/>
            </a:pPr>
            <a:r>
              <a:t>NNP</a:t>
            </a:r>
          </a:p>
        </p:txBody>
      </p:sp>
      <p:sp>
        <p:nvSpPr>
          <p:cNvPr id="13" name="Line 11"/>
          <p:cNvSpPr>
            <a:spLocks noGrp="1" noChangeShapeType="1"/>
          </p:cNvSpPr>
          <p:nvPr/>
        </p:nvSpPr>
        <p:spPr bwMode="auto">
          <a:xfrm flipH="1">
            <a:off x="1784350" y="3082925"/>
            <a:ext cx="639762" cy="900112"/>
          </a:xfrm>
          <a:prstGeom prst="line">
            <a:avLst/>
          </a:prstGeom>
          <a:noFill/>
          <a:ln w="28575">
            <a:solidFill>
              <a:schemeClr val="dk1"/>
            </a:solidFill>
            <a:round/>
            <a:headEnd/>
            <a:tailEnd type="arrow" w="med" len="med"/>
          </a:ln>
        </p:spPr>
        <p:txBody>
          <a:bodyPr lIns="90000" tIns="46800" rIns="90000" bIns="46800">
            <a:spAutoFit/>
          </a:bodyPr>
          <a:lstStyle/>
          <a:p>
            <a:pPr>
              <a:defRPr/>
            </a:pPr>
            <a:endParaRPr/>
          </a:p>
        </p:txBody>
      </p:sp>
      <p:sp>
        <p:nvSpPr>
          <p:cNvPr id="14" name="Footer Placeholder 11"/>
          <p:cNvSpPr>
            <a:spLocks/>
          </p:cNvSpPr>
          <p:nvPr/>
        </p:nvSpPr>
        <p:spPr bwMode="auto">
          <a:xfrm>
            <a:off x="1066800" y="6553200"/>
            <a:ext cx="3124200" cy="2286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Ray Mooney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NER as Sequence Labeling</a:t>
            </a:r>
          </a:p>
        </p:txBody>
      </p:sp>
      <p:pic>
        <p:nvPicPr>
          <p:cNvPr id="5" name="Picture 3"/>
          <p:cNvPicPr>
            <a:picLocks noGrp="1" noChangeAspect="1"/>
          </p:cNvPicPr>
          <p:nvPr/>
        </p:nvPicPr>
        <p:blipFill>
          <a:blip r:embed="rId2"/>
          <a:stretch/>
        </p:blipFill>
        <p:spPr bwMode="auto">
          <a:xfrm>
            <a:off x="269875" y="1989137"/>
            <a:ext cx="8491537" cy="291782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noChangeShapeType="1"/>
          </p:cNvSpPr>
          <p:nvPr>
            <p:ph type="ctrTitle" sz="quarter"/>
          </p:nvPr>
        </p:nvSpPr>
        <p:spPr bwMode="auto">
          <a:xfrm>
            <a:off x="1403648" y="1676400"/>
            <a:ext cx="7632848" cy="1371600"/>
          </a:xfrm>
          <a:prstGeom prst="rect">
            <a:avLst/>
          </a:prstGeom>
          <a:noFill/>
        </p:spPr>
        <p:txBody>
          <a:bodyPr lIns="92075" tIns="46038" rIns="92075" bIns="46038" anchor="ctr" anchorCtr="0"/>
          <a:lstStyle>
            <a:lvl1pPr>
              <a:defRPr/>
            </a:lvl1pPr>
            <a:lvl2pPr>
              <a:defRPr/>
            </a:lvl2pPr>
            <a:lvl3pPr>
              <a:defRPr/>
            </a:lvl3pPr>
            <a:lvl4pPr>
              <a:defRPr/>
            </a:lvl4pPr>
            <a:lvl5pPr>
              <a:defRPr/>
            </a:lvl5pPr>
          </a:lstStyle>
          <a:p>
            <a:pPr marL="0" lvl="0" indent="0">
              <a:buNone/>
              <a:defRPr/>
            </a:pPr>
            <a:r>
              <a:rPr sz="4400" dirty="0"/>
              <a:t>Why classifiers are not as good as sequence models</a:t>
            </a:r>
          </a:p>
        </p:txBody>
      </p:sp>
      <p:sp>
        <p:nvSpPr>
          <p:cNvPr id="5" name="Subtitle 4"/>
          <p:cNvSpPr>
            <a:spLocks noGrp="1" noChangeShapeType="1"/>
          </p:cNvSpPr>
          <p:nvPr>
            <p:ph type="subTitle" sz="quarter" idx="1"/>
          </p:nvPr>
        </p:nvSpPr>
        <p:spPr bwMode="auto">
          <a:xfrm>
            <a:off x="2057400" y="4114800"/>
            <a:ext cx="6400800" cy="1752599"/>
          </a:xfrm>
          <a:prstGeom prst="rect">
            <a:avLst/>
          </a:prstGeom>
          <a:noFill/>
        </p:spPr>
        <p:txBody>
          <a:bodyPr lIns="92075" tIns="46038" rIns="92075" bIns="46038" anchor="t"/>
          <a:lstStyle/>
          <a:p>
            <a:pPr>
              <a:defRPr/>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0"/>
            <a:ext cx="8469312" cy="764704"/>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rPr sz="4000" dirty="0"/>
              <a:t>Problems with using Classifiers for Sequence Labeling</a:t>
            </a:r>
            <a:endParaRPr sz="5400" dirty="0"/>
          </a:p>
        </p:txBody>
      </p:sp>
      <p:sp>
        <p:nvSpPr>
          <p:cNvPr id="5" name="Rectangle 3"/>
          <p:cNvSpPr>
            <a:spLocks noGrp="1" noChangeShapeType="1"/>
          </p:cNvSpPr>
          <p:nvPr>
            <p:ph idx="4294967295"/>
          </p:nvPr>
        </p:nvSpPr>
        <p:spPr bwMode="auto">
          <a:xfrm>
            <a:off x="755576" y="1268760"/>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sz="3200" b="0" dirty="0">
                <a:latin typeface="Calibri" panose="020F0502020204030204" pitchFamily="34" charset="0"/>
                <a:cs typeface="Calibri" panose="020F0502020204030204" pitchFamily="34" charset="0"/>
              </a:rPr>
              <a:t>It is not easy to integrate information from hidden labels on both sides</a:t>
            </a:r>
            <a:endParaRPr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sz="3200" b="0" dirty="0">
                <a:latin typeface="Calibri" panose="020F0502020204030204" pitchFamily="34" charset="0"/>
                <a:cs typeface="Calibri" panose="020F0502020204030204" pitchFamily="34" charset="0"/>
              </a:rPr>
              <a:t>We make a hard decision on each token</a:t>
            </a:r>
            <a:endParaRPr b="0" dirty="0">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We should rather choose a global optimum</a:t>
            </a:r>
            <a:endParaRPr b="0" dirty="0">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The best labeling for the whole sequence</a:t>
            </a:r>
            <a:endParaRPr b="0" dirty="0">
              <a:latin typeface="Calibri" panose="020F0502020204030204" pitchFamily="34" charset="0"/>
              <a:cs typeface="Calibri" panose="020F0502020204030204" pitchFamily="34" charset="0"/>
            </a:endParaRPr>
          </a:p>
          <a:p>
            <a:pPr marL="742950" lvl="1" indent="-285750">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Keeping each local decision as just a probability, not a hard decision</a:t>
            </a:r>
            <a:endParaRPr b="0" dirty="0">
              <a:latin typeface="Calibri" panose="020F0502020204030204" pitchFamily="34" charset="0"/>
              <a:cs typeface="Calibri" panose="020F0502020204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Probabilistic Sequence Models</a:t>
            </a:r>
          </a:p>
        </p:txBody>
      </p:sp>
      <p:sp>
        <p:nvSpPr>
          <p:cNvPr id="5" name="Rectangle 3"/>
          <p:cNvSpPr>
            <a:spLocks noGrp="1" noChangeShapeType="1"/>
          </p:cNvSpPr>
          <p:nvPr>
            <p:ph idx="4294967295"/>
          </p:nvPr>
        </p:nvSpPr>
        <p:spPr bwMode="auto">
          <a:xfrm>
            <a:off x="685800"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lnSpc>
                <a:spcPct val="90000"/>
              </a:lnSpc>
              <a:spcBef>
                <a:spcPts val="0"/>
              </a:spcBef>
              <a:buClr>
                <a:schemeClr val="accent2"/>
              </a:buClr>
              <a:buSzPct val="80000"/>
              <a:buFont typeface="Wingdings"/>
              <a:buChar char="l"/>
              <a:defRPr/>
            </a:pPr>
            <a:r>
              <a:rPr sz="3200" b="0" dirty="0">
                <a:latin typeface="Calibri" panose="020F0502020204030204" pitchFamily="34" charset="0"/>
                <a:cs typeface="Calibri" panose="020F0502020204030204" pitchFamily="34" charset="0"/>
              </a:rPr>
              <a:t>Probabilistic sequence models allow integrating uncertainty over multiple, interdependent classifications and collectively determine the most likely global assignment</a:t>
            </a:r>
            <a:endParaRPr b="0" dirty="0">
              <a:latin typeface="Calibri" panose="020F0502020204030204" pitchFamily="34" charset="0"/>
              <a:cs typeface="Calibri" panose="020F0502020204030204" pitchFamily="34" charset="0"/>
            </a:endParaRPr>
          </a:p>
          <a:p>
            <a:pPr marL="342900" lvl="0" indent="-342900">
              <a:lnSpc>
                <a:spcPct val="90000"/>
              </a:lnSpc>
              <a:spcBef>
                <a:spcPts val="0"/>
              </a:spcBef>
              <a:buClr>
                <a:schemeClr val="accent2"/>
              </a:buClr>
              <a:buSzPct val="80000"/>
              <a:buFont typeface="Wingdings"/>
              <a:buChar char="l"/>
              <a:defRPr/>
            </a:pPr>
            <a:r>
              <a:rPr sz="3200" b="0" dirty="0">
                <a:latin typeface="Calibri" panose="020F0502020204030204" pitchFamily="34" charset="0"/>
                <a:cs typeface="Calibri" panose="020F0502020204030204" pitchFamily="34" charset="0"/>
              </a:rPr>
              <a:t>Common approaches</a:t>
            </a:r>
            <a:endParaRPr b="0" dirty="0">
              <a:latin typeface="Calibri" panose="020F0502020204030204" pitchFamily="34" charset="0"/>
              <a:cs typeface="Calibri" panose="020F0502020204030204" pitchFamily="34" charset="0"/>
            </a:endParaRPr>
          </a:p>
          <a:p>
            <a:pPr marL="742950" lvl="1" indent="-285750">
              <a:lnSpc>
                <a:spcPct val="90000"/>
              </a:lnSpc>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Hidden Markov Model  (HMM)</a:t>
            </a:r>
            <a:endParaRPr b="0" dirty="0">
              <a:latin typeface="Calibri" panose="020F0502020204030204" pitchFamily="34" charset="0"/>
              <a:cs typeface="Calibri" panose="020F0502020204030204" pitchFamily="34" charset="0"/>
            </a:endParaRPr>
          </a:p>
          <a:p>
            <a:pPr marL="742950" lvl="1" indent="-285750">
              <a:lnSpc>
                <a:spcPct val="90000"/>
              </a:lnSpc>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Conditional Random Field (CRF)</a:t>
            </a:r>
            <a:endParaRPr b="0" dirty="0">
              <a:latin typeface="Calibri" panose="020F0502020204030204" pitchFamily="34" charset="0"/>
              <a:cs typeface="Calibri" panose="020F0502020204030204" pitchFamily="34" charset="0"/>
            </a:endParaRPr>
          </a:p>
          <a:p>
            <a:pPr marL="742950" lvl="1" indent="-285750">
              <a:lnSpc>
                <a:spcPct val="90000"/>
              </a:lnSpc>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Maximum Entropy Markov Model (MEMM) is a simplified version of CRF</a:t>
            </a:r>
            <a:endParaRPr b="0" dirty="0">
              <a:latin typeface="Calibri" panose="020F0502020204030204" pitchFamily="34" charset="0"/>
              <a:cs typeface="Calibri" panose="020F0502020204030204" pitchFamily="34" charset="0"/>
            </a:endParaRPr>
          </a:p>
          <a:p>
            <a:pPr marL="742950" lvl="1" indent="-285750">
              <a:lnSpc>
                <a:spcPct val="90000"/>
              </a:lnSpc>
              <a:spcBef>
                <a:spcPts val="0"/>
              </a:spcBef>
              <a:buClr>
                <a:schemeClr val="accent2"/>
              </a:buClr>
              <a:buSzPct val="80000"/>
              <a:buChar char="§"/>
              <a:defRPr/>
            </a:pPr>
            <a:r>
              <a:rPr sz="2800" b="0" dirty="0">
                <a:latin typeface="Calibri" panose="020F0502020204030204" pitchFamily="34" charset="0"/>
                <a:cs typeface="Calibri" panose="020F0502020204030204" pitchFamily="34" charset="0"/>
              </a:rPr>
              <a:t>Convolutional Neural Networks (CNN)</a:t>
            </a:r>
            <a:endParaRPr b="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NE Types</a:t>
            </a:r>
          </a:p>
        </p:txBody>
      </p:sp>
      <p:pic>
        <p:nvPicPr>
          <p:cNvPr id="5" name="Picture 3"/>
          <p:cNvPicPr>
            <a:picLocks noGrp="1" noChangeAspect="1"/>
          </p:cNvPicPr>
          <p:nvPr/>
        </p:nvPicPr>
        <p:blipFill>
          <a:blip r:embed="rId2"/>
          <a:stretch/>
        </p:blipFill>
        <p:spPr bwMode="auto">
          <a:xfrm>
            <a:off x="179387" y="2479675"/>
            <a:ext cx="8964612" cy="2135187"/>
          </a:xfrm>
          <a:prstGeom prst="rect">
            <a:avLst/>
          </a:prstGeom>
          <a:noFill/>
        </p:spPr>
      </p:pic>
      <p:sp>
        <p:nvSpPr>
          <p:cNvPr id="6" name="Footer Placeholder 4"/>
          <p:cNvSpPr>
            <a:spLocks/>
          </p:cNvSpPr>
          <p:nvPr/>
        </p:nvSpPr>
        <p:spPr bwMode="auto">
          <a:xfrm>
            <a:off x="1447800" y="6553200"/>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HMMs vs. MEMMs</a:t>
            </a:r>
          </a:p>
        </p:txBody>
      </p:sp>
      <p:pic>
        <p:nvPicPr>
          <p:cNvPr id="5" name="Picture 3"/>
          <p:cNvPicPr>
            <a:picLocks noGrp="1" noChangeAspect="1"/>
          </p:cNvPicPr>
          <p:nvPr>
            <p:ph idx="4294967295"/>
          </p:nvPr>
        </p:nvPicPr>
        <p:blipFill>
          <a:blip r:embed="rId2"/>
          <a:srcRect/>
          <a:stretch/>
        </p:blipFill>
        <p:spPr bwMode="auto">
          <a:xfrm>
            <a:off x="1187624" y="1225228"/>
            <a:ext cx="6553200" cy="4822825"/>
          </a:xfrm>
          <a:prstGeom prst="rect">
            <a:avLst/>
          </a:prstGeom>
          <a:noFill/>
        </p:spPr>
      </p:pic>
      <p:sp>
        <p:nvSpPr>
          <p:cNvPr id="6" name="Footer Placeholder 6"/>
          <p:cNvSpPr>
            <a:spLocks noGrp="1"/>
          </p:cNvSpPr>
          <p:nvPr>
            <p:ph type="ftr" idx="4294967295"/>
          </p:nvPr>
        </p:nvSpPr>
        <p:spPr bwMode="auto">
          <a:xfrm>
            <a:off x="1676400" y="6553200"/>
            <a:ext cx="7467600"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HMMs vs. MEMMs</a:t>
            </a:r>
          </a:p>
        </p:txBody>
      </p:sp>
      <p:pic>
        <p:nvPicPr>
          <p:cNvPr id="5" name="Picture 3"/>
          <p:cNvPicPr>
            <a:picLocks noGrp="1" noChangeAspect="1"/>
          </p:cNvPicPr>
          <p:nvPr>
            <p:ph idx="4294967295"/>
          </p:nvPr>
        </p:nvPicPr>
        <p:blipFill>
          <a:blip r:embed="rId2"/>
          <a:srcRect/>
          <a:stretch/>
        </p:blipFill>
        <p:spPr bwMode="auto">
          <a:xfrm>
            <a:off x="899592" y="1580489"/>
            <a:ext cx="6688138" cy="4102100"/>
          </a:xfrm>
          <a:prstGeom prst="rect">
            <a:avLst/>
          </a:prstGeom>
          <a:noFill/>
        </p:spPr>
      </p:pic>
      <p:sp>
        <p:nvSpPr>
          <p:cNvPr id="6" name="Footer Placeholder 6"/>
          <p:cNvSpPr>
            <a:spLocks noGrp="1"/>
          </p:cNvSpPr>
          <p:nvPr>
            <p:ph type="ftr" idx="4294967295"/>
          </p:nvPr>
        </p:nvSpPr>
        <p:spPr bwMode="auto">
          <a:xfrm>
            <a:off x="1676400" y="6553200"/>
            <a:ext cx="7467600"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p:nvPr>
        </p:nvSpPr>
        <p:spPr bwMode="auto">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HMMs vs. MEMMs</a:t>
            </a:r>
          </a:p>
        </p:txBody>
      </p:sp>
      <p:pic>
        <p:nvPicPr>
          <p:cNvPr id="5" name="Picture 3"/>
          <p:cNvPicPr>
            <a:picLocks noGrp="1" noChangeAspect="1"/>
          </p:cNvPicPr>
          <p:nvPr>
            <p:ph idx="4294967295"/>
          </p:nvPr>
        </p:nvPicPr>
        <p:blipFill>
          <a:blip r:embed="rId2"/>
          <a:srcRect/>
          <a:stretch/>
        </p:blipFill>
        <p:spPr bwMode="auto">
          <a:xfrm>
            <a:off x="511778" y="1628800"/>
            <a:ext cx="8612188" cy="4259263"/>
          </a:xfrm>
          <a:prstGeom prst="rect">
            <a:avLst/>
          </a:prstGeom>
          <a:noFill/>
        </p:spPr>
      </p:pic>
      <p:sp>
        <p:nvSpPr>
          <p:cNvPr id="6" name="Footer Placeholder 6"/>
          <p:cNvSpPr>
            <a:spLocks noGrp="1"/>
          </p:cNvSpPr>
          <p:nvPr>
            <p:ph type="ftr" idx="4294967295"/>
          </p:nvPr>
        </p:nvSpPr>
        <p:spPr bwMode="auto">
          <a:xfrm>
            <a:off x="1676400" y="6553200"/>
            <a:ext cx="7467600"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p:nvPr>
        </p:nvSpPr>
        <p:spPr bwMode="auto">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HMM vs MEMM</a:t>
            </a:r>
          </a:p>
        </p:txBody>
      </p:sp>
      <p:pic>
        <p:nvPicPr>
          <p:cNvPr id="5" name="Content Placeholder 4"/>
          <p:cNvPicPr>
            <a:picLocks noGrp="1" noChangeAspect="1"/>
          </p:cNvPicPr>
          <p:nvPr>
            <p:ph idx="4294967295"/>
          </p:nvPr>
        </p:nvPicPr>
        <p:blipFill>
          <a:blip r:embed="rId2"/>
          <a:srcRect/>
          <a:stretch/>
        </p:blipFill>
        <p:spPr bwMode="auto">
          <a:xfrm>
            <a:off x="827584" y="1549869"/>
            <a:ext cx="7772400" cy="1758950"/>
          </a:xfrm>
          <a:prstGeom prst="rect">
            <a:avLst/>
          </a:prstGeom>
          <a:noFill/>
        </p:spPr>
      </p:pic>
      <p:pic>
        <p:nvPicPr>
          <p:cNvPr id="6" name="Picture 5"/>
          <p:cNvPicPr>
            <a:picLocks noGrp="1" noChangeAspect="1"/>
          </p:cNvPicPr>
          <p:nvPr/>
        </p:nvPicPr>
        <p:blipFill>
          <a:blip r:embed="rId3"/>
          <a:stretch/>
        </p:blipFill>
        <p:spPr bwMode="auto">
          <a:xfrm>
            <a:off x="0" y="4103687"/>
            <a:ext cx="9144000" cy="1919287"/>
          </a:xfrm>
          <a:prstGeom prst="rect">
            <a:avLst/>
          </a:prstGeom>
          <a:noFill/>
        </p:spPr>
      </p:pic>
      <p:sp>
        <p:nvSpPr>
          <p:cNvPr id="2" name="TextBox 1">
            <a:extLst>
              <a:ext uri="{FF2B5EF4-FFF2-40B4-BE49-F238E27FC236}">
                <a16:creationId xmlns:a16="http://schemas.microsoft.com/office/drawing/2014/main" id="{E5261C0F-3FBE-4163-86F6-73CCC1A52695}"/>
              </a:ext>
            </a:extLst>
          </p:cNvPr>
          <p:cNvSpPr txBox="1"/>
          <p:nvPr/>
        </p:nvSpPr>
        <p:spPr>
          <a:xfrm>
            <a:off x="899592" y="2956882"/>
            <a:ext cx="1368152" cy="400110"/>
          </a:xfrm>
          <a:prstGeom prst="rect">
            <a:avLst/>
          </a:prstGeom>
          <a:solidFill>
            <a:schemeClr val="bg1"/>
          </a:solidFill>
        </p:spPr>
        <p:txBody>
          <a:bodyPr wrap="square" rtlCol="0" anchor="t">
            <a:spAutoFit/>
          </a:bodyPr>
          <a:lstStyle/>
          <a:p>
            <a:pPr algn="ctr"/>
            <a:r>
              <a:rPr lang="en-US" sz="2000" dirty="0" err="1">
                <a:latin typeface="+mn-lt"/>
              </a:rPr>
              <a:t>Varenne</a:t>
            </a:r>
            <a:endParaRPr lang="it-IT" sz="2000" dirty="0">
              <a:latin typeface="+mn-lt"/>
            </a:endParaRPr>
          </a:p>
        </p:txBody>
      </p:sp>
      <p:sp>
        <p:nvSpPr>
          <p:cNvPr id="10" name="TextBox 9">
            <a:extLst>
              <a:ext uri="{FF2B5EF4-FFF2-40B4-BE49-F238E27FC236}">
                <a16:creationId xmlns:a16="http://schemas.microsoft.com/office/drawing/2014/main" id="{1A266BE4-C896-4C80-B42F-02F788A30E50}"/>
              </a:ext>
            </a:extLst>
          </p:cNvPr>
          <p:cNvSpPr txBox="1"/>
          <p:nvPr/>
        </p:nvSpPr>
        <p:spPr bwMode="auto">
          <a:xfrm>
            <a:off x="611560" y="5622864"/>
            <a:ext cx="1584176" cy="461665"/>
          </a:xfrm>
          <a:prstGeom prst="rect">
            <a:avLst/>
          </a:prstGeom>
          <a:solidFill>
            <a:schemeClr val="bg1"/>
          </a:solidFill>
        </p:spPr>
        <p:txBody>
          <a:bodyPr wrap="square" rtlCol="0" anchor="t">
            <a:spAutoFit/>
          </a:bodyPr>
          <a:lstStyle/>
          <a:p>
            <a:pPr algn="ctr"/>
            <a:r>
              <a:rPr lang="en-US" sz="2400" dirty="0" err="1">
                <a:latin typeface="+mn-lt"/>
              </a:rPr>
              <a:t>Varenne</a:t>
            </a:r>
            <a:endParaRPr lang="it-IT" sz="2400" dirty="0">
              <a:latin typeface="+mn-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0"/>
            <a:ext cx="8469312" cy="764704"/>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Viterbi in MEMMs</a:t>
            </a:r>
          </a:p>
        </p:txBody>
      </p:sp>
      <p:sp>
        <p:nvSpPr>
          <p:cNvPr id="5" name="Content Placeholder 6"/>
          <p:cNvSpPr>
            <a:spLocks noGrp="1" noChangeShapeType="1"/>
          </p:cNvSpPr>
          <p:nvPr>
            <p:ph idx="4294967295"/>
          </p:nvPr>
        </p:nvSpPr>
        <p:spPr bwMode="auto">
          <a:xfrm>
            <a:off x="806450" y="1268760"/>
            <a:ext cx="8337550" cy="533400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sz="2400" b="0" dirty="0">
                <a:latin typeface="Calibri" panose="020F0502020204030204" pitchFamily="34" charset="0"/>
                <a:cs typeface="Calibri" panose="020F0502020204030204" pitchFamily="34" charset="0"/>
              </a:rPr>
              <a:t>We condition on the observation AND the previous state:</a:t>
            </a:r>
            <a:endParaRPr b="0" dirty="0">
              <a:latin typeface="Calibri" panose="020F0502020204030204" pitchFamily="34" charset="0"/>
              <a:cs typeface="Calibri" panose="020F0502020204030204" pitchFamily="34" charset="0"/>
            </a:endParaRPr>
          </a:p>
          <a:p>
            <a:pPr marL="342900" lvl="0" indent="-342900">
              <a:lnSpc>
                <a:spcPct val="200000"/>
              </a:lnSpc>
              <a:spcBef>
                <a:spcPts val="0"/>
              </a:spcBef>
              <a:buNone/>
              <a:defRPr/>
            </a:pPr>
            <a:endParaRPr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sz="2400" b="0" dirty="0">
                <a:latin typeface="Calibri" panose="020F0502020204030204" pitchFamily="34" charset="0"/>
                <a:cs typeface="Calibri" panose="020F0502020204030204" pitchFamily="34" charset="0"/>
              </a:rPr>
              <a:t>HMM decoding:</a:t>
            </a:r>
            <a:endParaRPr b="0" dirty="0">
              <a:latin typeface="Calibri" panose="020F0502020204030204" pitchFamily="34" charset="0"/>
              <a:cs typeface="Calibri" panose="020F0502020204030204" pitchFamily="34" charset="0"/>
            </a:endParaRPr>
          </a:p>
          <a:p>
            <a:pPr marL="342900" lvl="0" indent="-342900">
              <a:lnSpc>
                <a:spcPct val="200000"/>
              </a:lnSpc>
              <a:spcBef>
                <a:spcPts val="0"/>
              </a:spcBef>
              <a:buNone/>
              <a:defRPr/>
            </a:pPr>
            <a:endParaRPr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sz="2400" b="0" dirty="0">
                <a:latin typeface="Calibri" panose="020F0502020204030204" pitchFamily="34" charset="0"/>
                <a:cs typeface="Calibri" panose="020F0502020204030204" pitchFamily="34" charset="0"/>
              </a:rPr>
              <a:t>Which is the HMM version of:</a:t>
            </a:r>
            <a:endParaRPr b="0" dirty="0">
              <a:latin typeface="Calibri" panose="020F0502020204030204" pitchFamily="34" charset="0"/>
              <a:cs typeface="Calibri" panose="020F0502020204030204" pitchFamily="34" charset="0"/>
            </a:endParaRPr>
          </a:p>
          <a:p>
            <a:pPr marL="342900" lvl="0" indent="-342900">
              <a:spcBef>
                <a:spcPts val="0"/>
              </a:spcBef>
              <a:spcAft>
                <a:spcPts val="2400"/>
              </a:spcAft>
              <a:buNone/>
              <a:defRPr/>
            </a:pPr>
            <a:endParaRPr b="0" dirty="0">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sz="2400" b="0" dirty="0">
                <a:latin typeface="Calibri" panose="020F0502020204030204" pitchFamily="34" charset="0"/>
                <a:cs typeface="Calibri" panose="020F0502020204030204" pitchFamily="34" charset="0"/>
              </a:rPr>
              <a:t>MEMM decoding: </a:t>
            </a:r>
            <a:endParaRPr b="0" dirty="0">
              <a:latin typeface="Calibri" panose="020F0502020204030204" pitchFamily="34" charset="0"/>
              <a:cs typeface="Calibri" panose="020F0502020204030204" pitchFamily="34" charset="0"/>
            </a:endParaRPr>
          </a:p>
          <a:p>
            <a:pPr marL="342900" lvl="0" indent="-342900">
              <a:lnSpc>
                <a:spcPct val="200000"/>
              </a:lnSpc>
              <a:spcBef>
                <a:spcPts val="0"/>
              </a:spcBef>
              <a:buClr>
                <a:schemeClr val="accent2"/>
              </a:buClr>
              <a:buSzPct val="80000"/>
              <a:buFont typeface="Wingdings"/>
              <a:buChar char="l"/>
              <a:defRPr/>
            </a:pPr>
            <a:endParaRPr b="0" dirty="0">
              <a:latin typeface="Calibri" panose="020F0502020204030204" pitchFamily="34" charset="0"/>
              <a:cs typeface="Calibri" panose="020F0502020204030204" pitchFamily="34" charset="0"/>
            </a:endParaRPr>
          </a:p>
        </p:txBody>
      </p:sp>
      <p:pic>
        <p:nvPicPr>
          <p:cNvPr id="6" name="Picture 7"/>
          <p:cNvPicPr>
            <a:picLocks noGrp="1" noChangeAspect="1"/>
          </p:cNvPicPr>
          <p:nvPr/>
        </p:nvPicPr>
        <p:blipFill>
          <a:blip r:embed="rId2"/>
          <a:stretch/>
        </p:blipFill>
        <p:spPr bwMode="auto">
          <a:xfrm>
            <a:off x="2222500" y="1612850"/>
            <a:ext cx="4787900" cy="1000125"/>
          </a:xfrm>
          <a:prstGeom prst="rect">
            <a:avLst/>
          </a:prstGeom>
          <a:noFill/>
        </p:spPr>
      </p:pic>
      <p:pic>
        <p:nvPicPr>
          <p:cNvPr id="7" name="Picture 8"/>
          <p:cNvPicPr>
            <a:picLocks noGrp="1" noChangeAspect="1"/>
          </p:cNvPicPr>
          <p:nvPr/>
        </p:nvPicPr>
        <p:blipFill>
          <a:blip r:embed="rId3"/>
          <a:stretch/>
        </p:blipFill>
        <p:spPr bwMode="auto">
          <a:xfrm>
            <a:off x="1143000" y="2917776"/>
            <a:ext cx="7785100" cy="863599"/>
          </a:xfrm>
          <a:prstGeom prst="rect">
            <a:avLst/>
          </a:prstGeom>
          <a:noFill/>
        </p:spPr>
      </p:pic>
      <p:pic>
        <p:nvPicPr>
          <p:cNvPr id="8" name="Picture 9"/>
          <p:cNvPicPr>
            <a:picLocks noGrp="1" noChangeAspect="1"/>
          </p:cNvPicPr>
          <p:nvPr/>
        </p:nvPicPr>
        <p:blipFill>
          <a:blip r:embed="rId4"/>
          <a:stretch/>
        </p:blipFill>
        <p:spPr bwMode="auto">
          <a:xfrm>
            <a:off x="368300" y="4098876"/>
            <a:ext cx="8775700" cy="876299"/>
          </a:xfrm>
          <a:prstGeom prst="rect">
            <a:avLst/>
          </a:prstGeom>
          <a:noFill/>
        </p:spPr>
      </p:pic>
      <p:pic>
        <p:nvPicPr>
          <p:cNvPr id="9" name="Picture 10"/>
          <p:cNvPicPr>
            <a:picLocks noGrp="1" noChangeAspect="1"/>
          </p:cNvPicPr>
          <p:nvPr/>
        </p:nvPicPr>
        <p:blipFill>
          <a:blip r:embed="rId5"/>
          <a:stretch/>
        </p:blipFill>
        <p:spPr bwMode="auto">
          <a:xfrm>
            <a:off x="1143000" y="5368876"/>
            <a:ext cx="7823200" cy="9017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4"/>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Decoding in MEMMs</a:t>
            </a:r>
          </a:p>
        </p:txBody>
      </p:sp>
      <p:pic>
        <p:nvPicPr>
          <p:cNvPr id="5" name="Picture 6"/>
          <p:cNvPicPr>
            <a:picLocks noGrp="1" noChangeAspect="1"/>
          </p:cNvPicPr>
          <p:nvPr/>
        </p:nvPicPr>
        <p:blipFill>
          <a:blip r:embed="rId2"/>
          <a:stretch/>
        </p:blipFill>
        <p:spPr bwMode="auto">
          <a:xfrm>
            <a:off x="0" y="1268760"/>
            <a:ext cx="9144000" cy="531495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Outline</a:t>
            </a:r>
          </a:p>
        </p:txBody>
      </p:sp>
      <p:sp>
        <p:nvSpPr>
          <p:cNvPr id="5" name="Content Placeholder 2"/>
          <p:cNvSpPr>
            <a:spLocks noGrp="1" noChangeShapeType="1"/>
          </p:cNvSpPr>
          <p:nvPr>
            <p:ph idx="4294967295"/>
          </p:nvPr>
        </p:nvSpPr>
        <p:spPr bwMode="auto">
          <a:xfrm>
            <a:off x="827584" y="1196752"/>
            <a:ext cx="7772400" cy="5238750"/>
          </a:xfrm>
          <a:prstGeom prst="rect">
            <a:avLst/>
          </a:prstGeom>
          <a:noFill/>
        </p:spPr>
        <p:txBody>
          <a:bodyPr lIns="92075" tIns="46038" rIns="92075" bIns="46038" anchor="t"/>
          <a:lstStyle>
            <a:lvl1pPr marL="342900" indent="0" algn="l" defTabSz="914400">
              <a:lnSpc>
                <a:spcPct val="100000"/>
              </a:lnSpc>
              <a:spcBef>
                <a:spcPts val="0"/>
              </a:spcBef>
              <a:buClr>
                <a:schemeClr val="accent2"/>
              </a:buClr>
              <a:buSzPct val="80000"/>
              <a:buChar char="l"/>
              <a:defRPr sz="2800" b="1">
                <a:solidFill>
                  <a:schemeClr val="dk1"/>
                </a:solidFill>
                <a:latin typeface="Arial"/>
              </a:defRPr>
            </a:lvl1pPr>
            <a:lvl2pPr marL="742950" indent="457200" algn="l" defTabSz="914400">
              <a:lnSpc>
                <a:spcPct val="100000"/>
              </a:lnSpc>
              <a:spcBef>
                <a:spcPts val="0"/>
              </a:spcBef>
              <a:buClr>
                <a:schemeClr val="accent2"/>
              </a:buClr>
              <a:buSzPct val="80000"/>
              <a:buChar char="§"/>
              <a:defRPr sz="2400" b="1">
                <a:solidFill>
                  <a:schemeClr val="dk1"/>
                </a:solidFill>
                <a:latin typeface="Arial"/>
              </a:defRPr>
            </a:lvl2pPr>
            <a:lvl3pPr marL="1143000" indent="914400" algn="l" defTabSz="914400">
              <a:lnSpc>
                <a:spcPct val="100000"/>
              </a:lnSpc>
              <a:spcBef>
                <a:spcPts val="0"/>
              </a:spcBef>
              <a:buClr>
                <a:schemeClr val="accent2"/>
              </a:buClr>
              <a:buSzPct val="80000"/>
              <a:buChar char="•"/>
              <a:defRPr sz="2000" b="1">
                <a:solidFill>
                  <a:schemeClr val="dk1"/>
                </a:solidFill>
                <a:latin typeface="Arial"/>
              </a:defRPr>
            </a:lvl3pPr>
            <a:lvl4pPr marL="1600200" indent="1371600" algn="l" defTabSz="914400">
              <a:lnSpc>
                <a:spcPct val="100000"/>
              </a:lnSpc>
              <a:spcBef>
                <a:spcPts val="0"/>
              </a:spcBef>
              <a:buClr>
                <a:schemeClr val="accent2"/>
              </a:buClr>
              <a:buSzPct val="80000"/>
              <a:buChar char="–"/>
              <a:defRPr sz="1800" b="1">
                <a:solidFill>
                  <a:schemeClr val="dk1"/>
                </a:solidFill>
                <a:latin typeface="Arial"/>
              </a:defRPr>
            </a:lvl4pPr>
            <a:lvl5pPr marL="2057400" indent="1828800" algn="l" defTabSz="914400">
              <a:lnSpc>
                <a:spcPct val="100000"/>
              </a:lnSpc>
              <a:spcBef>
                <a:spcPts val="0"/>
              </a:spcBef>
              <a:buClr>
                <a:schemeClr val="accent2"/>
              </a:buClr>
              <a:buSzPct val="80000"/>
              <a:buChar char="•"/>
              <a:defRPr sz="1800" b="1">
                <a:solidFill>
                  <a:schemeClr val="dk1"/>
                </a:solidFill>
                <a:latin typeface="Arial"/>
              </a:defRPr>
            </a:lvl5pPr>
          </a:lstStyle>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Named Entities and the basic idea</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IOB Tagging</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classifier: Logistic Regression</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Linear regression</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Logistic regression</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Multinomial logistic regression = </a:t>
            </a:r>
            <a:r>
              <a:rPr b="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MaxEnt</a:t>
            </a:r>
            <a:endPar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classifiers are not as good as sequence models</a:t>
            </a:r>
          </a:p>
          <a:p>
            <a:pPr marL="342900" lvl="0" indent="-342900">
              <a:spcBef>
                <a:spcPts val="0"/>
              </a:spcBef>
              <a:buClr>
                <a:schemeClr val="accent2"/>
              </a:buClr>
              <a:buSzPct val="80000"/>
              <a:buFont typeface="Wingdings"/>
              <a:buChar char="l"/>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sequence model:</a:t>
            </a:r>
          </a:p>
          <a:p>
            <a:pPr marL="742950" lvl="1" indent="-285750">
              <a:spcBef>
                <a:spcPts val="0"/>
              </a:spcBef>
              <a:buClr>
                <a:schemeClr val="accent2"/>
              </a:buClr>
              <a:buSzPct val="80000"/>
              <a:buChar char="§"/>
              <a:defRPr/>
            </a:pPr>
            <a:r>
              <a:rPr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MEMM = Maximum Entropy Markov 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NE Types: Examples</a:t>
            </a:r>
          </a:p>
        </p:txBody>
      </p:sp>
      <p:pic>
        <p:nvPicPr>
          <p:cNvPr id="5" name="Picture 3"/>
          <p:cNvPicPr>
            <a:picLocks noGrp="1" noChangeAspect="1"/>
          </p:cNvPicPr>
          <p:nvPr/>
        </p:nvPicPr>
        <p:blipFill>
          <a:blip r:embed="rId2"/>
          <a:stretch/>
        </p:blipFill>
        <p:spPr bwMode="auto">
          <a:xfrm>
            <a:off x="252412" y="2413000"/>
            <a:ext cx="8737600" cy="2444750"/>
          </a:xfrm>
          <a:prstGeom prst="rect">
            <a:avLst/>
          </a:prstGeom>
          <a:noFill/>
        </p:spPr>
      </p:pic>
      <p:sp>
        <p:nvSpPr>
          <p:cNvPr id="6" name="Footer Placeholder 4"/>
          <p:cNvSpPr>
            <a:spLocks/>
          </p:cNvSpPr>
          <p:nvPr/>
        </p:nvSpPr>
        <p:spPr bwMode="auto">
          <a:xfrm>
            <a:off x="1447800" y="6553200"/>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ShapeType="1"/>
          </p:cNvSpPr>
          <p:nvPr>
            <p:ph type="title" idx="4294967295"/>
          </p:nvPr>
        </p:nvSpPr>
        <p:spPr bwMode="auto">
          <a:xfrm>
            <a:off x="674688" y="-76200"/>
            <a:ext cx="8469312" cy="914400"/>
          </a:xfrm>
          <a:prstGeom prst="rect">
            <a:avLst/>
          </a:prstGeom>
          <a:noFill/>
        </p:spPr>
        <p:txBody>
          <a:bodyPr lIns="92075" tIns="46038" rIns="92075" bIns="46038" anchor="ctr" anchorCtr="0"/>
          <a:lstStyle>
            <a:lvl1pPr marL="0" indent="0" algn="l" defTabSz="914400">
              <a:lnSpc>
                <a:spcPct val="100000"/>
              </a:lnSpc>
              <a:buNone/>
              <a:defRPr sz="4400">
                <a:solidFill>
                  <a:schemeClr val="dk2"/>
                </a:solidFill>
                <a:latin typeface="Tw Cen MT Condensed"/>
              </a:defRPr>
            </a:lvl1pPr>
            <a:lvl2pPr marL="0" indent="0" algn="l" defTabSz="914400">
              <a:lnSpc>
                <a:spcPct val="100000"/>
              </a:lnSpc>
              <a:buNone/>
              <a:defRPr sz="4400">
                <a:solidFill>
                  <a:schemeClr val="dk2"/>
                </a:solidFill>
                <a:latin typeface="Tw Cen MT Condensed"/>
              </a:defRPr>
            </a:lvl2pPr>
            <a:lvl3pPr marL="0" indent="0" algn="l" defTabSz="914400">
              <a:lnSpc>
                <a:spcPct val="100000"/>
              </a:lnSpc>
              <a:buNone/>
              <a:defRPr sz="4400">
                <a:solidFill>
                  <a:schemeClr val="dk2"/>
                </a:solidFill>
                <a:latin typeface="Tw Cen MT Condensed"/>
              </a:defRPr>
            </a:lvl3pPr>
            <a:lvl4pPr marL="0" indent="0" algn="l" defTabSz="914400">
              <a:lnSpc>
                <a:spcPct val="100000"/>
              </a:lnSpc>
              <a:buNone/>
              <a:defRPr sz="4400">
                <a:solidFill>
                  <a:schemeClr val="dk2"/>
                </a:solidFill>
                <a:latin typeface="Tw Cen MT Condensed"/>
              </a:defRPr>
            </a:lvl4pPr>
            <a:lvl5pPr marL="0" indent="0" algn="l" defTabSz="914400">
              <a:lnSpc>
                <a:spcPct val="100000"/>
              </a:lnSpc>
              <a:buNone/>
              <a:defRPr sz="4400">
                <a:solidFill>
                  <a:schemeClr val="dk2"/>
                </a:solidFill>
                <a:latin typeface="Tw Cen MT Condensed"/>
              </a:defRPr>
            </a:lvl5pPr>
          </a:lstStyle>
          <a:p>
            <a:pPr marL="0" lvl="0" indent="0">
              <a:buNone/>
              <a:defRPr/>
            </a:pPr>
            <a:r>
              <a:t>Ambiguity</a:t>
            </a:r>
          </a:p>
        </p:txBody>
      </p:sp>
      <p:pic>
        <p:nvPicPr>
          <p:cNvPr id="5" name="Picture 3"/>
          <p:cNvPicPr>
            <a:picLocks noGrp="1" noChangeAspect="1"/>
          </p:cNvPicPr>
          <p:nvPr/>
        </p:nvPicPr>
        <p:blipFill>
          <a:blip r:embed="rId2"/>
          <a:stretch/>
        </p:blipFill>
        <p:spPr bwMode="auto">
          <a:xfrm>
            <a:off x="161925" y="1789112"/>
            <a:ext cx="8789987" cy="3481387"/>
          </a:xfrm>
          <a:prstGeom prst="rect">
            <a:avLst/>
          </a:prstGeom>
          <a:noFill/>
        </p:spPr>
      </p:pic>
      <p:sp>
        <p:nvSpPr>
          <p:cNvPr id="6" name="Footer Placeholder 4"/>
          <p:cNvSpPr>
            <a:spLocks/>
          </p:cNvSpPr>
          <p:nvPr/>
        </p:nvSpPr>
        <p:spPr bwMode="auto">
          <a:xfrm>
            <a:off x="1447800" y="6553200"/>
            <a:ext cx="2362199" cy="304800"/>
          </a:xfrm>
          <a:prstGeom prst="rect">
            <a:avLst/>
          </a:prstGeom>
          <a:noFill/>
        </p:spPr>
        <p:txBody>
          <a:bodyPr lIns="91440" tIns="45720" rIns="91440" bIns="45720"/>
          <a:lstStyle>
            <a:lvl1pPr marL="0" indent="0" algn="l" defTabSz="914400">
              <a:lnSpc>
                <a:spcPct val="100000"/>
              </a:lnSpc>
              <a:buNone/>
              <a:defRPr sz="1800">
                <a:solidFill>
                  <a:schemeClr val="dk1"/>
                </a:solidFill>
                <a:latin typeface="Arial"/>
              </a:defRPr>
            </a:lvl1pPr>
            <a:lvl2pPr marL="457200" indent="457200" algn="l" defTabSz="914400">
              <a:lnSpc>
                <a:spcPct val="100000"/>
              </a:lnSpc>
              <a:buNone/>
              <a:defRPr sz="1800">
                <a:solidFill>
                  <a:schemeClr val="dk1"/>
                </a:solidFill>
                <a:latin typeface="Arial"/>
              </a:defRPr>
            </a:lvl2pPr>
            <a:lvl3pPr marL="914400" indent="914400" algn="l" defTabSz="914400">
              <a:lnSpc>
                <a:spcPct val="100000"/>
              </a:lnSpc>
              <a:buNone/>
              <a:defRPr sz="1800">
                <a:solidFill>
                  <a:schemeClr val="dk1"/>
                </a:solidFill>
                <a:latin typeface="Arial"/>
              </a:defRPr>
            </a:lvl3pPr>
            <a:lvl4pPr marL="1371600" indent="1371600" algn="l" defTabSz="914400">
              <a:lnSpc>
                <a:spcPct val="100000"/>
              </a:lnSpc>
              <a:buNone/>
              <a:defRPr sz="1800">
                <a:solidFill>
                  <a:schemeClr val="dk1"/>
                </a:solidFill>
                <a:latin typeface="Arial"/>
              </a:defRPr>
            </a:lvl4pPr>
            <a:lvl5pPr marL="1828800" indent="1828800" algn="l" defTabSz="914400">
              <a:lnSpc>
                <a:spcPct val="100000"/>
              </a:lnSpc>
              <a:buNone/>
              <a:defRPr sz="1800">
                <a:solidFill>
                  <a:schemeClr val="dk1"/>
                </a:solidFill>
                <a:latin typeface="Arial"/>
              </a:defRPr>
            </a:lvl5pPr>
          </a:lstStyle>
          <a:p>
            <a:pPr marL="0" lvl="0" indent="0">
              <a:buNone/>
              <a:defRPr/>
            </a:pPr>
            <a:r>
              <a:t>Slide from Jim Martin</a:t>
            </a:r>
          </a:p>
        </p:txBody>
      </p:sp>
    </p:spTree>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1-Intro</Template>
  <TotalTime>75</TotalTime>
  <Words>2995</Words>
  <Application>Microsoft Office PowerPoint</Application>
  <PresentationFormat>On-screen Show (4:3)</PresentationFormat>
  <Paragraphs>548</Paragraphs>
  <Slides>76</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8" baseType="lpstr">
      <vt:lpstr>ＭＳ Ｐゴシック</vt:lpstr>
      <vt:lpstr>ＭＳ Ｐゴシック</vt:lpstr>
      <vt:lpstr>Arial</vt:lpstr>
      <vt:lpstr>Calibri</vt:lpstr>
      <vt:lpstr>Cambria Math</vt:lpstr>
      <vt:lpstr>Tahoma (Body)</vt:lpstr>
      <vt:lpstr>Times New Roman</vt:lpstr>
      <vt:lpstr>Tw Cen MT</vt:lpstr>
      <vt:lpstr>Tw Cen MT Condensed</vt:lpstr>
      <vt:lpstr>Wingdings</vt:lpstr>
      <vt:lpstr>1_AIIA00</vt:lpstr>
      <vt:lpstr>Equation</vt:lpstr>
      <vt:lpstr>Named Entity Tagging</vt:lpstr>
      <vt:lpstr>Outline</vt:lpstr>
      <vt:lpstr>Named Entity Tagging</vt:lpstr>
      <vt:lpstr>Named Entity Tagging</vt:lpstr>
      <vt:lpstr>Named Entity Recognition</vt:lpstr>
      <vt:lpstr>Temporal and Numerical Expressions</vt:lpstr>
      <vt:lpstr>NE Types</vt:lpstr>
      <vt:lpstr>NE Types: Examples</vt:lpstr>
      <vt:lpstr>Ambiguity</vt:lpstr>
      <vt:lpstr>Biomedical Entities</vt:lpstr>
      <vt:lpstr>NER Approaches</vt:lpstr>
      <vt:lpstr>ML Approach</vt:lpstr>
      <vt:lpstr>Encoding for Sequence Labeling</vt:lpstr>
      <vt:lpstr>NER Features</vt:lpstr>
      <vt:lpstr>Discriminative vs Generative</vt:lpstr>
      <vt:lpstr>Reminder: Naïve Bayes Learner</vt:lpstr>
      <vt:lpstr>Logistic Regression</vt:lpstr>
      <vt:lpstr>How to do NE tagging?</vt:lpstr>
      <vt:lpstr>Linear Regression</vt:lpstr>
      <vt:lpstr>Linear Regression</vt:lpstr>
      <vt:lpstr>Muliple Linear Regression</vt:lpstr>
      <vt:lpstr>Learning in Linear Regression</vt:lpstr>
      <vt:lpstr>PowerPoint Presentation</vt:lpstr>
      <vt:lpstr>Logistic Regression</vt:lpstr>
      <vt:lpstr>Logistic Regression</vt:lpstr>
      <vt:lpstr>Logistic regression</vt:lpstr>
      <vt:lpstr>Logistic regression</vt:lpstr>
      <vt:lpstr>Logistic function</vt:lpstr>
      <vt:lpstr>Logistic Regression</vt:lpstr>
      <vt:lpstr>Multinomial logistic regression</vt:lpstr>
      <vt:lpstr>Estimating the weights</vt:lpstr>
      <vt:lpstr>Features</vt:lpstr>
      <vt:lpstr>Summary so far</vt:lpstr>
      <vt:lpstr>How to apply classification to sequences?</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Using Outputs as Inputs</vt:lpstr>
      <vt:lpstr>Forward Classification</vt:lpstr>
      <vt:lpstr>Forward Classification</vt:lpstr>
      <vt:lpstr>Forward Classification</vt:lpstr>
      <vt:lpstr>Forward Classification</vt:lpstr>
      <vt:lpstr>Forward Classification</vt:lpstr>
      <vt:lpstr>Forward Classification</vt:lpstr>
      <vt:lpstr>Forward Classification</vt:lpstr>
      <vt:lpstr>Forward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NER as Sequence Labeling</vt:lpstr>
      <vt:lpstr>Why classifiers are not as good as sequence models</vt:lpstr>
      <vt:lpstr>Problems with using Classifiers for Sequence Labeling</vt:lpstr>
      <vt:lpstr>Probabilistic Sequence Models</vt:lpstr>
      <vt:lpstr>HMMs vs. MEMMs</vt:lpstr>
      <vt:lpstr>HMMs vs. MEMMs</vt:lpstr>
      <vt:lpstr>HMMs vs. MEMMs</vt:lpstr>
      <vt:lpstr>HMM vs MEMM</vt:lpstr>
      <vt:lpstr>Viterbi in MEMMs</vt:lpstr>
      <vt:lpstr>Decoding in MEMMs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Named Entity Tagging</dc:title>
  <dc:creator/>
  <cp:lastModifiedBy>Giuseppe Attardi</cp:lastModifiedBy>
  <cp:revision>10</cp:revision>
  <dcterms:modified xsi:type="dcterms:W3CDTF">2018-11-05T09:55:37Z</dcterms:modified>
</cp:coreProperties>
</file>