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61" r:id="rId1"/>
  </p:sldMasterIdLst>
  <p:notesMasterIdLst>
    <p:notesMasterId r:id="rId19"/>
  </p:notesMasterIdLst>
  <p:handoutMasterIdLst>
    <p:handoutMasterId r:id="rId20"/>
  </p:handoutMasterIdLst>
  <p:sldIdLst>
    <p:sldId id="256" r:id="rId2"/>
    <p:sldId id="423" r:id="rId3"/>
    <p:sldId id="424" r:id="rId4"/>
    <p:sldId id="425" r:id="rId5"/>
    <p:sldId id="426" r:id="rId6"/>
    <p:sldId id="427" r:id="rId7"/>
    <p:sldId id="428" r:id="rId8"/>
    <p:sldId id="429" r:id="rId9"/>
    <p:sldId id="431" r:id="rId10"/>
    <p:sldId id="432" r:id="rId11"/>
    <p:sldId id="433" r:id="rId12"/>
    <p:sldId id="434" r:id="rId13"/>
    <p:sldId id="436" r:id="rId14"/>
    <p:sldId id="421" r:id="rId15"/>
    <p:sldId id="422" r:id="rId16"/>
    <p:sldId id="435" r:id="rId17"/>
    <p:sldId id="430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>
          <p15:clr>
            <a:srgbClr val="A4A3A4"/>
          </p15:clr>
        </p15:guide>
        <p15:guide id="2" pos="34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400A8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031" autoAdjust="0"/>
    <p:restoredTop sz="93094"/>
  </p:normalViewPr>
  <p:slideViewPr>
    <p:cSldViewPr>
      <p:cViewPr varScale="1">
        <p:scale>
          <a:sx n="97" d="100"/>
          <a:sy n="97" d="100"/>
        </p:scale>
        <p:origin x="1160" y="200"/>
      </p:cViewPr>
      <p:guideLst>
        <p:guide orient="horz" pos="2064"/>
        <p:guide pos="34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2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4D1398F-E24C-9C4B-88DF-141E1F9D85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293289D-DAC8-E040-8002-DFB28EDC51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8E74CCC4-0C9C-0049-BB73-C8009067AB98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fld id="{2D988CAE-7009-3E45-95C8-841EE75FEF1A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4478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47800"/>
            <a:ext cx="9142413" cy="17526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4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w Cen MT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latin typeface="Calibri" pitchFamily="34" charset="0"/>
              </a:defRPr>
            </a:lvl1pPr>
            <a:lvl2pPr>
              <a:defRPr b="0">
                <a:latin typeface="Calibri" pitchFamily="34" charset="0"/>
              </a:defRPr>
            </a:lvl2pPr>
            <a:lvl3pPr>
              <a:defRPr b="0">
                <a:latin typeface="Calibri" pitchFamily="34" charset="0"/>
              </a:defRPr>
            </a:lvl3pPr>
            <a:lvl4pPr>
              <a:defRPr b="0">
                <a:latin typeface="Calibri" pitchFamily="34" charset="0"/>
              </a:defRPr>
            </a:lvl4pPr>
            <a:lvl5pPr>
              <a:defRPr b="0"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78321"/>
            <a:ext cx="3810000" cy="5255830"/>
          </a:xfrm>
        </p:spPr>
        <p:txBody>
          <a:bodyPr/>
          <a:lstStyle>
            <a:lvl1pPr>
              <a:defRPr sz="2800" b="0">
                <a:latin typeface="Calibri" pitchFamily="34" charset="0"/>
              </a:defRPr>
            </a:lvl1pPr>
            <a:lvl2pPr>
              <a:defRPr sz="2400" b="0">
                <a:latin typeface="Calibri" pitchFamily="34" charset="0"/>
              </a:defRPr>
            </a:lvl2pPr>
            <a:lvl3pPr>
              <a:defRPr sz="2000" b="0">
                <a:latin typeface="Calibri" pitchFamily="34" charset="0"/>
              </a:defRPr>
            </a:lvl3pPr>
            <a:lvl4pPr>
              <a:defRPr sz="1800" b="0">
                <a:latin typeface="Calibri" pitchFamily="34" charset="0"/>
              </a:defRPr>
            </a:lvl4pPr>
            <a:lvl5pPr>
              <a:defRPr sz="1800" b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8321"/>
            <a:ext cx="3810000" cy="5255829"/>
          </a:xfrm>
        </p:spPr>
        <p:txBody>
          <a:bodyPr/>
          <a:lstStyle>
            <a:lvl1pPr>
              <a:defRPr sz="2800" b="0">
                <a:latin typeface="Calibri" pitchFamily="34" charset="0"/>
              </a:defRPr>
            </a:lvl1pPr>
            <a:lvl2pPr>
              <a:defRPr sz="2400" b="0">
                <a:latin typeface="Calibri" pitchFamily="34" charset="0"/>
              </a:defRPr>
            </a:lvl2pPr>
            <a:lvl3pPr>
              <a:defRPr sz="2000" b="0">
                <a:latin typeface="Calibri" pitchFamily="34" charset="0"/>
              </a:defRPr>
            </a:lvl3pPr>
            <a:lvl4pPr>
              <a:defRPr sz="1800" b="0">
                <a:latin typeface="Calibri" pitchFamily="34" charset="0"/>
              </a:defRPr>
            </a:lvl4pPr>
            <a:lvl5pPr>
              <a:defRPr sz="1800" b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ChangeArrowheads="1"/>
          </p:cNvSpPr>
          <p:nvPr/>
        </p:nvSpPr>
        <p:spPr bwMode="auto">
          <a:xfrm>
            <a:off x="0" y="0"/>
            <a:ext cx="685800" cy="6856413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6147" name="Rectangle 3"/>
          <p:cNvSpPr>
            <a:spLocks noChangeArrowheads="1"/>
          </p:cNvSpPr>
          <p:nvPr/>
        </p:nvSpPr>
        <p:spPr bwMode="auto">
          <a:xfrm>
            <a:off x="0" y="1001555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6149" name="Rectangle 5"/>
          <p:cNvSpPr>
            <a:spLocks noChangeArrowheads="1"/>
          </p:cNvSpPr>
          <p:nvPr/>
        </p:nvSpPr>
        <p:spPr bwMode="auto">
          <a:xfrm>
            <a:off x="763588" y="10955"/>
            <a:ext cx="8380412" cy="7620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10955"/>
            <a:ext cx="84693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4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39915"/>
            <a:ext cx="7772400" cy="5294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818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800" b="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 b="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b="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b="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attardi/deepn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nsorflow.org/" TargetMode="External"/><Relationship Id="rId4" Type="http://schemas.openxmlformats.org/officeDocument/2006/relationships/hyperlink" Target="http://torch.ch/" TargetMode="External"/><Relationship Id="rId5" Type="http://schemas.openxmlformats.org/officeDocument/2006/relationships/hyperlink" Target="http://caffe.berkeleyvision.org/" TargetMode="External"/><Relationship Id="rId6" Type="http://schemas.openxmlformats.org/officeDocument/2006/relationships/hyperlink" Target="https://keras.io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eeplearning.net/software/theano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414462" y="1600200"/>
            <a:ext cx="7272337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5400" dirty="0" smtClean="0"/>
              <a:t>Deep Learning Libraries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47800" y="3733800"/>
            <a:ext cx="7162800" cy="1905000"/>
          </a:xfrm>
        </p:spPr>
        <p:txBody>
          <a:bodyPr/>
          <a:lstStyle/>
          <a:p>
            <a:pPr eaLnBrk="1" hangingPunct="1">
              <a:defRPr/>
            </a:pPr>
            <a:endParaRPr lang="en-US" dirty="0">
              <a:solidFill>
                <a:srgbClr val="A50021"/>
              </a:solidFill>
              <a:latin typeface="Calibri" charset="0"/>
              <a:ea typeface="+mn-ea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US" dirty="0" smtClean="0">
                <a:solidFill>
                  <a:srgbClr val="A50021"/>
                </a:solidFill>
                <a:latin typeface="Calibri" charset="0"/>
                <a:ea typeface="+mn-ea"/>
              </a:rPr>
              <a:t>Giuseppe Attardi</a:t>
            </a:r>
            <a:endParaRPr lang="en-US" dirty="0">
              <a:latin typeface="Calibri" charset="0"/>
              <a:ea typeface="+mn-ea"/>
            </a:endParaRPr>
          </a:p>
          <a:p>
            <a:pPr eaLnBrk="1" hangingPunct="1">
              <a:defRPr/>
            </a:pPr>
            <a:endParaRPr lang="en-US" dirty="0">
              <a:latin typeface="Calibri" charset="0"/>
              <a:ea typeface="+mn-ea"/>
            </a:endParaRPr>
          </a:p>
          <a:p>
            <a:pPr eaLnBrk="1" hangingPunct="1">
              <a:defRPr/>
            </a:pPr>
            <a:endParaRPr lang="en-US" dirty="0">
              <a:latin typeface="Calibri" charset="0"/>
              <a:ea typeface="+mn-ea"/>
            </a:endParaRPr>
          </a:p>
          <a:p>
            <a:pPr eaLnBrk="1" hangingPunct="1">
              <a:defRPr/>
            </a:pPr>
            <a:endParaRPr lang="en-US" dirty="0">
              <a:latin typeface="Calibri" charset="0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173788"/>
            <a:ext cx="9144000" cy="338554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tabLst>
                <a:tab pos="1524000" algn="l"/>
                <a:tab pos="8697913" algn="r"/>
              </a:tabLst>
              <a:defRPr/>
            </a:pPr>
            <a:r>
              <a:rPr lang="en-US" dirty="0">
                <a:latin typeface="Tw Cen MT" panose="020B0602020104020603" pitchFamily="34" charset="0"/>
              </a:rPr>
              <a:t>	</a:t>
            </a:r>
            <a:r>
              <a:rPr lang="en-US" altLang="en-US" dirty="0">
                <a:latin typeface="Tw Cen MT" charset="0"/>
              </a:rPr>
              <a:t> </a:t>
            </a:r>
            <a:r>
              <a:rPr lang="en-US" dirty="0">
                <a:latin typeface="Tw Cen MT" panose="020B0602020104020603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Gradient based machine learning algorithms </a:t>
            </a:r>
          </a:p>
          <a:p>
            <a:r>
              <a:rPr lang="en-US" dirty="0"/>
              <a:t>A</a:t>
            </a:r>
            <a:r>
              <a:rPr lang="en-US" dirty="0" smtClean="0"/>
              <a:t>utomatic differentiation</a:t>
            </a:r>
          </a:p>
          <a:p>
            <a:r>
              <a:rPr lang="en-US" dirty="0"/>
              <a:t>D</a:t>
            </a:r>
            <a:r>
              <a:rPr lang="en-US" dirty="0" smtClean="0"/>
              <a:t>efine </a:t>
            </a:r>
            <a:r>
              <a:rPr lang="en-US" dirty="0"/>
              <a:t>the computational </a:t>
            </a:r>
            <a:r>
              <a:rPr lang="en-US" dirty="0" smtClean="0"/>
              <a:t>architecture, </a:t>
            </a:r>
            <a:r>
              <a:rPr lang="en-US" dirty="0"/>
              <a:t>combine that with your objective function, </a:t>
            </a:r>
            <a:r>
              <a:rPr lang="en-US" dirty="0" smtClean="0"/>
              <a:t>provide data </a:t>
            </a:r>
            <a:r>
              <a:rPr lang="en-US" dirty="0"/>
              <a:t>-- </a:t>
            </a:r>
            <a:r>
              <a:rPr lang="en-US" dirty="0" err="1"/>
              <a:t>TensorFlow</a:t>
            </a:r>
            <a:r>
              <a:rPr lang="en-US" dirty="0"/>
              <a:t> handles computing the </a:t>
            </a:r>
            <a:r>
              <a:rPr lang="en-US" dirty="0" smtClean="0"/>
              <a:t>derivatives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588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upport </a:t>
            </a:r>
            <a:r>
              <a:rPr lang="en-US" dirty="0"/>
              <a:t>for threads, queues, and asynchronous </a:t>
            </a:r>
            <a:r>
              <a:rPr lang="en-US" dirty="0" smtClean="0"/>
              <a:t>computation</a:t>
            </a:r>
          </a:p>
          <a:p>
            <a:r>
              <a:rPr lang="en-US" dirty="0" err="1" smtClean="0"/>
              <a:t>TensorFlow</a:t>
            </a:r>
            <a:r>
              <a:rPr lang="en-US" dirty="0" smtClean="0"/>
              <a:t> allows assigning </a:t>
            </a:r>
            <a:r>
              <a:rPr lang="en-US" dirty="0"/>
              <a:t>graph to different </a:t>
            </a:r>
            <a:r>
              <a:rPr lang="en-US" dirty="0" smtClean="0"/>
              <a:t>devices (CPU or GPU)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274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1371600" y="1676400"/>
            <a:ext cx="7772400" cy="1371600"/>
          </a:xfrm>
        </p:spPr>
        <p:txBody>
          <a:bodyPr/>
          <a:lstStyle/>
          <a:p>
            <a:r>
              <a:rPr lang="en-US" smtClean="0"/>
              <a:t>Keras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9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Keras</a:t>
            </a:r>
            <a:r>
              <a:rPr lang="en-US" dirty="0">
                <a:effectLst/>
              </a:rPr>
              <a:t> is a wrapper that allows you to use either the </a:t>
            </a:r>
            <a:r>
              <a:rPr lang="en-US" dirty="0" err="1">
                <a:effectLst/>
              </a:rPr>
              <a:t>Theano</a:t>
            </a:r>
            <a:r>
              <a:rPr lang="en-US" dirty="0">
                <a:effectLst/>
              </a:rPr>
              <a:t> or the </a:t>
            </a:r>
            <a:r>
              <a:rPr lang="en-US" dirty="0" err="1">
                <a:effectLst/>
              </a:rPr>
              <a:t>TensorFlow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backend.</a:t>
            </a:r>
          </a:p>
          <a:p>
            <a:pPr lvl="1"/>
            <a:r>
              <a:rPr lang="en-US" dirty="0" smtClean="0">
                <a:effectLst/>
              </a:rPr>
              <a:t>Easy to </a:t>
            </a:r>
            <a:r>
              <a:rPr lang="en-US" dirty="0">
                <a:effectLst/>
              </a:rPr>
              <a:t>switch between the two, depending on </a:t>
            </a:r>
            <a:r>
              <a:rPr lang="en-US" dirty="0" smtClean="0">
                <a:effectLst/>
              </a:rPr>
              <a:t>the application</a:t>
            </a:r>
            <a:r>
              <a:rPr lang="en-US" dirty="0">
                <a:effectLst/>
              </a:rPr>
              <a:t>.</a:t>
            </a:r>
          </a:p>
          <a:p>
            <a:r>
              <a:rPr lang="en-US" dirty="0">
                <a:effectLst/>
              </a:rPr>
              <a:t>G</a:t>
            </a:r>
            <a:r>
              <a:rPr lang="en-US" dirty="0" smtClean="0">
                <a:effectLst/>
              </a:rPr>
              <a:t>uiding principles</a:t>
            </a:r>
          </a:p>
          <a:p>
            <a:pPr lvl="1"/>
            <a:r>
              <a:rPr lang="en-US" dirty="0" smtClean="0">
                <a:effectLst/>
              </a:rPr>
              <a:t>modularity</a:t>
            </a:r>
            <a:r>
              <a:rPr lang="en-US" dirty="0">
                <a:effectLst/>
              </a:rPr>
              <a:t>, minimalism, extensibility, and </a:t>
            </a:r>
            <a:r>
              <a:rPr lang="en-US" dirty="0" smtClean="0">
                <a:effectLst/>
              </a:rPr>
              <a:t>Python-</a:t>
            </a:r>
            <a:r>
              <a:rPr lang="en-US" dirty="0" err="1" smtClean="0">
                <a:effectLst/>
              </a:rPr>
              <a:t>nativeness</a:t>
            </a:r>
            <a:r>
              <a:rPr lang="en-US" dirty="0" smtClean="0">
                <a:effectLst/>
              </a:rPr>
              <a:t>.</a:t>
            </a:r>
          </a:p>
          <a:p>
            <a:r>
              <a:rPr lang="en-US" dirty="0" err="1" smtClean="0">
                <a:effectLst/>
              </a:rPr>
              <a:t>Keras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has out-of-the-box implementations of common network </a:t>
            </a:r>
            <a:r>
              <a:rPr lang="en-US" dirty="0" smtClean="0">
                <a:effectLst/>
              </a:rPr>
              <a:t>structures, e.g. convolutional </a:t>
            </a:r>
            <a:r>
              <a:rPr lang="en-US" dirty="0">
                <a:effectLst/>
              </a:rPr>
              <a:t>neural </a:t>
            </a:r>
            <a:r>
              <a:rPr lang="en-US" dirty="0" smtClean="0">
                <a:effectLst/>
              </a:rPr>
              <a:t>network.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52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Outline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latin typeface="Calibri" charset="0"/>
                <a:ea typeface="+mn-ea"/>
              </a:rPr>
              <a:t>Install </a:t>
            </a:r>
            <a:r>
              <a:rPr lang="en-US" dirty="0" err="1" smtClean="0">
                <a:latin typeface="Calibri" charset="0"/>
                <a:ea typeface="+mn-ea"/>
              </a:rPr>
              <a:t>Keras</a:t>
            </a:r>
            <a:endParaRPr lang="en-US" dirty="0">
              <a:latin typeface="Calibri" charset="0"/>
              <a:ea typeface="+mn-ea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Import libraries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Load image data</a:t>
            </a:r>
            <a:endParaRPr lang="en-US" dirty="0">
              <a:latin typeface="Calibri" charset="0"/>
              <a:ea typeface="ＭＳ Ｐゴシック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Preprocess input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Define model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Compile model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Fit model on training data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Evaluate model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 </a:t>
            </a:r>
            <a:r>
              <a:rPr lang="en-US" dirty="0" err="1" smtClean="0"/>
              <a:t>Keras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&gt; pip install </a:t>
            </a:r>
            <a:r>
              <a:rPr lang="en-US" dirty="0" err="1" smtClean="0"/>
              <a:t>keras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&gt; python</a:t>
            </a:r>
          </a:p>
          <a:p>
            <a:pPr marL="0" indent="0">
              <a:buNone/>
            </a:pPr>
            <a:r>
              <a:rPr lang="en-US" dirty="0" smtClean="0"/>
              <a:t>&gt;&gt;&gt; import </a:t>
            </a:r>
            <a:r>
              <a:rPr lang="en-US" dirty="0" err="1" smtClean="0"/>
              <a:t>numpy</a:t>
            </a:r>
            <a:r>
              <a:rPr lang="en-US" dirty="0" smtClean="0"/>
              <a:t> as np</a:t>
            </a:r>
          </a:p>
          <a:p>
            <a:pPr marL="0" indent="0">
              <a:buNone/>
            </a:pPr>
            <a:r>
              <a:rPr lang="en-US" dirty="0" smtClean="0"/>
              <a:t>&gt;&gt;&gt; import </a:t>
            </a:r>
            <a:r>
              <a:rPr lang="en-US" dirty="0" err="1" smtClean="0"/>
              <a:t>theano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&gt;&gt;&gt; from </a:t>
            </a:r>
            <a:r>
              <a:rPr lang="en-US" dirty="0" err="1" smtClean="0"/>
              <a:t>keras.models</a:t>
            </a:r>
            <a:r>
              <a:rPr lang="en-US" dirty="0" smtClean="0"/>
              <a:t> import Sequential</a:t>
            </a:r>
          </a:p>
          <a:p>
            <a:pPr marL="0" indent="0">
              <a:buNone/>
            </a:pPr>
            <a:r>
              <a:rPr lang="en-US" dirty="0" smtClean="0"/>
              <a:t>&gt;&gt;&gt; from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366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Keras</a:t>
            </a:r>
            <a:r>
              <a:rPr lang="en-US" dirty="0" smtClean="0"/>
              <a:t>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tutorial at:</a:t>
            </a:r>
          </a:p>
          <a:p>
            <a:pPr lvl="1"/>
            <a:r>
              <a:rPr lang="en-US" dirty="0"/>
              <a:t>http://attardi-4.di.unipi.it:8000/user/</a:t>
            </a:r>
            <a:r>
              <a:rPr lang="en-US" dirty="0" err="1"/>
              <a:t>attardi</a:t>
            </a:r>
            <a:r>
              <a:rPr lang="en-US" dirty="0"/>
              <a:t>/notebooks/MNIST/MNIST%20in%20Keras.ipynb</a:t>
            </a:r>
          </a:p>
        </p:txBody>
      </p:sp>
    </p:spTree>
    <p:extLst>
      <p:ext uri="{BB962C8B-B14F-4D97-AF65-F5344CB8AC3E}">
        <p14:creationId xmlns:p14="http://schemas.microsoft.com/office/powerpoint/2010/main" val="579974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DeepNL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Deep Learning library for NLP</a:t>
            </a:r>
          </a:p>
          <a:p>
            <a:r>
              <a:rPr lang="en-US" dirty="0" smtClean="0"/>
              <a:t>C</a:t>
            </a:r>
            <a:r>
              <a:rPr lang="en-US" dirty="0" smtClean="0"/>
              <a:t>++ with Eigen</a:t>
            </a:r>
          </a:p>
          <a:p>
            <a:r>
              <a:rPr lang="en-US" dirty="0" smtClean="0"/>
              <a:t>Wrapper for Python, Java, PHP automatically generated with </a:t>
            </a:r>
            <a:r>
              <a:rPr lang="en-US" dirty="0" smtClean="0"/>
              <a:t>SWIG</a:t>
            </a:r>
          </a:p>
          <a:p>
            <a:r>
              <a:rPr lang="en-US" dirty="0" err="1" smtClean="0">
                <a:hlinkClick r:id="rId2"/>
              </a:rPr>
              <a:t>Git</a:t>
            </a:r>
            <a:r>
              <a:rPr lang="en-US" dirty="0" smtClean="0">
                <a:hlinkClick r:id="rId2"/>
              </a:rPr>
              <a:t> repository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02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DL </a:t>
            </a:r>
            <a:r>
              <a:rPr lang="en-US" dirty="0" smtClean="0"/>
              <a:t>Libraries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Theano</a:t>
            </a:r>
            <a:endParaRPr lang="en-US" dirty="0" smtClean="0"/>
          </a:p>
          <a:p>
            <a:r>
              <a:rPr lang="en-US" dirty="0" err="1" smtClean="0">
                <a:hlinkClick r:id="rId3"/>
              </a:rPr>
              <a:t>Tensorflow</a:t>
            </a:r>
            <a:endParaRPr lang="en-US" dirty="0" smtClean="0"/>
          </a:p>
          <a:p>
            <a:r>
              <a:rPr lang="en-US" dirty="0" err="1" smtClean="0">
                <a:hlinkClick r:id="rId4"/>
              </a:rPr>
              <a:t>Pytorch</a:t>
            </a:r>
            <a:endParaRPr lang="en-US" dirty="0" smtClean="0"/>
          </a:p>
          <a:p>
            <a:r>
              <a:rPr lang="en-US" dirty="0" err="1" smtClean="0">
                <a:hlinkClick r:id="rId5"/>
              </a:rPr>
              <a:t>Caffe</a:t>
            </a:r>
            <a:endParaRPr lang="en-US" dirty="0" smtClean="0"/>
          </a:p>
          <a:p>
            <a:r>
              <a:rPr lang="en-US" dirty="0" err="1" smtClean="0">
                <a:hlinkClick r:id="rId6"/>
              </a:rPr>
              <a:t>Keras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225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Caffe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eep </a:t>
            </a:r>
            <a:r>
              <a:rPr lang="en-US" dirty="0"/>
              <a:t>L</a:t>
            </a:r>
            <a:r>
              <a:rPr lang="en-US" dirty="0" smtClean="0"/>
              <a:t>earning framework from Berkeley</a:t>
            </a:r>
          </a:p>
          <a:p>
            <a:r>
              <a:rPr lang="en-US" dirty="0" smtClean="0"/>
              <a:t>focus on vision</a:t>
            </a:r>
          </a:p>
          <a:p>
            <a:r>
              <a:rPr lang="en-US" dirty="0" smtClean="0"/>
              <a:t>coding in C++ or Python</a:t>
            </a:r>
          </a:p>
          <a:p>
            <a:r>
              <a:rPr lang="en-US" dirty="0" smtClean="0"/>
              <a:t>Network consists in layers:</a:t>
            </a:r>
          </a:p>
          <a:p>
            <a:pPr marL="457200" lvl="1" indent="0">
              <a:buNone/>
            </a:pPr>
            <a:r>
              <a:rPr lang="en-US" dirty="0" smtClean="0"/>
              <a:t>layer = { name = “data”, </a:t>
            </a:r>
            <a:r>
              <a:rPr lang="is-IS" dirty="0" smtClean="0"/>
              <a:t>…}</a:t>
            </a:r>
          </a:p>
          <a:p>
            <a:pPr marL="457200" lvl="1" indent="0">
              <a:buNone/>
            </a:pPr>
            <a:r>
              <a:rPr lang="is-IS" dirty="0" smtClean="0"/>
              <a:t>layer = { name = “conv”, ...}</a:t>
            </a:r>
            <a:endParaRPr lang="en-US" dirty="0" smtClean="0"/>
          </a:p>
          <a:p>
            <a:r>
              <a:rPr lang="en-US" dirty="0" smtClean="0"/>
              <a:t>data and derivatives flow through net as </a:t>
            </a:r>
            <a:r>
              <a:rPr lang="en-US" i="1" dirty="0" smtClean="0"/>
              <a:t>blobs</a:t>
            </a:r>
            <a:endParaRPr lang="is-IS" i="1" dirty="0" smtClean="0"/>
          </a:p>
        </p:txBody>
      </p:sp>
    </p:spTree>
    <p:extLst>
      <p:ext uri="{BB962C8B-B14F-4D97-AF65-F5344CB8AC3E}">
        <p14:creationId xmlns:p14="http://schemas.microsoft.com/office/powerpoint/2010/main" val="32394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Theano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linear </a:t>
            </a:r>
            <a:r>
              <a:rPr lang="en-US" dirty="0"/>
              <a:t>algebra compiler that optimizes </a:t>
            </a:r>
            <a:r>
              <a:rPr lang="en-US" dirty="0" smtClean="0"/>
              <a:t>symbolic </a:t>
            </a:r>
            <a:r>
              <a:rPr lang="en-US" dirty="0"/>
              <a:t>mathematical computations </a:t>
            </a:r>
            <a:r>
              <a:rPr lang="en-US" dirty="0" smtClean="0"/>
              <a:t>generating C code</a:t>
            </a:r>
          </a:p>
          <a:p>
            <a:r>
              <a:rPr lang="en-US" dirty="0" smtClean="0"/>
              <a:t>integration </a:t>
            </a:r>
            <a:r>
              <a:rPr lang="en-US" dirty="0"/>
              <a:t>with </a:t>
            </a:r>
            <a:r>
              <a:rPr lang="en-US" dirty="0" err="1" smtClean="0"/>
              <a:t>NumPy</a:t>
            </a:r>
            <a:endParaRPr lang="en-US" dirty="0"/>
          </a:p>
          <a:p>
            <a:r>
              <a:rPr lang="en-US" dirty="0"/>
              <a:t>transparent use of a </a:t>
            </a:r>
            <a:r>
              <a:rPr lang="en-US" dirty="0" smtClean="0"/>
              <a:t>GPU</a:t>
            </a:r>
            <a:endParaRPr lang="en-US" dirty="0"/>
          </a:p>
          <a:p>
            <a:r>
              <a:rPr lang="en-US" dirty="0" smtClean="0"/>
              <a:t>efficient </a:t>
            </a:r>
            <a:r>
              <a:rPr lang="en-US" dirty="0"/>
              <a:t>symbolic </a:t>
            </a:r>
            <a:r>
              <a:rPr lang="en-US" dirty="0" smtClean="0"/>
              <a:t>differentiation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72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&gt;&gt;&gt; </a:t>
            </a:r>
            <a:r>
              <a:rPr lang="en-US" dirty="0"/>
              <a:t>x = </a:t>
            </a:r>
            <a:r>
              <a:rPr lang="en-US" dirty="0" err="1" smtClean="0"/>
              <a:t>theano.dscalar</a:t>
            </a:r>
            <a:r>
              <a:rPr lang="en-US" dirty="0"/>
              <a:t>('x')</a:t>
            </a:r>
          </a:p>
          <a:p>
            <a:pPr marL="0" indent="0">
              <a:buNone/>
            </a:pPr>
            <a:r>
              <a:rPr lang="fr-FR" b="1" dirty="0"/>
              <a:t>&gt;&gt;&gt; </a:t>
            </a:r>
            <a:r>
              <a:rPr lang="fr-FR" dirty="0"/>
              <a:t>y = x ** 2</a:t>
            </a:r>
          </a:p>
          <a:p>
            <a:pPr marL="0" indent="0">
              <a:buNone/>
            </a:pPr>
            <a:r>
              <a:rPr lang="en-US" b="1" dirty="0"/>
              <a:t>&gt;&gt;&gt; </a:t>
            </a:r>
            <a:r>
              <a:rPr lang="en-US" dirty="0" err="1"/>
              <a:t>gy</a:t>
            </a:r>
            <a:r>
              <a:rPr lang="en-US" dirty="0"/>
              <a:t> = </a:t>
            </a:r>
            <a:r>
              <a:rPr lang="en-US" dirty="0" err="1" smtClean="0"/>
              <a:t>theano.grad</a:t>
            </a:r>
            <a:r>
              <a:rPr lang="en-US" dirty="0"/>
              <a:t>(y, x)</a:t>
            </a:r>
          </a:p>
          <a:p>
            <a:pPr marL="0" indent="0">
              <a:buNone/>
            </a:pPr>
            <a:r>
              <a:rPr lang="en-US" b="1" dirty="0" smtClean="0"/>
              <a:t>&gt;</a:t>
            </a:r>
            <a:r>
              <a:rPr lang="en-US" b="1" dirty="0"/>
              <a:t>&gt;&gt; </a:t>
            </a:r>
            <a:r>
              <a:rPr lang="en-US" dirty="0"/>
              <a:t>f = </a:t>
            </a:r>
            <a:r>
              <a:rPr lang="en-US" dirty="0" err="1"/>
              <a:t>theano.function</a:t>
            </a:r>
            <a:r>
              <a:rPr lang="en-US" dirty="0"/>
              <a:t>([x], </a:t>
            </a:r>
            <a:r>
              <a:rPr lang="en-US" dirty="0" err="1"/>
              <a:t>gy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b="1" dirty="0"/>
              <a:t>&gt;&gt;&gt; </a:t>
            </a:r>
            <a:r>
              <a:rPr lang="en-US" dirty="0"/>
              <a:t>f(4)</a:t>
            </a:r>
          </a:p>
          <a:p>
            <a:pPr marL="0" indent="0">
              <a:buNone/>
            </a:pPr>
            <a:r>
              <a:rPr lang="tr-TR" dirty="0" err="1"/>
              <a:t>array</a:t>
            </a:r>
            <a:r>
              <a:rPr lang="tr-TR" dirty="0"/>
              <a:t>(8.0)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436096" y="957012"/>
            <a:ext cx="2808312" cy="750168"/>
          </a:xfrm>
          <a:prstGeom prst="wedgeRoundRectCallout">
            <a:avLst>
              <a:gd name="adj1" fmla="val -67272"/>
              <a:gd name="adj2" fmla="val 35768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creates symbolic variable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432781" y="1916832"/>
            <a:ext cx="2808312" cy="750168"/>
          </a:xfrm>
          <a:prstGeom prst="wedgeRoundRectCallout">
            <a:avLst>
              <a:gd name="adj1" fmla="val -67748"/>
              <a:gd name="adj2" fmla="val -21257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looks like a normal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expression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561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2-layer Neural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8625"/>
            <a:ext cx="8350696" cy="4835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dirty="0" smtClean="0"/>
              <a:t>z1 </a:t>
            </a:r>
            <a:r>
              <a:rPr lang="is-IS" b="1" dirty="0"/>
              <a:t>=</a:t>
            </a:r>
            <a:r>
              <a:rPr lang="is-IS" dirty="0"/>
              <a:t> X.dot(W1) </a:t>
            </a:r>
            <a:r>
              <a:rPr lang="is-IS" b="1" dirty="0"/>
              <a:t>+</a:t>
            </a:r>
            <a:r>
              <a:rPr lang="is-IS" dirty="0"/>
              <a:t> </a:t>
            </a:r>
            <a:r>
              <a:rPr lang="is-IS" dirty="0" smtClean="0"/>
              <a:t>b1	</a:t>
            </a:r>
            <a:r>
              <a:rPr lang="is-IS" dirty="0" smtClean="0">
                <a:solidFill>
                  <a:schemeClr val="accent2">
                    <a:lumMod val="75000"/>
                  </a:schemeClr>
                </a:solidFill>
              </a:rPr>
              <a:t># first layer</a:t>
            </a:r>
            <a:endParaRPr lang="is-I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BR" dirty="0"/>
              <a:t>a1 </a:t>
            </a:r>
            <a:r>
              <a:rPr lang="pt-BR" b="1" dirty="0"/>
              <a:t>=</a:t>
            </a:r>
            <a:r>
              <a:rPr lang="pt-BR" dirty="0"/>
              <a:t> </a:t>
            </a:r>
            <a:r>
              <a:rPr lang="pt-BR" dirty="0" err="1" smtClean="0"/>
              <a:t>tanh</a:t>
            </a:r>
            <a:r>
              <a:rPr lang="pt-BR" dirty="0"/>
              <a:t>(z1</a:t>
            </a:r>
            <a:r>
              <a:rPr lang="pt-BR" dirty="0" smtClean="0"/>
              <a:t>)		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# </a:t>
            </a:r>
            <a:r>
              <a:rPr lang="pt-BR" dirty="0" err="1" smtClean="0">
                <a:solidFill>
                  <a:schemeClr val="accent2">
                    <a:lumMod val="75000"/>
                  </a:schemeClr>
                </a:solidFill>
              </a:rPr>
              <a:t>activation</a:t>
            </a:r>
            <a:endParaRPr lang="pt-BR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s-IS" dirty="0"/>
              <a:t>z2 </a:t>
            </a:r>
            <a:r>
              <a:rPr lang="is-IS" b="1" dirty="0"/>
              <a:t>=</a:t>
            </a:r>
            <a:r>
              <a:rPr lang="is-IS" dirty="0"/>
              <a:t> a1.dot(W2) </a:t>
            </a:r>
            <a:r>
              <a:rPr lang="is-IS" b="1" dirty="0"/>
              <a:t>+</a:t>
            </a:r>
            <a:r>
              <a:rPr lang="is-IS" dirty="0"/>
              <a:t> </a:t>
            </a:r>
            <a:r>
              <a:rPr lang="is-IS" dirty="0" smtClean="0"/>
              <a:t>b2	</a:t>
            </a:r>
            <a:r>
              <a:rPr lang="is-IS" dirty="0" smtClean="0">
                <a:solidFill>
                  <a:schemeClr val="accent2">
                    <a:lumMod val="75000"/>
                  </a:schemeClr>
                </a:solidFill>
              </a:rPr>
              <a:t># second layer</a:t>
            </a:r>
            <a:endParaRPr lang="is-I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err="1"/>
              <a:t>y_hat</a:t>
            </a:r>
            <a:r>
              <a:rPr lang="en-US" dirty="0"/>
              <a:t> </a:t>
            </a:r>
            <a:r>
              <a:rPr lang="en-US" b="1" dirty="0"/>
              <a:t>=</a:t>
            </a:r>
            <a:r>
              <a:rPr lang="en-US" dirty="0"/>
              <a:t> </a:t>
            </a:r>
            <a:r>
              <a:rPr lang="en-US" dirty="0" err="1" smtClean="0"/>
              <a:t>softmax</a:t>
            </a:r>
            <a:r>
              <a:rPr lang="en-US" dirty="0"/>
              <a:t>(z2) 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#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output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probabilities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#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class 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prediction</a:t>
            </a:r>
          </a:p>
          <a:p>
            <a:pPr marL="0" indent="0">
              <a:buNone/>
            </a:pPr>
            <a:r>
              <a:rPr lang="sk-SK" dirty="0"/>
              <a:t>prediction </a:t>
            </a:r>
            <a:r>
              <a:rPr lang="sk-SK" b="1" dirty="0"/>
              <a:t>=</a:t>
            </a:r>
            <a:r>
              <a:rPr lang="sk-SK" dirty="0"/>
              <a:t> T.argmax(y_hat, axis</a:t>
            </a:r>
            <a:r>
              <a:rPr lang="sk-SK" b="1" dirty="0"/>
              <a:t>=</a:t>
            </a:r>
            <a:r>
              <a:rPr lang="sk-SK" dirty="0"/>
              <a:t>1)	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# 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the loss function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to 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optimize</a:t>
            </a:r>
          </a:p>
          <a:p>
            <a:pPr marL="0" indent="0">
              <a:buNone/>
            </a:pPr>
            <a:r>
              <a:rPr lang="sk-SK" dirty="0"/>
              <a:t>loss </a:t>
            </a:r>
            <a:r>
              <a:rPr lang="sk-SK" b="1" dirty="0"/>
              <a:t>=</a:t>
            </a:r>
            <a:r>
              <a:rPr lang="sk-SK" dirty="0"/>
              <a:t> </a:t>
            </a:r>
            <a:r>
              <a:rPr lang="sk-SK" dirty="0" smtClean="0"/>
              <a:t>categorical_crossentropy</a:t>
            </a:r>
            <a:r>
              <a:rPr lang="sk-SK" dirty="0"/>
              <a:t>(y_hat, y).mean(</a:t>
            </a:r>
            <a:r>
              <a:rPr lang="sk-SK" dirty="0" smtClean="0"/>
              <a:t>)</a:t>
            </a:r>
            <a:r>
              <a:rPr lang="sk-SK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26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Gradient Descent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dW2 </a:t>
            </a:r>
            <a:r>
              <a:rPr lang="en-US" b="1" dirty="0"/>
              <a:t>=</a:t>
            </a:r>
            <a:r>
              <a:rPr lang="en-US" dirty="0"/>
              <a:t> </a:t>
            </a:r>
            <a:r>
              <a:rPr lang="en-US" dirty="0" err="1"/>
              <a:t>T.grad</a:t>
            </a:r>
            <a:r>
              <a:rPr lang="en-US" dirty="0"/>
              <a:t>(loss, W2)</a:t>
            </a:r>
          </a:p>
          <a:p>
            <a:pPr marL="0" indent="0">
              <a:buNone/>
            </a:pPr>
            <a:r>
              <a:rPr lang="en-US" dirty="0"/>
              <a:t>db2 </a:t>
            </a:r>
            <a:r>
              <a:rPr lang="en-US" b="1" dirty="0"/>
              <a:t>=</a:t>
            </a:r>
            <a:r>
              <a:rPr lang="en-US" dirty="0"/>
              <a:t> </a:t>
            </a:r>
            <a:r>
              <a:rPr lang="en-US" dirty="0" err="1"/>
              <a:t>T.grad</a:t>
            </a:r>
            <a:r>
              <a:rPr lang="en-US" dirty="0"/>
              <a:t>(loss, b2)</a:t>
            </a:r>
          </a:p>
          <a:p>
            <a:pPr marL="0" indent="0">
              <a:buNone/>
            </a:pPr>
            <a:r>
              <a:rPr lang="en-US" dirty="0"/>
              <a:t>dW1 </a:t>
            </a:r>
            <a:r>
              <a:rPr lang="en-US" b="1" dirty="0"/>
              <a:t>=</a:t>
            </a:r>
            <a:r>
              <a:rPr lang="en-US" dirty="0"/>
              <a:t> </a:t>
            </a:r>
            <a:r>
              <a:rPr lang="en-US" dirty="0" err="1"/>
              <a:t>T.grad</a:t>
            </a:r>
            <a:r>
              <a:rPr lang="en-US" dirty="0"/>
              <a:t>(loss, W1)</a:t>
            </a:r>
          </a:p>
          <a:p>
            <a:pPr marL="0" indent="0">
              <a:buNone/>
            </a:pPr>
            <a:r>
              <a:rPr lang="en-US" dirty="0"/>
              <a:t>db1 </a:t>
            </a:r>
            <a:r>
              <a:rPr lang="en-US" b="1" dirty="0"/>
              <a:t>=</a:t>
            </a:r>
            <a:r>
              <a:rPr lang="en-US" dirty="0"/>
              <a:t> </a:t>
            </a:r>
            <a:r>
              <a:rPr lang="en-US" dirty="0" err="1"/>
              <a:t>T.grad</a:t>
            </a:r>
            <a:r>
              <a:rPr lang="en-US" dirty="0"/>
              <a:t>(loss, b1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err="1"/>
              <a:t>gradient_step</a:t>
            </a:r>
            <a:r>
              <a:rPr lang="en-US" dirty="0"/>
              <a:t> </a:t>
            </a:r>
            <a:r>
              <a:rPr lang="en-US" b="1" dirty="0"/>
              <a:t>=</a:t>
            </a:r>
            <a:r>
              <a:rPr lang="en-US" dirty="0"/>
              <a:t> </a:t>
            </a:r>
            <a:r>
              <a:rPr lang="en-US" dirty="0" err="1"/>
              <a:t>theano.function</a:t>
            </a:r>
            <a:r>
              <a:rPr lang="en-US" dirty="0" smtClean="0"/>
              <a:t>(</a:t>
            </a:r>
            <a:r>
              <a:rPr lang="is-IS" dirty="0" smtClean="0"/>
              <a:t>[</a:t>
            </a:r>
            <a:r>
              <a:rPr lang="is-IS" dirty="0"/>
              <a:t>X, y],</a:t>
            </a:r>
          </a:p>
          <a:p>
            <a:pPr marL="0" indent="0">
              <a:buNone/>
            </a:pPr>
            <a:r>
              <a:rPr lang="de-DE" dirty="0"/>
              <a:t>    </a:t>
            </a:r>
            <a:r>
              <a:rPr lang="de-DE" dirty="0" err="1" smtClean="0"/>
              <a:t>updates</a:t>
            </a:r>
            <a:r>
              <a:rPr lang="de-DE" dirty="0" smtClean="0"/>
              <a:t> </a:t>
            </a:r>
            <a:r>
              <a:rPr lang="de-DE" b="1" dirty="0" smtClean="0"/>
              <a:t>= </a:t>
            </a:r>
            <a:r>
              <a:rPr lang="de-DE" dirty="0" smtClean="0"/>
              <a:t>(</a:t>
            </a:r>
            <a:r>
              <a:rPr lang="de-DE" dirty="0"/>
              <a:t>(W2, W2 </a:t>
            </a:r>
            <a:r>
              <a:rPr lang="de-DE" b="1" dirty="0" smtClean="0"/>
              <a:t>–</a:t>
            </a:r>
            <a:r>
              <a:rPr lang="de-DE" dirty="0" smtClean="0"/>
              <a:t> </a:t>
            </a:r>
            <a:r>
              <a:rPr lang="de-DE" dirty="0" err="1" smtClean="0"/>
              <a:t>learn_rate</a:t>
            </a:r>
            <a:r>
              <a:rPr lang="de-DE" dirty="0" smtClean="0"/>
              <a:t> </a:t>
            </a:r>
            <a:r>
              <a:rPr lang="de-DE" b="1" dirty="0"/>
              <a:t>*</a:t>
            </a:r>
            <a:r>
              <a:rPr lang="de-DE" dirty="0"/>
              <a:t> dW2),</a:t>
            </a:r>
          </a:p>
          <a:p>
            <a:pPr marL="0" indent="0">
              <a:buNone/>
            </a:pPr>
            <a:r>
              <a:rPr lang="is-IS" dirty="0"/>
              <a:t>            </a:t>
            </a:r>
            <a:r>
              <a:rPr lang="is-IS" dirty="0" smtClean="0"/>
              <a:t>         </a:t>
            </a:r>
            <a:r>
              <a:rPr lang="is-IS" dirty="0"/>
              <a:t> (W1, W1 </a:t>
            </a:r>
            <a:r>
              <a:rPr lang="de-DE" b="1" dirty="0"/>
              <a:t>–</a:t>
            </a:r>
            <a:r>
              <a:rPr lang="is-IS" dirty="0" smtClean="0"/>
              <a:t> </a:t>
            </a:r>
            <a:r>
              <a:rPr lang="de-DE" dirty="0" err="1"/>
              <a:t>learn_rate</a:t>
            </a:r>
            <a:r>
              <a:rPr lang="is-IS" b="1" dirty="0" smtClean="0"/>
              <a:t>*</a:t>
            </a:r>
            <a:r>
              <a:rPr lang="is-IS" dirty="0" smtClean="0"/>
              <a:t> </a:t>
            </a:r>
            <a:r>
              <a:rPr lang="is-IS" dirty="0"/>
              <a:t>dW1),</a:t>
            </a:r>
          </a:p>
          <a:p>
            <a:pPr marL="0" indent="0">
              <a:buNone/>
            </a:pPr>
            <a:r>
              <a:rPr lang="is-IS" dirty="0"/>
              <a:t>            </a:t>
            </a:r>
            <a:r>
              <a:rPr lang="is-IS" dirty="0" smtClean="0"/>
              <a:t>         </a:t>
            </a:r>
            <a:r>
              <a:rPr lang="is-IS" dirty="0"/>
              <a:t> (b2, b2 </a:t>
            </a:r>
            <a:r>
              <a:rPr lang="de-DE" b="1" dirty="0"/>
              <a:t>–</a:t>
            </a:r>
            <a:r>
              <a:rPr lang="is-IS" dirty="0" smtClean="0"/>
              <a:t> </a:t>
            </a:r>
            <a:r>
              <a:rPr lang="de-DE" dirty="0" err="1"/>
              <a:t>learn_rate</a:t>
            </a:r>
            <a:r>
              <a:rPr lang="is-IS" b="1" dirty="0" smtClean="0"/>
              <a:t>*</a:t>
            </a:r>
            <a:r>
              <a:rPr lang="is-IS" dirty="0" smtClean="0"/>
              <a:t> </a:t>
            </a:r>
            <a:r>
              <a:rPr lang="is-IS" dirty="0"/>
              <a:t>db2),</a:t>
            </a:r>
          </a:p>
          <a:p>
            <a:pPr marL="0" indent="0">
              <a:buNone/>
            </a:pPr>
            <a:r>
              <a:rPr lang="is-IS" dirty="0"/>
              <a:t>             </a:t>
            </a:r>
            <a:r>
              <a:rPr lang="is-IS" dirty="0" smtClean="0"/>
              <a:t>         (</a:t>
            </a:r>
            <a:r>
              <a:rPr lang="is-IS" dirty="0"/>
              <a:t>b1, b1 </a:t>
            </a:r>
            <a:r>
              <a:rPr lang="de-DE" b="1" dirty="0"/>
              <a:t>–</a:t>
            </a:r>
            <a:r>
              <a:rPr lang="is-IS" dirty="0" smtClean="0"/>
              <a:t> </a:t>
            </a:r>
            <a:r>
              <a:rPr lang="de-DE" dirty="0" err="1"/>
              <a:t>learn_rate</a:t>
            </a:r>
            <a:r>
              <a:rPr lang="is-IS" b="1" dirty="0" smtClean="0"/>
              <a:t>*</a:t>
            </a:r>
            <a:r>
              <a:rPr lang="is-IS" dirty="0" smtClean="0"/>
              <a:t> </a:t>
            </a:r>
            <a:r>
              <a:rPr lang="is-IS" dirty="0"/>
              <a:t>db1)))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41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8625"/>
            <a:ext cx="8458200" cy="483552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# Gradient descent. For each batch...</a:t>
            </a:r>
          </a:p>
          <a:p>
            <a:pPr marL="0" indent="0">
              <a:buNone/>
            </a:pPr>
            <a:r>
              <a:rPr lang="en-US" b="1" dirty="0" smtClean="0"/>
              <a:t>for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/>
              <a:t>in</a:t>
            </a:r>
            <a:r>
              <a:rPr lang="en-US" dirty="0"/>
              <a:t> </a:t>
            </a:r>
            <a:r>
              <a:rPr lang="en-US" dirty="0" err="1"/>
              <a:t>xrange</a:t>
            </a:r>
            <a:r>
              <a:rPr lang="en-US" dirty="0"/>
              <a:t>(0, </a:t>
            </a:r>
            <a:r>
              <a:rPr lang="en-US" dirty="0" smtClean="0"/>
              <a:t>epochs)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   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# updates parameters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W2, b2, W1 and b1!</a:t>
            </a:r>
          </a:p>
          <a:p>
            <a:pPr marL="0" indent="0">
              <a:buNone/>
            </a:pPr>
            <a:r>
              <a:rPr lang="en-US" dirty="0"/>
              <a:t>   </a:t>
            </a:r>
            <a:r>
              <a:rPr lang="en-US" dirty="0" err="1" smtClean="0"/>
              <a:t>gradient_step</a:t>
            </a:r>
            <a:r>
              <a:rPr lang="en-US" dirty="0"/>
              <a:t>(</a:t>
            </a:r>
            <a:r>
              <a:rPr lang="en-US" dirty="0" err="1"/>
              <a:t>train_X</a:t>
            </a:r>
            <a:r>
              <a:rPr lang="en-US" dirty="0"/>
              <a:t>, </a:t>
            </a:r>
            <a:r>
              <a:rPr lang="en-US" dirty="0" err="1"/>
              <a:t>train_y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3530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TensorFlow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C++ core code using Eigen</a:t>
            </a:r>
          </a:p>
          <a:p>
            <a:r>
              <a:rPr lang="en-US" dirty="0" smtClean="0"/>
              <a:t>Eigen template </a:t>
            </a:r>
            <a:r>
              <a:rPr lang="en-US" dirty="0" err="1" smtClean="0"/>
              <a:t>metaprogramming</a:t>
            </a:r>
            <a:r>
              <a:rPr lang="en-US" dirty="0" smtClean="0"/>
              <a:t> </a:t>
            </a:r>
            <a:r>
              <a:rPr lang="en-US" smtClean="0"/>
              <a:t>linear algebra </a:t>
            </a:r>
            <a:r>
              <a:rPr lang="en-US" dirty="0" smtClean="0"/>
              <a:t>generates code for CPU or GPU</a:t>
            </a:r>
          </a:p>
          <a:p>
            <a:r>
              <a:rPr lang="en-US" dirty="0" smtClean="0"/>
              <a:t>Build architecture as dataflow graphs:</a:t>
            </a:r>
          </a:p>
          <a:p>
            <a:pPr lvl="1"/>
            <a:r>
              <a:rPr lang="en-US" dirty="0"/>
              <a:t>Nodes </a:t>
            </a:r>
            <a:r>
              <a:rPr lang="en-US" dirty="0" smtClean="0"/>
              <a:t>implement </a:t>
            </a:r>
            <a:r>
              <a:rPr lang="en-US" dirty="0"/>
              <a:t>mathematical operations, </a:t>
            </a:r>
            <a:r>
              <a:rPr lang="en-US" dirty="0" smtClean="0"/>
              <a:t>or data feed or variables</a:t>
            </a:r>
          </a:p>
          <a:p>
            <a:pPr lvl="1"/>
            <a:r>
              <a:rPr lang="en-US" dirty="0"/>
              <a:t>Nodes are assigned to computational devices and execute asynchronously and in parallel </a:t>
            </a:r>
            <a:endParaRPr lang="en-US" dirty="0" smtClean="0"/>
          </a:p>
          <a:p>
            <a:pPr lvl="1"/>
            <a:r>
              <a:rPr lang="en-US" dirty="0" smtClean="0"/>
              <a:t>Edges carry tensor data between nodes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3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IIA00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1-Intro</Template>
  <TotalTime>7584</TotalTime>
  <Words>424</Words>
  <Application>Microsoft Macintosh PowerPoint</Application>
  <PresentationFormat>On-screen Show (4:3)</PresentationFormat>
  <Paragraphs>105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Calibri</vt:lpstr>
      <vt:lpstr>MS PGothic</vt:lpstr>
      <vt:lpstr>ＭＳ Ｐゴシック</vt:lpstr>
      <vt:lpstr>Arial</vt:lpstr>
      <vt:lpstr>Times New Roman</vt:lpstr>
      <vt:lpstr>Tw Cen MT</vt:lpstr>
      <vt:lpstr>Tw Cen MT Condensed</vt:lpstr>
      <vt:lpstr>Wingdings</vt:lpstr>
      <vt:lpstr>1_AIIA00</vt:lpstr>
      <vt:lpstr>Deep Learning Libraries</vt:lpstr>
      <vt:lpstr>General DL Libraries</vt:lpstr>
      <vt:lpstr>Caffe</vt:lpstr>
      <vt:lpstr>Theano</vt:lpstr>
      <vt:lpstr>Example</vt:lpstr>
      <vt:lpstr>2-layer Neural Network</vt:lpstr>
      <vt:lpstr>Gradient Descent</vt:lpstr>
      <vt:lpstr>Training loop</vt:lpstr>
      <vt:lpstr>TensorFlow</vt:lpstr>
      <vt:lpstr>Training</vt:lpstr>
      <vt:lpstr>Performance</vt:lpstr>
      <vt:lpstr>Keras</vt:lpstr>
      <vt:lpstr>Keras</vt:lpstr>
      <vt:lpstr>Outline</vt:lpstr>
      <vt:lpstr>Install Keras</vt:lpstr>
      <vt:lpstr>Keras Tutorial</vt:lpstr>
      <vt:lpstr>DeepNL</vt:lpstr>
    </vt:vector>
  </TitlesOfParts>
  <Manager/>
  <Company>Stanford University</Company>
  <LinksUpToDate>false</LinksUpToDate>
  <SharedDoc>false</SharedDoc>
  <HyperlinkBase/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LSA.303 Introduction to Computational Linguistics</dc:title>
  <dc:subject/>
  <dc:creator>Dan Jurafsky</dc:creator>
  <cp:keywords/>
  <dc:description/>
  <cp:lastModifiedBy>GIUSEPPE ATTARDI</cp:lastModifiedBy>
  <cp:revision>243</cp:revision>
  <cp:lastPrinted>2009-01-13T00:24:00Z</cp:lastPrinted>
  <dcterms:created xsi:type="dcterms:W3CDTF">2011-01-07T22:06:14Z</dcterms:created>
  <dcterms:modified xsi:type="dcterms:W3CDTF">2017-11-14T10:25:12Z</dcterms:modified>
  <cp:category/>
</cp:coreProperties>
</file>