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54"/>
  </p:notesMasterIdLst>
  <p:sldIdLst>
    <p:sldId id="708" r:id="rId2"/>
    <p:sldId id="784" r:id="rId3"/>
    <p:sldId id="785" r:id="rId4"/>
    <p:sldId id="787" r:id="rId5"/>
    <p:sldId id="788" r:id="rId6"/>
    <p:sldId id="714" r:id="rId7"/>
    <p:sldId id="718" r:id="rId8"/>
    <p:sldId id="719" r:id="rId9"/>
    <p:sldId id="765" r:id="rId10"/>
    <p:sldId id="766" r:id="rId11"/>
    <p:sldId id="767" r:id="rId12"/>
    <p:sldId id="720" r:id="rId13"/>
    <p:sldId id="721" r:id="rId14"/>
    <p:sldId id="722" r:id="rId15"/>
    <p:sldId id="745" r:id="rId16"/>
    <p:sldId id="772" r:id="rId17"/>
    <p:sldId id="734" r:id="rId18"/>
    <p:sldId id="711" r:id="rId19"/>
    <p:sldId id="749" r:id="rId20"/>
    <p:sldId id="773" r:id="rId21"/>
    <p:sldId id="774" r:id="rId22"/>
    <p:sldId id="775" r:id="rId23"/>
    <p:sldId id="750" r:id="rId24"/>
    <p:sldId id="753" r:id="rId25"/>
    <p:sldId id="776" r:id="rId26"/>
    <p:sldId id="777" r:id="rId27"/>
    <p:sldId id="755" r:id="rId28"/>
    <p:sldId id="781" r:id="rId29"/>
    <p:sldId id="779" r:id="rId30"/>
    <p:sldId id="780" r:id="rId31"/>
    <p:sldId id="759" r:id="rId32"/>
    <p:sldId id="754" r:id="rId33"/>
    <p:sldId id="760" r:id="rId34"/>
    <p:sldId id="761" r:id="rId35"/>
    <p:sldId id="762" r:id="rId36"/>
    <p:sldId id="763" r:id="rId37"/>
    <p:sldId id="764" r:id="rId38"/>
    <p:sldId id="769" r:id="rId39"/>
    <p:sldId id="723" r:id="rId40"/>
    <p:sldId id="751" r:id="rId41"/>
    <p:sldId id="752" r:id="rId42"/>
    <p:sldId id="736" r:id="rId43"/>
    <p:sldId id="737" r:id="rId44"/>
    <p:sldId id="738" r:id="rId45"/>
    <p:sldId id="733" r:id="rId46"/>
    <p:sldId id="746" r:id="rId47"/>
    <p:sldId id="747" r:id="rId48"/>
    <p:sldId id="739" r:id="rId49"/>
    <p:sldId id="741" r:id="rId50"/>
    <p:sldId id="743" r:id="rId51"/>
    <p:sldId id="748" r:id="rId52"/>
    <p:sldId id="744" r:id="rId53"/>
  </p:sldIdLst>
  <p:sldSz cx="12192000" cy="6858000"/>
  <p:notesSz cx="6858000" cy="9144000"/>
  <p:defaultTextStyle>
    <a:defPPr>
      <a:defRPr lang="en-US"/>
    </a:defPPr>
    <a:lvl1pPr algn="l" rtl="0" eaLnBrk="0" fontAlgn="base" hangingPunct="0">
      <a:spcBef>
        <a:spcPct val="0"/>
      </a:spcBef>
      <a:spcAft>
        <a:spcPct val="0"/>
      </a:spcAft>
      <a:defRPr sz="16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6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6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6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6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6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6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6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6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C2FE"/>
    <a:srgbClr val="CFC2FE"/>
    <a:srgbClr val="E3C2FE"/>
    <a:srgbClr val="FFFFCC"/>
    <a:srgbClr val="EAEAEA"/>
    <a:srgbClr val="000099"/>
    <a:srgbClr val="3333CC"/>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7659" autoAdjust="0"/>
    <p:restoredTop sz="82343" autoAdjust="0"/>
  </p:normalViewPr>
  <p:slideViewPr>
    <p:cSldViewPr>
      <p:cViewPr varScale="1">
        <p:scale>
          <a:sx n="69" d="100"/>
          <a:sy n="69" d="100"/>
        </p:scale>
        <p:origin x="678" y="12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4902"/>
    </p:cViewPr>
  </p:sorter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smtClean="0">
                <a:latin typeface="Arial" pitchFamily="34" charset="0"/>
              </a:defRPr>
            </a:lvl1pPr>
          </a:lstStyle>
          <a:p>
            <a:pPr>
              <a:defRPr/>
            </a:pPr>
            <a:endParaRPr lang="en-US"/>
          </a:p>
        </p:txBody>
      </p:sp>
      <p:sp>
        <p:nvSpPr>
          <p:cNvPr id="624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latin typeface="Arial" pitchFamily="34" charset="0"/>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624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24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smtClean="0">
                <a:latin typeface="Arial" pitchFamily="34" charset="0"/>
              </a:defRPr>
            </a:lvl1pPr>
          </a:lstStyle>
          <a:p>
            <a:pPr>
              <a:defRPr/>
            </a:pPr>
            <a:endParaRPr lang="en-US"/>
          </a:p>
        </p:txBody>
      </p:sp>
      <p:sp>
        <p:nvSpPr>
          <p:cNvPr id="624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pitchFamily="34" charset="0"/>
              </a:defRPr>
            </a:lvl1pPr>
          </a:lstStyle>
          <a:p>
            <a:pPr>
              <a:defRPr/>
            </a:pPr>
            <a:fld id="{3D16734D-2A19-4E74-A0EA-F2D133F8CDAE}" type="slidenum">
              <a:rPr lang="en-US"/>
              <a:pPr>
                <a:defRPr/>
              </a:pPr>
              <a:t>‹#›</a:t>
            </a:fld>
            <a:endParaRPr lang="en-US"/>
          </a:p>
        </p:txBody>
      </p:sp>
    </p:spTree>
    <p:extLst>
      <p:ext uri="{BB962C8B-B14F-4D97-AF65-F5344CB8AC3E}">
        <p14:creationId xmlns:p14="http://schemas.microsoft.com/office/powerpoint/2010/main" val="35521009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p>
            <a:fld id="{7133A391-37F9-4D23-BAC3-E19B61F3A98B}" type="slidenum">
              <a:rPr lang="en-US">
                <a:latin typeface="Arial" charset="0"/>
              </a:rPr>
              <a:pPr/>
              <a:t>1</a:t>
            </a:fld>
            <a:endParaRPr lang="en-US">
              <a:latin typeface="Arial" charset="0"/>
            </a:endParaRPr>
          </a:p>
        </p:txBody>
      </p:sp>
      <p:sp>
        <p:nvSpPr>
          <p:cNvPr id="8195" name="Rectangle 2"/>
          <p:cNvSpPr>
            <a:spLocks noGrp="1" noRot="1" noChangeAspect="1" noChangeArrowheads="1" noTextEdit="1"/>
          </p:cNvSpPr>
          <p:nvPr>
            <p:ph type="sldImg"/>
          </p:nvPr>
        </p:nvSpPr>
        <p:spPr>
          <a:xfrm>
            <a:off x="381000" y="685800"/>
            <a:ext cx="6096000" cy="3429000"/>
          </a:xfrm>
          <a:ln/>
        </p:spPr>
      </p:sp>
      <p:sp>
        <p:nvSpPr>
          <p:cNvPr id="8196"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1047993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0" y="5"/>
            <a:ext cx="1930400" cy="6856413"/>
          </a:xfrm>
          <a:prstGeom prst="rect">
            <a:avLst/>
          </a:prstGeom>
          <a:gradFill rotWithShape="0">
            <a:gsLst>
              <a:gs pos="0">
                <a:srgbClr val="33CCCC"/>
              </a:gs>
              <a:gs pos="50000">
                <a:srgbClr val="33CCCC">
                  <a:gamma/>
                  <a:tint val="0"/>
                  <a:invGamma/>
                </a:srgbClr>
              </a:gs>
              <a:gs pos="100000">
                <a:srgbClr val="33CCCC"/>
              </a:gs>
            </a:gsLst>
            <a:lin ang="5400000" scaled="1"/>
          </a:gradFill>
          <a:ln w="9525">
            <a:noFill/>
            <a:miter lim="800000"/>
            <a:headEnd/>
            <a:tailEnd/>
          </a:ln>
          <a:effectLst/>
        </p:spPr>
        <p:txBody>
          <a:bodyPr/>
          <a:lstStyle/>
          <a:p>
            <a:pPr>
              <a:defRPr/>
            </a:pPr>
            <a:endParaRPr lang="en-US" sz="1013"/>
          </a:p>
        </p:txBody>
      </p:sp>
      <p:sp>
        <p:nvSpPr>
          <p:cNvPr id="5" name="Rectangle 3"/>
          <p:cNvSpPr>
            <a:spLocks noChangeArrowheads="1"/>
          </p:cNvSpPr>
          <p:nvPr/>
        </p:nvSpPr>
        <p:spPr bwMode="auto">
          <a:xfrm>
            <a:off x="1930400" y="1447800"/>
            <a:ext cx="10259485" cy="1752600"/>
          </a:xfrm>
          <a:prstGeom prst="rect">
            <a:avLst/>
          </a:prstGeom>
          <a:gradFill rotWithShape="0">
            <a:gsLst>
              <a:gs pos="0">
                <a:srgbClr val="33CCCC">
                  <a:gamma/>
                  <a:tint val="0"/>
                  <a:invGamma/>
                </a:srgbClr>
              </a:gs>
              <a:gs pos="100000">
                <a:srgbClr val="33CCCC"/>
              </a:gs>
            </a:gsLst>
            <a:lin ang="0" scaled="1"/>
          </a:gradFill>
          <a:ln w="9525">
            <a:noFill/>
            <a:miter lim="800000"/>
            <a:headEnd/>
            <a:tailEnd/>
          </a:ln>
          <a:effectLst/>
        </p:spPr>
        <p:txBody>
          <a:bodyPr/>
          <a:lstStyle/>
          <a:p>
            <a:pPr>
              <a:defRPr/>
            </a:pPr>
            <a:endParaRPr lang="en-US" sz="1013"/>
          </a:p>
        </p:txBody>
      </p:sp>
      <p:sp>
        <p:nvSpPr>
          <p:cNvPr id="6" name="Rectangle 6"/>
          <p:cNvSpPr>
            <a:spLocks noChangeArrowheads="1"/>
          </p:cNvSpPr>
          <p:nvPr/>
        </p:nvSpPr>
        <p:spPr bwMode="auto">
          <a:xfrm>
            <a:off x="0" y="3505200"/>
            <a:ext cx="6299200" cy="152400"/>
          </a:xfrm>
          <a:prstGeom prst="rect">
            <a:avLst/>
          </a:prstGeom>
          <a:solidFill>
            <a:schemeClr val="accent1">
              <a:alpha val="50000"/>
            </a:schemeClr>
          </a:solidFill>
          <a:ln w="9525">
            <a:noFill/>
            <a:miter lim="800000"/>
            <a:headEnd/>
            <a:tailEnd/>
          </a:ln>
          <a:effectLst/>
        </p:spPr>
        <p:txBody>
          <a:bodyPr/>
          <a:lstStyle/>
          <a:p>
            <a:pPr>
              <a:defRPr/>
            </a:pPr>
            <a:endParaRPr lang="en-US" sz="1013"/>
          </a:p>
        </p:txBody>
      </p:sp>
      <p:sp>
        <p:nvSpPr>
          <p:cNvPr id="647172" name="Rectangle 4"/>
          <p:cNvSpPr>
            <a:spLocks noGrp="1" noChangeArrowheads="1"/>
          </p:cNvSpPr>
          <p:nvPr>
            <p:ph type="ctrTitle" sz="quarter"/>
          </p:nvPr>
        </p:nvSpPr>
        <p:spPr>
          <a:xfrm>
            <a:off x="2622610" y="1638300"/>
            <a:ext cx="9290719" cy="1371600"/>
          </a:xfrm>
        </p:spPr>
        <p:txBody>
          <a:bodyPr/>
          <a:lstStyle>
            <a:lvl1pPr>
              <a:defRPr sz="5400"/>
            </a:lvl1pPr>
          </a:lstStyle>
          <a:p>
            <a:r>
              <a:rPr lang="en-US" dirty="0"/>
              <a:t>Click to edit Master title style</a:t>
            </a:r>
          </a:p>
        </p:txBody>
      </p:sp>
      <p:sp>
        <p:nvSpPr>
          <p:cNvPr id="647173" name="Rectangle 5"/>
          <p:cNvSpPr>
            <a:spLocks noGrp="1" noChangeArrowheads="1"/>
          </p:cNvSpPr>
          <p:nvPr>
            <p:ph type="subTitle" sz="quarter" idx="1"/>
          </p:nvPr>
        </p:nvSpPr>
        <p:spPr>
          <a:xfrm>
            <a:off x="2743200" y="4114800"/>
            <a:ext cx="8534400" cy="1752600"/>
          </a:xfrm>
        </p:spPr>
        <p:txBody>
          <a:bodyPr/>
          <a:lstStyle>
            <a:lvl1pPr marL="0" indent="0" algn="ctr">
              <a:buFont typeface="Wingdings" pitchFamily="2" charset="2"/>
              <a:buNone/>
              <a:defRPr b="0">
                <a:latin typeface="Calibri" panose="020F0502020204030204" pitchFamily="34" charset="0"/>
                <a:cs typeface="Calibri" panose="020F0502020204030204" pitchFamily="34" charset="0"/>
              </a:defRPr>
            </a:lvl1pPr>
          </a:lstStyle>
          <a:p>
            <a:r>
              <a:rPr lang="en-US"/>
              <a:t>Click to edit Master subtitle style</a:t>
            </a:r>
          </a:p>
        </p:txBody>
      </p:sp>
    </p:spTree>
    <p:extLst>
      <p:ext uri="{BB962C8B-B14F-4D97-AF65-F5344CB8AC3E}">
        <p14:creationId xmlns:p14="http://schemas.microsoft.com/office/powerpoint/2010/main" val="327499839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1" y="-1"/>
            <a:ext cx="10523008" cy="755003"/>
          </a:xfrm>
        </p:spPr>
        <p:txBody>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357188" marR="0" indent="-357188" algn="l" defTabSz="914400" rtl="0" eaLnBrk="1" fontAlgn="base" latinLnBrk="0" hangingPunct="1">
              <a:lnSpc>
                <a:spcPct val="100000"/>
              </a:lnSpc>
              <a:spcBef>
                <a:spcPct val="20000"/>
              </a:spcBef>
              <a:spcAft>
                <a:spcPct val="0"/>
              </a:spcAft>
              <a:buClr>
                <a:srgbClr val="009900"/>
              </a:buClr>
              <a:buSzPct val="80000"/>
              <a:buFont typeface="Wingdings" pitchFamily="2" charset="2"/>
              <a:buChar char="l"/>
              <a:tabLst/>
              <a:defRPr sz="2400" b="0">
                <a:latin typeface="Calibri" pitchFamily="34" charset="0"/>
              </a:defRPr>
            </a:lvl1pPr>
            <a:lvl2pPr marL="628650" marR="0" indent="-271463" algn="l" defTabSz="914400" rtl="0" eaLnBrk="1" fontAlgn="base" latinLnBrk="0" hangingPunct="1">
              <a:lnSpc>
                <a:spcPct val="100000"/>
              </a:lnSpc>
              <a:spcBef>
                <a:spcPct val="20000"/>
              </a:spcBef>
              <a:spcAft>
                <a:spcPct val="0"/>
              </a:spcAft>
              <a:buClrTx/>
              <a:buSzTx/>
              <a:buFont typeface="Wingdings" pitchFamily="2" charset="2"/>
              <a:buChar char="§"/>
              <a:tabLst/>
              <a:defRPr sz="2000" b="0">
                <a:latin typeface="Calibri" pitchFamily="34" charset="0"/>
              </a:defRPr>
            </a:lvl2pPr>
            <a:lvl3pPr marL="900113" marR="0" indent="-257175" algn="l" defTabSz="914400" rtl="0" eaLnBrk="1" fontAlgn="base" latinLnBrk="0" hangingPunct="1">
              <a:lnSpc>
                <a:spcPct val="100000"/>
              </a:lnSpc>
              <a:spcBef>
                <a:spcPct val="20000"/>
              </a:spcBef>
              <a:spcAft>
                <a:spcPct val="0"/>
              </a:spcAft>
              <a:buClr>
                <a:srgbClr val="009900"/>
              </a:buClr>
              <a:buSzTx/>
              <a:buFontTx/>
              <a:buChar char="•"/>
              <a:tabLst/>
              <a:defRPr sz="1800" b="0">
                <a:latin typeface="Calibri" pitchFamily="34" charset="0"/>
              </a:defRPr>
            </a:lvl3pPr>
            <a:lvl4pPr marL="1071563" marR="0" indent="-171450" algn="l" defTabSz="914400" rtl="0" eaLnBrk="1" fontAlgn="base" latinLnBrk="0" hangingPunct="1">
              <a:lnSpc>
                <a:spcPct val="100000"/>
              </a:lnSpc>
              <a:spcBef>
                <a:spcPct val="20000"/>
              </a:spcBef>
              <a:spcAft>
                <a:spcPct val="0"/>
              </a:spcAft>
              <a:buClrTx/>
              <a:buSzTx/>
              <a:buFontTx/>
              <a:buChar char="–"/>
              <a:tabLst/>
              <a:defRPr sz="1600" b="0">
                <a:latin typeface="Calibri" pitchFamily="34" charset="0"/>
              </a:defRPr>
            </a:lvl4pPr>
            <a:lvl5pPr marL="1257300" marR="0" indent="-185738" algn="l" defTabSz="914400" rtl="0" eaLnBrk="1" fontAlgn="base" latinLnBrk="0" hangingPunct="1">
              <a:lnSpc>
                <a:spcPct val="100000"/>
              </a:lnSpc>
              <a:spcBef>
                <a:spcPct val="20000"/>
              </a:spcBef>
              <a:spcAft>
                <a:spcPct val="0"/>
              </a:spcAft>
              <a:buClr>
                <a:srgbClr val="009900"/>
              </a:buClr>
              <a:buSzTx/>
              <a:buFontTx/>
              <a:buChar char="•"/>
              <a:tabLst/>
              <a:defRPr sz="1600" b="0">
                <a:latin typeface="Calibri" pitchFamily="34" charset="0"/>
              </a:defRPr>
            </a:lvl5pPr>
          </a:lstStyle>
          <a:p>
            <a:pPr marL="357188" marR="0" lvl="0" indent="-357188" algn="l" defTabSz="914400" rtl="0" eaLnBrk="1" fontAlgn="base" latinLnBrk="0" hangingPunct="1">
              <a:lnSpc>
                <a:spcPct val="100000"/>
              </a:lnSpc>
              <a:spcBef>
                <a:spcPct val="20000"/>
              </a:spcBef>
              <a:spcAft>
                <a:spcPct val="0"/>
              </a:spcAft>
              <a:buClr>
                <a:srgbClr val="009900"/>
              </a:buClr>
              <a:buSzPct val="80000"/>
              <a:buFont typeface="Wingdings" pitchFamily="2" charset="2"/>
              <a:buChar char="l"/>
              <a:tabLst/>
              <a:defRPr/>
            </a:pPr>
            <a:r>
              <a:rPr kumimoji="1" lang="en-US" sz="2400" b="0" i="0" u="none" strike="noStrike" kern="0" cap="none" spc="0" normalizeH="0" baseline="0" noProof="0" dirty="0">
                <a:ln>
                  <a:noFill/>
                </a:ln>
                <a:solidFill>
                  <a:srgbClr val="000000"/>
                </a:solidFill>
                <a:effectLst>
                  <a:outerShdw blurRad="38100" dist="38100" dir="2700000" algn="tl">
                    <a:srgbClr val="C0C0C0"/>
                  </a:outerShdw>
                </a:effectLst>
                <a:uLnTx/>
                <a:uFillTx/>
                <a:latin typeface="Calibri" pitchFamily="34" charset="0"/>
                <a:ea typeface="+mn-ea"/>
                <a:cs typeface="+mn-cs"/>
              </a:rPr>
              <a:t>Edit Master text styles</a:t>
            </a:r>
          </a:p>
          <a:p>
            <a:pPr marL="628650" marR="0" lvl="1" indent="-271463" algn="l" defTabSz="914400" rtl="0" eaLnBrk="1" fontAlgn="base" latinLnBrk="0" hangingPunct="1">
              <a:lnSpc>
                <a:spcPct val="100000"/>
              </a:lnSpc>
              <a:spcBef>
                <a:spcPct val="20000"/>
              </a:spcBef>
              <a:spcAft>
                <a:spcPct val="0"/>
              </a:spcAft>
              <a:buClrTx/>
              <a:buSzTx/>
              <a:buFont typeface="Wingdings" pitchFamily="2" charset="2"/>
              <a:buChar char="§"/>
              <a:tabLst/>
              <a:defRPr/>
            </a:pPr>
            <a:r>
              <a:rPr kumimoji="1" lang="en-US" sz="2000" b="0" i="0" u="none" strike="noStrike" kern="0" cap="none" spc="0" normalizeH="0" baseline="0" noProof="0" dirty="0">
                <a:ln>
                  <a:noFill/>
                </a:ln>
                <a:solidFill>
                  <a:srgbClr val="000000"/>
                </a:solidFill>
                <a:effectLst/>
                <a:uLnTx/>
                <a:uFillTx/>
                <a:latin typeface="Calibri" pitchFamily="34" charset="0"/>
              </a:rPr>
              <a:t>Second level</a:t>
            </a:r>
          </a:p>
          <a:p>
            <a:pPr marL="900113" marR="0" lvl="2" indent="-257175" algn="l" defTabSz="914400" rtl="0" eaLnBrk="1" fontAlgn="base" latinLnBrk="0" hangingPunct="1">
              <a:lnSpc>
                <a:spcPct val="100000"/>
              </a:lnSpc>
              <a:spcBef>
                <a:spcPct val="20000"/>
              </a:spcBef>
              <a:spcAft>
                <a:spcPct val="0"/>
              </a:spcAft>
              <a:buClr>
                <a:srgbClr val="009900"/>
              </a:buClr>
              <a:buSzTx/>
              <a:buFontTx/>
              <a:buChar char="•"/>
              <a:tabLst/>
              <a:defRPr/>
            </a:pPr>
            <a:r>
              <a:rPr kumimoji="1" lang="en-US" sz="2000" b="0" i="0" u="none" strike="noStrike" kern="0" cap="none" spc="0" normalizeH="0" baseline="0" noProof="0" dirty="0">
                <a:ln>
                  <a:noFill/>
                </a:ln>
                <a:solidFill>
                  <a:srgbClr val="000000"/>
                </a:solidFill>
                <a:effectLst/>
                <a:uLnTx/>
                <a:uFillTx/>
                <a:latin typeface="Calibri" pitchFamily="34" charset="0"/>
              </a:rPr>
              <a:t>Third level</a:t>
            </a:r>
          </a:p>
          <a:p>
            <a:pPr marL="1071563" marR="0" lvl="3" indent="-171450" algn="l" defTabSz="914400" rtl="0" eaLnBrk="1" fontAlgn="base" latinLnBrk="0" hangingPunct="1">
              <a:lnSpc>
                <a:spcPct val="100000"/>
              </a:lnSpc>
              <a:spcBef>
                <a:spcPct val="20000"/>
              </a:spcBef>
              <a:spcAft>
                <a:spcPct val="0"/>
              </a:spcAft>
              <a:buClrTx/>
              <a:buSzTx/>
              <a:buFontTx/>
              <a:buChar char="–"/>
              <a:tabLst/>
              <a:defRPr/>
            </a:pPr>
            <a:r>
              <a:rPr kumimoji="1" lang="en-US" sz="1800" b="0" i="0" u="none" strike="noStrike" kern="0" cap="none" spc="0" normalizeH="0" baseline="0" noProof="0" dirty="0">
                <a:ln>
                  <a:noFill/>
                </a:ln>
                <a:solidFill>
                  <a:srgbClr val="000000"/>
                </a:solidFill>
                <a:effectLst/>
                <a:uLnTx/>
                <a:uFillTx/>
                <a:latin typeface="Calibri" pitchFamily="34" charset="0"/>
              </a:rPr>
              <a:t>Fourth level</a:t>
            </a:r>
          </a:p>
          <a:p>
            <a:pPr marL="1257300" marR="0" lvl="4" indent="-185738" algn="l" defTabSz="914400" rtl="0" eaLnBrk="1" fontAlgn="base" latinLnBrk="0" hangingPunct="1">
              <a:lnSpc>
                <a:spcPct val="100000"/>
              </a:lnSpc>
              <a:spcBef>
                <a:spcPct val="20000"/>
              </a:spcBef>
              <a:spcAft>
                <a:spcPct val="0"/>
              </a:spcAft>
              <a:buClr>
                <a:srgbClr val="009900"/>
              </a:buClr>
              <a:buSzTx/>
              <a:buFontTx/>
              <a:buChar char="•"/>
              <a:tabLst/>
              <a:defRPr/>
            </a:pPr>
            <a:r>
              <a:rPr kumimoji="1" lang="en-US" sz="1600" b="0" i="0" u="none" strike="noStrike" kern="0" cap="none" spc="0" normalizeH="0" baseline="0" noProof="0" dirty="0">
                <a:ln>
                  <a:noFill/>
                </a:ln>
                <a:solidFill>
                  <a:srgbClr val="000000"/>
                </a:solidFill>
                <a:effectLst/>
                <a:uLnTx/>
                <a:uFillTx/>
                <a:latin typeface="Calibri" pitchFamily="34" charset="0"/>
              </a:rPr>
              <a:t>Fifth level</a:t>
            </a:r>
            <a:endParaRPr lang="en-US" dirty="0"/>
          </a:p>
        </p:txBody>
      </p:sp>
    </p:spTree>
    <p:extLst>
      <p:ext uri="{BB962C8B-B14F-4D97-AF65-F5344CB8AC3E}">
        <p14:creationId xmlns:p14="http://schemas.microsoft.com/office/powerpoint/2010/main" val="1698163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74801" y="-1"/>
            <a:ext cx="10624610" cy="755003"/>
          </a:xfrm>
        </p:spPr>
        <p:txBody>
          <a:bodyPr/>
          <a:lstStyle>
            <a:lvl1pPr>
              <a:defRPr sz="4400"/>
            </a:lvl1pPr>
          </a:lstStyle>
          <a:p>
            <a:r>
              <a:rPr lang="en-US" dirty="0"/>
              <a:t>Click to edit Master title style</a:t>
            </a:r>
          </a:p>
        </p:txBody>
      </p:sp>
      <p:sp>
        <p:nvSpPr>
          <p:cNvPr id="3" name="Content Placeholder 2"/>
          <p:cNvSpPr>
            <a:spLocks noGrp="1"/>
          </p:cNvSpPr>
          <p:nvPr>
            <p:ph sz="half" idx="1"/>
          </p:nvPr>
        </p:nvSpPr>
        <p:spPr>
          <a:xfrm>
            <a:off x="1574800" y="1278321"/>
            <a:ext cx="4826000" cy="5255830"/>
          </a:xfrm>
        </p:spPr>
        <p:txBody>
          <a:bodyPr/>
          <a:lstStyle>
            <a:lvl1pPr>
              <a:defRPr sz="2400" b="0">
                <a:latin typeface="Calibri" pitchFamily="34" charset="0"/>
              </a:defRPr>
            </a:lvl1pPr>
            <a:lvl2pPr>
              <a:defRPr sz="2000" b="0">
                <a:latin typeface="Calibri" pitchFamily="34" charset="0"/>
              </a:defRPr>
            </a:lvl2pPr>
            <a:lvl3pPr>
              <a:defRPr sz="2000" b="0">
                <a:latin typeface="Calibri" pitchFamily="34" charset="0"/>
              </a:defRPr>
            </a:lvl3pPr>
            <a:lvl4pPr>
              <a:defRPr sz="1800" b="0">
                <a:latin typeface="Calibri" pitchFamily="34" charset="0"/>
              </a:defRPr>
            </a:lvl4pPr>
            <a:lvl5pPr>
              <a:defRPr sz="1800" b="0">
                <a:latin typeface="Calibri" pitchFamily="34" charset="0"/>
              </a:defRPr>
            </a:lvl5pPr>
            <a:lvl6pPr>
              <a:defRPr sz="1013"/>
            </a:lvl6pPr>
            <a:lvl7pPr>
              <a:defRPr sz="1013"/>
            </a:lvl7pPr>
            <a:lvl8pPr>
              <a:defRPr sz="1013"/>
            </a:lvl8pPr>
            <a:lvl9pPr>
              <a:defRPr sz="1013"/>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769100" y="1278321"/>
            <a:ext cx="4826000" cy="5255829"/>
          </a:xfrm>
        </p:spPr>
        <p:txBody>
          <a:bodyPr/>
          <a:lstStyle>
            <a:lvl1pPr marL="357188" marR="0" indent="-357188" algn="l" defTabSz="914400" rtl="0" eaLnBrk="1" fontAlgn="base" latinLnBrk="0" hangingPunct="1">
              <a:lnSpc>
                <a:spcPct val="100000"/>
              </a:lnSpc>
              <a:spcBef>
                <a:spcPct val="20000"/>
              </a:spcBef>
              <a:spcAft>
                <a:spcPct val="0"/>
              </a:spcAft>
              <a:buClr>
                <a:srgbClr val="009900"/>
              </a:buClr>
              <a:buSzPct val="80000"/>
              <a:buFont typeface="Wingdings" pitchFamily="2" charset="2"/>
              <a:buChar char="l"/>
              <a:tabLst/>
              <a:defRPr sz="1575" b="0">
                <a:latin typeface="Calibri" pitchFamily="34" charset="0"/>
              </a:defRPr>
            </a:lvl1pPr>
            <a:lvl2pPr marL="628650" marR="0" indent="-271463" algn="l" defTabSz="914400" rtl="0" eaLnBrk="1" fontAlgn="base" latinLnBrk="0" hangingPunct="1">
              <a:lnSpc>
                <a:spcPct val="100000"/>
              </a:lnSpc>
              <a:spcBef>
                <a:spcPct val="20000"/>
              </a:spcBef>
              <a:spcAft>
                <a:spcPct val="0"/>
              </a:spcAft>
              <a:buClrTx/>
              <a:buSzTx/>
              <a:buFont typeface="Wingdings" pitchFamily="2" charset="2"/>
              <a:buChar char="§"/>
              <a:tabLst/>
              <a:defRPr sz="1350" b="0">
                <a:latin typeface="Calibri" pitchFamily="34" charset="0"/>
              </a:defRPr>
            </a:lvl2pPr>
            <a:lvl3pPr marL="900113" marR="0" indent="-257175" algn="l" defTabSz="914400" rtl="0" eaLnBrk="1" fontAlgn="base" latinLnBrk="0" hangingPunct="1">
              <a:lnSpc>
                <a:spcPct val="100000"/>
              </a:lnSpc>
              <a:spcBef>
                <a:spcPct val="20000"/>
              </a:spcBef>
              <a:spcAft>
                <a:spcPct val="0"/>
              </a:spcAft>
              <a:buClr>
                <a:srgbClr val="009900"/>
              </a:buClr>
              <a:buSzTx/>
              <a:buFontTx/>
              <a:buChar char="•"/>
              <a:tabLst/>
              <a:defRPr sz="1125" b="0">
                <a:latin typeface="Calibri" pitchFamily="34" charset="0"/>
              </a:defRPr>
            </a:lvl3pPr>
            <a:lvl4pPr marL="1071563" marR="0" indent="-171450" algn="l" defTabSz="914400" rtl="0" eaLnBrk="1" fontAlgn="base" latinLnBrk="0" hangingPunct="1">
              <a:lnSpc>
                <a:spcPct val="100000"/>
              </a:lnSpc>
              <a:spcBef>
                <a:spcPct val="20000"/>
              </a:spcBef>
              <a:spcAft>
                <a:spcPct val="0"/>
              </a:spcAft>
              <a:buClrTx/>
              <a:buSzTx/>
              <a:buFontTx/>
              <a:buChar char="–"/>
              <a:tabLst/>
              <a:defRPr sz="2000" b="0">
                <a:latin typeface="Calibri" pitchFamily="34" charset="0"/>
              </a:defRPr>
            </a:lvl4pPr>
            <a:lvl5pPr marL="1257300" marR="0" indent="-185738" algn="l" defTabSz="914400" rtl="0" eaLnBrk="1" fontAlgn="base" latinLnBrk="0" hangingPunct="1">
              <a:lnSpc>
                <a:spcPct val="100000"/>
              </a:lnSpc>
              <a:spcBef>
                <a:spcPct val="20000"/>
              </a:spcBef>
              <a:spcAft>
                <a:spcPct val="0"/>
              </a:spcAft>
              <a:buClr>
                <a:srgbClr val="009900"/>
              </a:buClr>
              <a:buSzTx/>
              <a:buFontTx/>
              <a:buChar char="•"/>
              <a:tabLst/>
              <a:defRPr sz="1013" b="0">
                <a:latin typeface="Calibri" pitchFamily="34" charset="0"/>
              </a:defRPr>
            </a:lvl5pPr>
            <a:lvl6pPr>
              <a:defRPr sz="1013"/>
            </a:lvl6pPr>
            <a:lvl7pPr>
              <a:defRPr sz="1013"/>
            </a:lvl7pPr>
            <a:lvl8pPr>
              <a:defRPr sz="1013"/>
            </a:lvl8pPr>
            <a:lvl9pPr>
              <a:defRPr sz="1013"/>
            </a:lvl9pPr>
          </a:lstStyle>
          <a:p>
            <a:pPr marL="357188" marR="0" lvl="0" indent="-357188" algn="l" defTabSz="914400" rtl="0" eaLnBrk="1" fontAlgn="base" latinLnBrk="0" hangingPunct="1">
              <a:lnSpc>
                <a:spcPct val="100000"/>
              </a:lnSpc>
              <a:spcBef>
                <a:spcPct val="20000"/>
              </a:spcBef>
              <a:spcAft>
                <a:spcPct val="0"/>
              </a:spcAft>
              <a:buClr>
                <a:srgbClr val="009900"/>
              </a:buClr>
              <a:buSzPct val="80000"/>
              <a:buFont typeface="Wingdings" pitchFamily="2" charset="2"/>
              <a:buChar char="l"/>
              <a:tabLst/>
              <a:defRPr/>
            </a:pPr>
            <a:r>
              <a:rPr kumimoji="1" lang="en-US" sz="2400" b="0" i="0" u="none" strike="noStrike" kern="0" cap="none" spc="0" normalizeH="0" baseline="0" noProof="0" dirty="0">
                <a:ln>
                  <a:noFill/>
                </a:ln>
                <a:solidFill>
                  <a:srgbClr val="000000"/>
                </a:solidFill>
                <a:effectLst>
                  <a:outerShdw blurRad="38100" dist="38100" dir="2700000" algn="tl">
                    <a:srgbClr val="C0C0C0"/>
                  </a:outerShdw>
                </a:effectLst>
                <a:uLnTx/>
                <a:uFillTx/>
                <a:latin typeface="Calibri" pitchFamily="34" charset="0"/>
                <a:ea typeface="+mn-ea"/>
                <a:cs typeface="+mn-cs"/>
              </a:rPr>
              <a:t>Edit Master text styles</a:t>
            </a:r>
          </a:p>
          <a:p>
            <a:pPr marL="628650" marR="0" lvl="1" indent="-271463" algn="l" defTabSz="914400" rtl="0" eaLnBrk="1" fontAlgn="base" latinLnBrk="0" hangingPunct="1">
              <a:lnSpc>
                <a:spcPct val="100000"/>
              </a:lnSpc>
              <a:spcBef>
                <a:spcPct val="20000"/>
              </a:spcBef>
              <a:spcAft>
                <a:spcPct val="0"/>
              </a:spcAft>
              <a:buClrTx/>
              <a:buSzTx/>
              <a:buFont typeface="Wingdings" pitchFamily="2" charset="2"/>
              <a:buChar char="§"/>
              <a:tabLst/>
              <a:defRPr/>
            </a:pPr>
            <a:r>
              <a:rPr kumimoji="1" lang="en-US" sz="2000" b="0" i="0" u="none" strike="noStrike" kern="0" cap="none" spc="0" normalizeH="0" baseline="0" noProof="0" dirty="0">
                <a:ln>
                  <a:noFill/>
                </a:ln>
                <a:solidFill>
                  <a:srgbClr val="000000"/>
                </a:solidFill>
                <a:effectLst/>
                <a:uLnTx/>
                <a:uFillTx/>
                <a:latin typeface="Calibri" pitchFamily="34" charset="0"/>
              </a:rPr>
              <a:t>Second level</a:t>
            </a:r>
          </a:p>
          <a:p>
            <a:pPr marL="900113" marR="0" lvl="2" indent="-257175" algn="l" defTabSz="914400" rtl="0" eaLnBrk="1" fontAlgn="base" latinLnBrk="0" hangingPunct="1">
              <a:lnSpc>
                <a:spcPct val="100000"/>
              </a:lnSpc>
              <a:spcBef>
                <a:spcPct val="20000"/>
              </a:spcBef>
              <a:spcAft>
                <a:spcPct val="0"/>
              </a:spcAft>
              <a:buClr>
                <a:srgbClr val="009900"/>
              </a:buClr>
              <a:buSzTx/>
              <a:buFontTx/>
              <a:buChar char="•"/>
              <a:tabLst/>
              <a:defRPr/>
            </a:pPr>
            <a:r>
              <a:rPr kumimoji="1" lang="en-US" sz="2000" b="0" i="0" u="none" strike="noStrike" kern="0" cap="none" spc="0" normalizeH="0" baseline="0" noProof="0" dirty="0">
                <a:ln>
                  <a:noFill/>
                </a:ln>
                <a:solidFill>
                  <a:srgbClr val="000000"/>
                </a:solidFill>
                <a:effectLst/>
                <a:uLnTx/>
                <a:uFillTx/>
                <a:latin typeface="Calibri" pitchFamily="34" charset="0"/>
              </a:rPr>
              <a:t>Third level</a:t>
            </a:r>
          </a:p>
          <a:p>
            <a:pPr marL="1071563" marR="0" lvl="3" indent="-171450" algn="l" defTabSz="914400" rtl="0" eaLnBrk="1" fontAlgn="base" latinLnBrk="0" hangingPunct="1">
              <a:lnSpc>
                <a:spcPct val="100000"/>
              </a:lnSpc>
              <a:spcBef>
                <a:spcPct val="20000"/>
              </a:spcBef>
              <a:spcAft>
                <a:spcPct val="0"/>
              </a:spcAft>
              <a:buClrTx/>
              <a:buSzTx/>
              <a:buFontTx/>
              <a:buChar char="–"/>
              <a:tabLst/>
              <a:defRPr/>
            </a:pPr>
            <a:r>
              <a:rPr kumimoji="1" lang="en-US" sz="1800" b="0" i="0" u="none" strike="noStrike" kern="0" cap="none" spc="0" normalizeH="0" baseline="0" noProof="0" dirty="0">
                <a:ln>
                  <a:noFill/>
                </a:ln>
                <a:solidFill>
                  <a:srgbClr val="000000"/>
                </a:solidFill>
                <a:effectLst/>
                <a:uLnTx/>
                <a:uFillTx/>
                <a:latin typeface="Calibri" pitchFamily="34" charset="0"/>
              </a:rPr>
              <a:t>Fourth level</a:t>
            </a:r>
          </a:p>
          <a:p>
            <a:pPr marL="1257300" marR="0" lvl="4" indent="-185738" algn="l" defTabSz="914400" rtl="0" eaLnBrk="1" fontAlgn="base" latinLnBrk="0" hangingPunct="1">
              <a:lnSpc>
                <a:spcPct val="100000"/>
              </a:lnSpc>
              <a:spcBef>
                <a:spcPct val="20000"/>
              </a:spcBef>
              <a:spcAft>
                <a:spcPct val="0"/>
              </a:spcAft>
              <a:buClr>
                <a:srgbClr val="009900"/>
              </a:buClr>
              <a:buSzTx/>
              <a:buFontTx/>
              <a:buChar char="•"/>
              <a:tabLst/>
              <a:defRPr/>
            </a:pPr>
            <a:r>
              <a:rPr kumimoji="1" lang="en-US" sz="1800" b="0" i="0" u="none" strike="noStrike" kern="0" cap="none" spc="0" normalizeH="0" baseline="0" noProof="0" dirty="0">
                <a:ln>
                  <a:noFill/>
                </a:ln>
                <a:solidFill>
                  <a:srgbClr val="000000"/>
                </a:solidFill>
                <a:effectLst/>
                <a:uLnTx/>
                <a:uFillTx/>
                <a:latin typeface="Calibri" pitchFamily="34" charset="0"/>
              </a:rPr>
              <a:t>Fifth level</a:t>
            </a:r>
          </a:p>
          <a:p>
            <a:pPr lvl="0"/>
            <a:endParaRPr lang="en-US" dirty="0"/>
          </a:p>
        </p:txBody>
      </p:sp>
    </p:spTree>
    <p:extLst>
      <p:ext uri="{BB962C8B-B14F-4D97-AF65-F5344CB8AC3E}">
        <p14:creationId xmlns:p14="http://schemas.microsoft.com/office/powerpoint/2010/main" val="2681687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74801" y="-1"/>
            <a:ext cx="10624610" cy="755003"/>
          </a:xfrm>
        </p:spPr>
        <p:txBody>
          <a:bodyPr/>
          <a:lstStyle/>
          <a:p>
            <a:r>
              <a:rPr lang="en-US"/>
              <a:t>Click to edit Master title style</a:t>
            </a:r>
          </a:p>
        </p:txBody>
      </p:sp>
      <p:sp>
        <p:nvSpPr>
          <p:cNvPr id="3" name="Content Placeholder 2"/>
          <p:cNvSpPr>
            <a:spLocks noGrp="1"/>
          </p:cNvSpPr>
          <p:nvPr>
            <p:ph sz="half" idx="1"/>
          </p:nvPr>
        </p:nvSpPr>
        <p:spPr>
          <a:xfrm>
            <a:off x="1574800" y="1991101"/>
            <a:ext cx="4826000" cy="4371521"/>
          </a:xfrm>
        </p:spPr>
        <p:txBody>
          <a:bodyPr/>
          <a:lstStyle>
            <a:lvl1pPr marL="357188" marR="0" indent="-357188" algn="l" defTabSz="914400" rtl="0" eaLnBrk="1" fontAlgn="base" latinLnBrk="0" hangingPunct="1">
              <a:lnSpc>
                <a:spcPct val="100000"/>
              </a:lnSpc>
              <a:spcBef>
                <a:spcPct val="20000"/>
              </a:spcBef>
              <a:spcAft>
                <a:spcPct val="0"/>
              </a:spcAft>
              <a:buClr>
                <a:srgbClr val="009900"/>
              </a:buClr>
              <a:buSzPct val="80000"/>
              <a:buFont typeface="Wingdings" pitchFamily="2" charset="2"/>
              <a:buChar char="l"/>
              <a:tabLst/>
              <a:defRPr sz="1575" b="0">
                <a:latin typeface="Calibri" pitchFamily="34" charset="0"/>
              </a:defRPr>
            </a:lvl1pPr>
            <a:lvl2pPr marL="628650" marR="0" indent="-271463" algn="l" defTabSz="914400" rtl="0" eaLnBrk="1" fontAlgn="base" latinLnBrk="0" hangingPunct="1">
              <a:lnSpc>
                <a:spcPct val="100000"/>
              </a:lnSpc>
              <a:spcBef>
                <a:spcPct val="20000"/>
              </a:spcBef>
              <a:spcAft>
                <a:spcPct val="0"/>
              </a:spcAft>
              <a:buClrTx/>
              <a:buSzTx/>
              <a:buFont typeface="Wingdings" pitchFamily="2" charset="2"/>
              <a:buChar char="§"/>
              <a:tabLst/>
              <a:defRPr sz="1350" b="0">
                <a:latin typeface="Calibri" pitchFamily="34" charset="0"/>
              </a:defRPr>
            </a:lvl2pPr>
            <a:lvl3pPr marL="900113" marR="0" indent="-257175" algn="l" defTabSz="914400" rtl="0" eaLnBrk="1" fontAlgn="base" latinLnBrk="0" hangingPunct="1">
              <a:lnSpc>
                <a:spcPct val="100000"/>
              </a:lnSpc>
              <a:spcBef>
                <a:spcPct val="20000"/>
              </a:spcBef>
              <a:spcAft>
                <a:spcPct val="0"/>
              </a:spcAft>
              <a:buClr>
                <a:srgbClr val="009900"/>
              </a:buClr>
              <a:buSzTx/>
              <a:buFontTx/>
              <a:buChar char="•"/>
              <a:tabLst/>
              <a:defRPr sz="1125" b="0">
                <a:latin typeface="Calibri" pitchFamily="34" charset="0"/>
              </a:defRPr>
            </a:lvl3pPr>
            <a:lvl4pPr marL="1071563" marR="0" indent="-171450" algn="l" defTabSz="914400" rtl="0" eaLnBrk="1" fontAlgn="base" latinLnBrk="0" hangingPunct="1">
              <a:lnSpc>
                <a:spcPct val="100000"/>
              </a:lnSpc>
              <a:spcBef>
                <a:spcPct val="20000"/>
              </a:spcBef>
              <a:spcAft>
                <a:spcPct val="0"/>
              </a:spcAft>
              <a:buClrTx/>
              <a:buSzTx/>
              <a:buFontTx/>
              <a:buChar char="–"/>
              <a:tabLst/>
              <a:defRPr sz="1013" b="0">
                <a:latin typeface="Calibri" pitchFamily="34" charset="0"/>
              </a:defRPr>
            </a:lvl4pPr>
            <a:lvl5pPr marL="1257300" marR="0" indent="-185738" algn="l" defTabSz="914400" rtl="0" eaLnBrk="1" fontAlgn="base" latinLnBrk="0" hangingPunct="1">
              <a:lnSpc>
                <a:spcPct val="100000"/>
              </a:lnSpc>
              <a:spcBef>
                <a:spcPct val="20000"/>
              </a:spcBef>
              <a:spcAft>
                <a:spcPct val="0"/>
              </a:spcAft>
              <a:buClr>
                <a:srgbClr val="009900"/>
              </a:buClr>
              <a:buSzTx/>
              <a:buFontTx/>
              <a:buChar char="•"/>
              <a:tabLst/>
              <a:defRPr sz="1013" b="0">
                <a:latin typeface="Calibri" pitchFamily="34" charset="0"/>
              </a:defRPr>
            </a:lvl5pPr>
            <a:lvl6pPr>
              <a:defRPr sz="1013"/>
            </a:lvl6pPr>
            <a:lvl7pPr>
              <a:defRPr sz="1013"/>
            </a:lvl7pPr>
            <a:lvl8pPr>
              <a:defRPr sz="1013"/>
            </a:lvl8pPr>
            <a:lvl9pPr>
              <a:defRPr sz="1013"/>
            </a:lvl9pPr>
          </a:lstStyle>
          <a:p>
            <a:pPr marL="357188" marR="0" lvl="0" indent="-357188" algn="l" defTabSz="914400" rtl="0" eaLnBrk="1" fontAlgn="base" latinLnBrk="0" hangingPunct="1">
              <a:lnSpc>
                <a:spcPct val="100000"/>
              </a:lnSpc>
              <a:spcBef>
                <a:spcPct val="20000"/>
              </a:spcBef>
              <a:spcAft>
                <a:spcPct val="0"/>
              </a:spcAft>
              <a:buClr>
                <a:srgbClr val="009900"/>
              </a:buClr>
              <a:buSzPct val="80000"/>
              <a:buFont typeface="Wingdings" pitchFamily="2" charset="2"/>
              <a:buChar char="l"/>
              <a:tabLst/>
              <a:defRPr/>
            </a:pPr>
            <a:r>
              <a:rPr kumimoji="1" lang="en-US" sz="2400" b="0" i="0" u="none" strike="noStrike" kern="0" cap="none" spc="0" normalizeH="0" baseline="0" noProof="0" dirty="0">
                <a:ln>
                  <a:noFill/>
                </a:ln>
                <a:solidFill>
                  <a:srgbClr val="000000"/>
                </a:solidFill>
                <a:effectLst>
                  <a:outerShdw blurRad="38100" dist="38100" dir="2700000" algn="tl">
                    <a:srgbClr val="C0C0C0"/>
                  </a:outerShdw>
                </a:effectLst>
                <a:uLnTx/>
                <a:uFillTx/>
                <a:latin typeface="Calibri" pitchFamily="34" charset="0"/>
                <a:ea typeface="+mn-ea"/>
                <a:cs typeface="+mn-cs"/>
              </a:rPr>
              <a:t>Edit Master text styles</a:t>
            </a:r>
          </a:p>
          <a:p>
            <a:pPr marL="628650" marR="0" lvl="1" indent="-271463" algn="l" defTabSz="914400" rtl="0" eaLnBrk="1" fontAlgn="base" latinLnBrk="0" hangingPunct="1">
              <a:lnSpc>
                <a:spcPct val="100000"/>
              </a:lnSpc>
              <a:spcBef>
                <a:spcPct val="20000"/>
              </a:spcBef>
              <a:spcAft>
                <a:spcPct val="0"/>
              </a:spcAft>
              <a:buClrTx/>
              <a:buSzTx/>
              <a:buFont typeface="Wingdings" pitchFamily="2" charset="2"/>
              <a:buChar char="§"/>
              <a:tabLst/>
              <a:defRPr/>
            </a:pPr>
            <a:r>
              <a:rPr kumimoji="1" lang="en-US" sz="2000" b="0" i="0" u="none" strike="noStrike" kern="0" cap="none" spc="0" normalizeH="0" baseline="0" noProof="0" dirty="0">
                <a:ln>
                  <a:noFill/>
                </a:ln>
                <a:solidFill>
                  <a:srgbClr val="000000"/>
                </a:solidFill>
                <a:effectLst/>
                <a:uLnTx/>
                <a:uFillTx/>
                <a:latin typeface="Calibri" pitchFamily="34" charset="0"/>
              </a:rPr>
              <a:t>Second level</a:t>
            </a:r>
          </a:p>
          <a:p>
            <a:pPr marL="900113" marR="0" lvl="2" indent="-257175" algn="l" defTabSz="914400" rtl="0" eaLnBrk="1" fontAlgn="base" latinLnBrk="0" hangingPunct="1">
              <a:lnSpc>
                <a:spcPct val="100000"/>
              </a:lnSpc>
              <a:spcBef>
                <a:spcPct val="20000"/>
              </a:spcBef>
              <a:spcAft>
                <a:spcPct val="0"/>
              </a:spcAft>
              <a:buClr>
                <a:srgbClr val="009900"/>
              </a:buClr>
              <a:buSzTx/>
              <a:buFontTx/>
              <a:buChar char="•"/>
              <a:tabLst/>
              <a:defRPr/>
            </a:pPr>
            <a:r>
              <a:rPr kumimoji="1" lang="en-US" sz="2000" b="0" i="0" u="none" strike="noStrike" kern="0" cap="none" spc="0" normalizeH="0" baseline="0" noProof="0" dirty="0">
                <a:ln>
                  <a:noFill/>
                </a:ln>
                <a:solidFill>
                  <a:srgbClr val="000000"/>
                </a:solidFill>
                <a:effectLst/>
                <a:uLnTx/>
                <a:uFillTx/>
                <a:latin typeface="Calibri" pitchFamily="34" charset="0"/>
              </a:rPr>
              <a:t>Third level</a:t>
            </a:r>
          </a:p>
          <a:p>
            <a:pPr marL="1071563" marR="0" lvl="3" indent="-171450" algn="l" defTabSz="914400" rtl="0" eaLnBrk="1" fontAlgn="base" latinLnBrk="0" hangingPunct="1">
              <a:lnSpc>
                <a:spcPct val="100000"/>
              </a:lnSpc>
              <a:spcBef>
                <a:spcPct val="20000"/>
              </a:spcBef>
              <a:spcAft>
                <a:spcPct val="0"/>
              </a:spcAft>
              <a:buClrTx/>
              <a:buSzTx/>
              <a:buFontTx/>
              <a:buChar char="–"/>
              <a:tabLst/>
              <a:defRPr/>
            </a:pPr>
            <a:r>
              <a:rPr kumimoji="1" lang="en-US" sz="1800" b="0" i="0" u="none" strike="noStrike" kern="0" cap="none" spc="0" normalizeH="0" baseline="0" noProof="0" dirty="0">
                <a:ln>
                  <a:noFill/>
                </a:ln>
                <a:solidFill>
                  <a:srgbClr val="000000"/>
                </a:solidFill>
                <a:effectLst/>
                <a:uLnTx/>
                <a:uFillTx/>
                <a:latin typeface="Calibri" pitchFamily="34" charset="0"/>
              </a:rPr>
              <a:t>Fourth level</a:t>
            </a:r>
          </a:p>
          <a:p>
            <a:pPr marL="1257300" marR="0" lvl="4" indent="-185738" algn="l" defTabSz="914400" rtl="0" eaLnBrk="1" fontAlgn="base" latinLnBrk="0" hangingPunct="1">
              <a:lnSpc>
                <a:spcPct val="100000"/>
              </a:lnSpc>
              <a:spcBef>
                <a:spcPct val="20000"/>
              </a:spcBef>
              <a:spcAft>
                <a:spcPct val="0"/>
              </a:spcAft>
              <a:buClr>
                <a:srgbClr val="009900"/>
              </a:buClr>
              <a:buSzTx/>
              <a:buFontTx/>
              <a:buChar char="•"/>
              <a:tabLst/>
              <a:defRPr/>
            </a:pPr>
            <a:r>
              <a:rPr kumimoji="1" lang="en-US" sz="1800" b="0" i="0" u="none" strike="noStrike" kern="0" cap="none" spc="0" normalizeH="0" baseline="0" noProof="0" dirty="0">
                <a:ln>
                  <a:noFill/>
                </a:ln>
                <a:solidFill>
                  <a:srgbClr val="000000"/>
                </a:solidFill>
                <a:effectLst/>
                <a:uLnTx/>
                <a:uFillTx/>
                <a:latin typeface="Calibri" pitchFamily="34" charset="0"/>
              </a:rPr>
              <a:t>Fifth level</a:t>
            </a:r>
          </a:p>
        </p:txBody>
      </p:sp>
      <p:sp>
        <p:nvSpPr>
          <p:cNvPr id="4" name="Content Placeholder 3"/>
          <p:cNvSpPr>
            <a:spLocks noGrp="1"/>
          </p:cNvSpPr>
          <p:nvPr>
            <p:ph sz="half" idx="2"/>
          </p:nvPr>
        </p:nvSpPr>
        <p:spPr>
          <a:xfrm>
            <a:off x="6769100" y="1991101"/>
            <a:ext cx="4826000" cy="4371521"/>
          </a:xfrm>
        </p:spPr>
        <p:txBody>
          <a:bodyPr/>
          <a:lstStyle>
            <a:lvl1pPr marL="357188" marR="0" indent="-357188" algn="l" defTabSz="914400" rtl="0" eaLnBrk="1" fontAlgn="base" latinLnBrk="0" hangingPunct="1">
              <a:lnSpc>
                <a:spcPct val="100000"/>
              </a:lnSpc>
              <a:spcBef>
                <a:spcPct val="20000"/>
              </a:spcBef>
              <a:spcAft>
                <a:spcPct val="0"/>
              </a:spcAft>
              <a:buClr>
                <a:srgbClr val="009900"/>
              </a:buClr>
              <a:buSzPct val="80000"/>
              <a:buFont typeface="Wingdings" pitchFamily="2" charset="2"/>
              <a:buChar char="l"/>
              <a:tabLst/>
              <a:defRPr sz="1575" b="0">
                <a:latin typeface="Calibri" pitchFamily="34" charset="0"/>
              </a:defRPr>
            </a:lvl1pPr>
            <a:lvl2pPr marL="628650" marR="0" indent="-271463" algn="l" defTabSz="914400" rtl="0" eaLnBrk="1" fontAlgn="base" latinLnBrk="0" hangingPunct="1">
              <a:lnSpc>
                <a:spcPct val="100000"/>
              </a:lnSpc>
              <a:spcBef>
                <a:spcPct val="20000"/>
              </a:spcBef>
              <a:spcAft>
                <a:spcPct val="0"/>
              </a:spcAft>
              <a:buClrTx/>
              <a:buSzTx/>
              <a:buFont typeface="Wingdings" pitchFamily="2" charset="2"/>
              <a:buChar char="§"/>
              <a:tabLst/>
              <a:defRPr sz="1350" b="0">
                <a:latin typeface="Calibri" pitchFamily="34" charset="0"/>
              </a:defRPr>
            </a:lvl2pPr>
            <a:lvl3pPr marL="900113" marR="0" indent="-257175" algn="l" defTabSz="914400" rtl="0" eaLnBrk="1" fontAlgn="base" latinLnBrk="0" hangingPunct="1">
              <a:lnSpc>
                <a:spcPct val="100000"/>
              </a:lnSpc>
              <a:spcBef>
                <a:spcPct val="20000"/>
              </a:spcBef>
              <a:spcAft>
                <a:spcPct val="0"/>
              </a:spcAft>
              <a:buClr>
                <a:srgbClr val="009900"/>
              </a:buClr>
              <a:buSzTx/>
              <a:buFontTx/>
              <a:buChar char="•"/>
              <a:tabLst/>
              <a:defRPr sz="1125" b="0">
                <a:latin typeface="Calibri" pitchFamily="34" charset="0"/>
              </a:defRPr>
            </a:lvl3pPr>
            <a:lvl4pPr marL="1071563" marR="0" indent="-171450" algn="l" defTabSz="914400" rtl="0" eaLnBrk="1" fontAlgn="base" latinLnBrk="0" hangingPunct="1">
              <a:lnSpc>
                <a:spcPct val="100000"/>
              </a:lnSpc>
              <a:spcBef>
                <a:spcPct val="20000"/>
              </a:spcBef>
              <a:spcAft>
                <a:spcPct val="0"/>
              </a:spcAft>
              <a:buClrTx/>
              <a:buSzTx/>
              <a:buFontTx/>
              <a:buChar char="–"/>
              <a:tabLst/>
              <a:defRPr sz="1013" b="0">
                <a:latin typeface="Calibri" pitchFamily="34" charset="0"/>
              </a:defRPr>
            </a:lvl4pPr>
            <a:lvl5pPr marL="1257300" marR="0" indent="-185738" algn="l" defTabSz="914400" rtl="0" eaLnBrk="1" fontAlgn="base" latinLnBrk="0" hangingPunct="1">
              <a:lnSpc>
                <a:spcPct val="100000"/>
              </a:lnSpc>
              <a:spcBef>
                <a:spcPct val="20000"/>
              </a:spcBef>
              <a:spcAft>
                <a:spcPct val="0"/>
              </a:spcAft>
              <a:buClr>
                <a:srgbClr val="009900"/>
              </a:buClr>
              <a:buSzTx/>
              <a:buFontTx/>
              <a:buChar char="•"/>
              <a:tabLst/>
              <a:defRPr sz="1013" b="0">
                <a:latin typeface="Calibri" pitchFamily="34" charset="0"/>
              </a:defRPr>
            </a:lvl5pPr>
            <a:lvl6pPr>
              <a:defRPr sz="1013"/>
            </a:lvl6pPr>
            <a:lvl7pPr>
              <a:defRPr sz="1013"/>
            </a:lvl7pPr>
            <a:lvl8pPr>
              <a:defRPr sz="1013"/>
            </a:lvl8pPr>
            <a:lvl9pPr>
              <a:defRPr sz="1013"/>
            </a:lvl9pPr>
          </a:lstStyle>
          <a:p>
            <a:pPr marL="357188" marR="0" lvl="0" indent="-357188" algn="l" defTabSz="914400" rtl="0" eaLnBrk="1" fontAlgn="base" latinLnBrk="0" hangingPunct="1">
              <a:lnSpc>
                <a:spcPct val="100000"/>
              </a:lnSpc>
              <a:spcBef>
                <a:spcPct val="20000"/>
              </a:spcBef>
              <a:spcAft>
                <a:spcPct val="0"/>
              </a:spcAft>
              <a:buClr>
                <a:srgbClr val="009900"/>
              </a:buClr>
              <a:buSzPct val="80000"/>
              <a:buFont typeface="Wingdings" pitchFamily="2" charset="2"/>
              <a:buChar char="l"/>
              <a:tabLst/>
              <a:defRPr/>
            </a:pPr>
            <a:r>
              <a:rPr kumimoji="1" lang="en-US" sz="2400" b="0" i="0" u="none" strike="noStrike" kern="0" cap="none" spc="0" normalizeH="0" baseline="0" noProof="0" dirty="0">
                <a:ln>
                  <a:noFill/>
                </a:ln>
                <a:solidFill>
                  <a:srgbClr val="000000"/>
                </a:solidFill>
                <a:effectLst>
                  <a:outerShdw blurRad="38100" dist="38100" dir="2700000" algn="tl">
                    <a:srgbClr val="C0C0C0"/>
                  </a:outerShdw>
                </a:effectLst>
                <a:uLnTx/>
                <a:uFillTx/>
                <a:latin typeface="Calibri" pitchFamily="34" charset="0"/>
                <a:ea typeface="+mn-ea"/>
                <a:cs typeface="+mn-cs"/>
              </a:rPr>
              <a:t>Edit Master text styles</a:t>
            </a:r>
          </a:p>
          <a:p>
            <a:pPr marL="628650" marR="0" lvl="1" indent="-271463" algn="l" defTabSz="914400" rtl="0" eaLnBrk="1" fontAlgn="base" latinLnBrk="0" hangingPunct="1">
              <a:lnSpc>
                <a:spcPct val="100000"/>
              </a:lnSpc>
              <a:spcBef>
                <a:spcPct val="20000"/>
              </a:spcBef>
              <a:spcAft>
                <a:spcPct val="0"/>
              </a:spcAft>
              <a:buClrTx/>
              <a:buSzTx/>
              <a:buFont typeface="Wingdings" pitchFamily="2" charset="2"/>
              <a:buChar char="§"/>
              <a:tabLst/>
              <a:defRPr/>
            </a:pPr>
            <a:r>
              <a:rPr kumimoji="1" lang="en-US" sz="2000" b="0" i="0" u="none" strike="noStrike" kern="0" cap="none" spc="0" normalizeH="0" baseline="0" noProof="0" dirty="0">
                <a:ln>
                  <a:noFill/>
                </a:ln>
                <a:solidFill>
                  <a:srgbClr val="000000"/>
                </a:solidFill>
                <a:effectLst/>
                <a:uLnTx/>
                <a:uFillTx/>
                <a:latin typeface="Calibri" pitchFamily="34" charset="0"/>
              </a:rPr>
              <a:t>Second level</a:t>
            </a:r>
          </a:p>
          <a:p>
            <a:pPr marL="900113" marR="0" lvl="2" indent="-257175" algn="l" defTabSz="914400" rtl="0" eaLnBrk="1" fontAlgn="base" latinLnBrk="0" hangingPunct="1">
              <a:lnSpc>
                <a:spcPct val="100000"/>
              </a:lnSpc>
              <a:spcBef>
                <a:spcPct val="20000"/>
              </a:spcBef>
              <a:spcAft>
                <a:spcPct val="0"/>
              </a:spcAft>
              <a:buClr>
                <a:srgbClr val="009900"/>
              </a:buClr>
              <a:buSzTx/>
              <a:buFontTx/>
              <a:buChar char="•"/>
              <a:tabLst/>
              <a:defRPr/>
            </a:pPr>
            <a:r>
              <a:rPr kumimoji="1" lang="en-US" sz="2000" b="0" i="0" u="none" strike="noStrike" kern="0" cap="none" spc="0" normalizeH="0" baseline="0" noProof="0" dirty="0">
                <a:ln>
                  <a:noFill/>
                </a:ln>
                <a:solidFill>
                  <a:srgbClr val="000000"/>
                </a:solidFill>
                <a:effectLst/>
                <a:uLnTx/>
                <a:uFillTx/>
                <a:latin typeface="Calibri" pitchFamily="34" charset="0"/>
              </a:rPr>
              <a:t>Third level</a:t>
            </a:r>
          </a:p>
          <a:p>
            <a:pPr marL="1071563" marR="0" lvl="3" indent="-171450" algn="l" defTabSz="914400" rtl="0" eaLnBrk="1" fontAlgn="base" latinLnBrk="0" hangingPunct="1">
              <a:lnSpc>
                <a:spcPct val="100000"/>
              </a:lnSpc>
              <a:spcBef>
                <a:spcPct val="20000"/>
              </a:spcBef>
              <a:spcAft>
                <a:spcPct val="0"/>
              </a:spcAft>
              <a:buClrTx/>
              <a:buSzTx/>
              <a:buFontTx/>
              <a:buChar char="–"/>
              <a:tabLst/>
              <a:defRPr/>
            </a:pPr>
            <a:r>
              <a:rPr kumimoji="1" lang="en-US" sz="1800" b="0" i="0" u="none" strike="noStrike" kern="0" cap="none" spc="0" normalizeH="0" baseline="0" noProof="0" dirty="0">
                <a:ln>
                  <a:noFill/>
                </a:ln>
                <a:solidFill>
                  <a:srgbClr val="000000"/>
                </a:solidFill>
                <a:effectLst/>
                <a:uLnTx/>
                <a:uFillTx/>
                <a:latin typeface="Calibri" pitchFamily="34" charset="0"/>
              </a:rPr>
              <a:t>Fourth level</a:t>
            </a:r>
          </a:p>
          <a:p>
            <a:pPr marL="1257300" marR="0" lvl="4" indent="-185738" algn="l" defTabSz="914400" rtl="0" eaLnBrk="1" fontAlgn="base" latinLnBrk="0" hangingPunct="1">
              <a:lnSpc>
                <a:spcPct val="100000"/>
              </a:lnSpc>
              <a:spcBef>
                <a:spcPct val="20000"/>
              </a:spcBef>
              <a:spcAft>
                <a:spcPct val="0"/>
              </a:spcAft>
              <a:buClr>
                <a:srgbClr val="009900"/>
              </a:buClr>
              <a:buSzTx/>
              <a:buFontTx/>
              <a:buChar char="•"/>
              <a:tabLst/>
              <a:defRPr/>
            </a:pPr>
            <a:r>
              <a:rPr kumimoji="1" lang="en-US" sz="1800" b="0" i="0" u="none" strike="noStrike" kern="0" cap="none" spc="0" normalizeH="0" baseline="0" noProof="0" dirty="0">
                <a:ln>
                  <a:noFill/>
                </a:ln>
                <a:solidFill>
                  <a:srgbClr val="000000"/>
                </a:solidFill>
                <a:effectLst/>
                <a:uLnTx/>
                <a:uFillTx/>
                <a:latin typeface="Calibri" pitchFamily="34" charset="0"/>
              </a:rPr>
              <a:t>Fifth level</a:t>
            </a:r>
          </a:p>
        </p:txBody>
      </p:sp>
      <p:sp>
        <p:nvSpPr>
          <p:cNvPr id="7" name="Text Placeholder 6"/>
          <p:cNvSpPr>
            <a:spLocks noGrp="1"/>
          </p:cNvSpPr>
          <p:nvPr>
            <p:ph type="body" sz="quarter" idx="10"/>
          </p:nvPr>
        </p:nvSpPr>
        <p:spPr>
          <a:xfrm>
            <a:off x="6769100" y="1163106"/>
            <a:ext cx="4826000" cy="668337"/>
          </a:xfrm>
          <a:solidFill>
            <a:schemeClr val="accent1">
              <a:lumMod val="60000"/>
              <a:lumOff val="40000"/>
            </a:schemeClr>
          </a:solidFill>
        </p:spPr>
        <p:style>
          <a:lnRef idx="1">
            <a:schemeClr val="accent1"/>
          </a:lnRef>
          <a:fillRef idx="3">
            <a:schemeClr val="accent1"/>
          </a:fillRef>
          <a:effectRef idx="2">
            <a:schemeClr val="accent1"/>
          </a:effectRef>
          <a:fontRef idx="none"/>
        </p:style>
        <p:txBody>
          <a:bodyPr anchor="ctr"/>
          <a:lstStyle>
            <a:lvl1pPr marL="0" indent="0" algn="ctr">
              <a:buNone/>
              <a:defRPr sz="2800">
                <a:solidFill>
                  <a:schemeClr val="bg1"/>
                </a:solidFill>
                <a:effectLst/>
              </a:defRPr>
            </a:lvl1pPr>
            <a:lvl2pPr marL="257175" indent="0">
              <a:buNone/>
              <a:defRPr/>
            </a:lvl2pPr>
          </a:lstStyle>
          <a:p>
            <a:pPr lvl="0"/>
            <a:r>
              <a:rPr lang="en-US"/>
              <a:t>Edit Master text styles</a:t>
            </a:r>
          </a:p>
        </p:txBody>
      </p:sp>
      <p:sp>
        <p:nvSpPr>
          <p:cNvPr id="8" name="Text Placeholder 6"/>
          <p:cNvSpPr>
            <a:spLocks noGrp="1"/>
          </p:cNvSpPr>
          <p:nvPr>
            <p:ph type="body" sz="quarter" idx="11"/>
          </p:nvPr>
        </p:nvSpPr>
        <p:spPr>
          <a:xfrm>
            <a:off x="1574800" y="1163105"/>
            <a:ext cx="4826000" cy="668337"/>
          </a:xfrm>
          <a:solidFill>
            <a:schemeClr val="accent1">
              <a:lumMod val="60000"/>
              <a:lumOff val="40000"/>
            </a:schemeClr>
          </a:solidFill>
        </p:spPr>
        <p:style>
          <a:lnRef idx="1">
            <a:schemeClr val="accent1"/>
          </a:lnRef>
          <a:fillRef idx="3">
            <a:schemeClr val="accent1"/>
          </a:fillRef>
          <a:effectRef idx="2">
            <a:schemeClr val="accent1"/>
          </a:effectRef>
          <a:fontRef idx="none"/>
        </p:style>
        <p:txBody>
          <a:bodyPr anchor="ctr"/>
          <a:lstStyle>
            <a:lvl1pPr marL="0" indent="0" algn="ctr">
              <a:buNone/>
              <a:defRPr sz="2800">
                <a:solidFill>
                  <a:schemeClr val="bg1"/>
                </a:solidFill>
                <a:effectLst/>
              </a:defRPr>
            </a:lvl1pPr>
            <a:lvl2pPr marL="257175" indent="0">
              <a:buNone/>
              <a:defRPr/>
            </a:lvl2pPr>
          </a:lstStyle>
          <a:p>
            <a:pPr lvl="0"/>
            <a:r>
              <a:rPr lang="en-US" dirty="0"/>
              <a:t>Edit Master text styles</a:t>
            </a:r>
          </a:p>
        </p:txBody>
      </p:sp>
    </p:spTree>
    <p:extLst>
      <p:ext uri="{BB962C8B-B14F-4D97-AF65-F5344CB8AC3E}">
        <p14:creationId xmlns:p14="http://schemas.microsoft.com/office/powerpoint/2010/main" val="3013775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94640" y="-1"/>
            <a:ext cx="10404768" cy="755003"/>
          </a:xfrm>
        </p:spPr>
        <p:txBody>
          <a:bodyPr/>
          <a:lstStyle/>
          <a:p>
            <a:r>
              <a:rPr lang="en-US"/>
              <a:t>Click to edit Master title style</a:t>
            </a:r>
            <a:endParaRPr lang="en-US" dirty="0"/>
          </a:p>
        </p:txBody>
      </p:sp>
    </p:spTree>
    <p:extLst>
      <p:ext uri="{BB962C8B-B14F-4D97-AF65-F5344CB8AC3E}">
        <p14:creationId xmlns:p14="http://schemas.microsoft.com/office/powerpoint/2010/main" val="354653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8555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41020" y="0"/>
            <a:ext cx="10363200" cy="740650"/>
          </a:xfrm>
        </p:spPr>
        <p:txBody>
          <a:bodyPr/>
          <a:lstStyle/>
          <a:p>
            <a:r>
              <a:rPr lang="en-US"/>
              <a:t>Click to edit Master title style</a:t>
            </a:r>
          </a:p>
        </p:txBody>
      </p:sp>
      <p:sp>
        <p:nvSpPr>
          <p:cNvPr id="3" name="Text Placeholder 2"/>
          <p:cNvSpPr>
            <a:spLocks noGrp="1"/>
          </p:cNvSpPr>
          <p:nvPr>
            <p:ph type="body" sz="half" idx="1"/>
          </p:nvPr>
        </p:nvSpPr>
        <p:spPr>
          <a:xfrm>
            <a:off x="1641020" y="1470345"/>
            <a:ext cx="5080000" cy="4835525"/>
          </a:xfrm>
        </p:spPr>
        <p:txBody>
          <a:bodyPr/>
          <a:lstStyle>
            <a:lvl1pPr>
              <a:defRPr b="0">
                <a:latin typeface="Tw Cen MT" pitchFamily="34" charset="0"/>
              </a:defRPr>
            </a:lvl1pPr>
            <a:lvl2pPr>
              <a:defRPr b="0">
                <a:latin typeface="Tw Cen MT" pitchFamily="34" charset="0"/>
              </a:defRPr>
            </a:lvl2pPr>
            <a:lvl3pPr>
              <a:defRPr b="0">
                <a:latin typeface="Tw Cen MT" pitchFamily="34" charset="0"/>
              </a:defRPr>
            </a:lvl3pPr>
            <a:lvl4pPr>
              <a:defRPr b="0">
                <a:latin typeface="Tw Cen MT" pitchFamily="34" charset="0"/>
              </a:defRPr>
            </a:lvl4pPr>
            <a:lvl5pPr>
              <a:defRPr sz="1800" b="0">
                <a:latin typeface="Tw Cen MT"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924220" y="1470345"/>
            <a:ext cx="5080000" cy="4835525"/>
          </a:xfrm>
        </p:spPr>
        <p:txBody>
          <a:bodyPr/>
          <a:lstStyle>
            <a:lvl1pPr>
              <a:defRPr b="0">
                <a:latin typeface="Tw Cen MT" pitchFamily="34" charset="0"/>
              </a:defRPr>
            </a:lvl1pPr>
            <a:lvl2pPr>
              <a:defRPr b="0">
                <a:latin typeface="Tw Cen MT" pitchFamily="34" charset="0"/>
              </a:defRPr>
            </a:lvl2pPr>
            <a:lvl3pPr>
              <a:defRPr b="0">
                <a:latin typeface="Tw Cen MT" pitchFamily="34" charset="0"/>
              </a:defRPr>
            </a:lvl3pPr>
            <a:lvl4pPr>
              <a:defRPr b="0">
                <a:latin typeface="Tw Cen MT" pitchFamily="34" charset="0"/>
              </a:defRPr>
            </a:lvl4pPr>
            <a:lvl5pPr>
              <a:defRPr sz="1800" b="0">
                <a:latin typeface="Tw Cen MT"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98066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000">
              <a:srgbClr val="EDFBFB"/>
            </a:gs>
            <a:gs pos="7000">
              <a:schemeClr val="bg1">
                <a:lumMod val="65000"/>
              </a:schemeClr>
            </a:gs>
            <a:gs pos="100000">
              <a:schemeClr val="bg1"/>
            </a:gs>
          </a:gsLst>
          <a:lin ang="0" scaled="1"/>
          <a:tileRect/>
        </a:gradFill>
        <a:effectLst/>
      </p:bgPr>
    </p:bg>
    <p:spTree>
      <p:nvGrpSpPr>
        <p:cNvPr id="1" name=""/>
        <p:cNvGrpSpPr/>
        <p:nvPr/>
      </p:nvGrpSpPr>
      <p:grpSpPr>
        <a:xfrm>
          <a:off x="0" y="0"/>
          <a:ext cx="0" cy="0"/>
          <a:chOff x="0" y="0"/>
          <a:chExt cx="0" cy="0"/>
        </a:xfrm>
      </p:grpSpPr>
      <p:sp>
        <p:nvSpPr>
          <p:cNvPr id="8" name="Rectangle 7"/>
          <p:cNvSpPr/>
          <p:nvPr/>
        </p:nvSpPr>
        <p:spPr bwMode="auto">
          <a:xfrm>
            <a:off x="-7408" y="-2"/>
            <a:ext cx="12199408" cy="755003"/>
          </a:xfrm>
          <a:prstGeom prst="rect">
            <a:avLst/>
          </a:prstGeom>
          <a:gradFill flip="none" rotWithShape="1">
            <a:gsLst>
              <a:gs pos="0">
                <a:srgbClr val="34CCCC"/>
              </a:gs>
              <a:gs pos="100000">
                <a:schemeClr val="bg1"/>
              </a:gs>
            </a:gsLst>
            <a:path path="circle">
              <a:fillToRect l="100000" t="100000"/>
            </a:path>
            <a:tileRect r="-100000" b="-100000"/>
          </a:gradFill>
          <a:ln w="12700" cap="sq" cmpd="sng" algn="ctr">
            <a:noFill/>
            <a:prstDash val="solid"/>
            <a:miter lim="800000"/>
            <a:headEnd type="none" w="sm" len="sm"/>
            <a:tailEnd type="none" w="sm" len="sm"/>
          </a:ln>
          <a:effectLst>
            <a:outerShdw blurRad="254000" dist="76200" dir="5400000" algn="t" rotWithShape="0">
              <a:prstClr val="black">
                <a:alpha val="40000"/>
              </a:prstClr>
            </a:outerShdw>
          </a:effectLst>
        </p:spPr>
        <p:txBody>
          <a:bodyPr vert="horz" wrap="square" lIns="51435" tIns="25718" rIns="51435" bIns="25718" numCol="1" rtlCol="0" anchor="t" anchorCtr="0" compatLnSpc="1">
            <a:prstTxWarp prst="textNoShape">
              <a:avLst/>
            </a:prstTxWarp>
          </a:bodyPr>
          <a:lstStyle/>
          <a:p>
            <a:pPr marL="0" marR="0" indent="0" algn="ctr" defTabSz="514350" rtl="0" eaLnBrk="0" fontAlgn="base" latinLnBrk="0" hangingPunct="0">
              <a:lnSpc>
                <a:spcPct val="100000"/>
              </a:lnSpc>
              <a:spcBef>
                <a:spcPct val="0"/>
              </a:spcBef>
              <a:spcAft>
                <a:spcPct val="0"/>
              </a:spcAft>
              <a:buClrTx/>
              <a:buSzTx/>
              <a:buFontTx/>
              <a:buNone/>
              <a:tabLst/>
            </a:pPr>
            <a:endParaRPr kumimoji="0" lang="en-US" sz="1350" b="0" i="0" u="none" strike="noStrike" cap="none" normalizeH="0" baseline="0">
              <a:ln>
                <a:noFill/>
              </a:ln>
              <a:solidFill>
                <a:schemeClr val="tx1"/>
              </a:solidFill>
              <a:effectLst/>
              <a:latin typeface="Times New Roman" pitchFamily="18" charset="0"/>
            </a:endParaRPr>
          </a:p>
        </p:txBody>
      </p:sp>
      <p:sp>
        <p:nvSpPr>
          <p:cNvPr id="646148" name="Rectangle 4"/>
          <p:cNvSpPr>
            <a:spLocks noChangeArrowheads="1"/>
          </p:cNvSpPr>
          <p:nvPr/>
        </p:nvSpPr>
        <p:spPr bwMode="auto">
          <a:xfrm>
            <a:off x="914400" y="6629401"/>
            <a:ext cx="10363200" cy="237968"/>
          </a:xfrm>
          <a:prstGeom prst="rect">
            <a:avLst/>
          </a:prstGeom>
          <a:gradFill rotWithShape="1">
            <a:gsLst>
              <a:gs pos="20000">
                <a:schemeClr val="bg1">
                  <a:lumMod val="75000"/>
                </a:schemeClr>
              </a:gs>
              <a:gs pos="100000">
                <a:schemeClr val="folHlink">
                  <a:gamma/>
                  <a:shade val="63137"/>
                  <a:invGamma/>
                </a:schemeClr>
              </a:gs>
            </a:gsLst>
            <a:lin ang="0" scaled="1"/>
          </a:gradFill>
          <a:ln w="9525">
            <a:noFill/>
            <a:miter lim="800000"/>
            <a:headEnd/>
            <a:tailEnd/>
          </a:ln>
          <a:effectLst/>
        </p:spPr>
        <p:txBody>
          <a:bodyPr/>
          <a:lstStyle/>
          <a:p>
            <a:pPr>
              <a:defRPr/>
            </a:pPr>
            <a:endParaRPr lang="en-US" sz="1013"/>
          </a:p>
        </p:txBody>
      </p:sp>
      <p:sp>
        <p:nvSpPr>
          <p:cNvPr id="646150" name="Rectangle 6"/>
          <p:cNvSpPr>
            <a:spLocks noGrp="1" noChangeArrowheads="1"/>
          </p:cNvSpPr>
          <p:nvPr>
            <p:ph type="title"/>
          </p:nvPr>
        </p:nvSpPr>
        <p:spPr bwMode="auto">
          <a:xfrm>
            <a:off x="1676400" y="-1"/>
            <a:ext cx="10523008" cy="755003"/>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646151" name="Rectangle 7"/>
          <p:cNvSpPr>
            <a:spLocks noGrp="1" noChangeArrowheads="1"/>
          </p:cNvSpPr>
          <p:nvPr>
            <p:ph type="body" idx="1"/>
          </p:nvPr>
        </p:nvSpPr>
        <p:spPr bwMode="auto">
          <a:xfrm>
            <a:off x="1676400" y="1239920"/>
            <a:ext cx="9601200" cy="5294235"/>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lowchart: Manual Input 2"/>
          <p:cNvSpPr/>
          <p:nvPr/>
        </p:nvSpPr>
        <p:spPr bwMode="auto">
          <a:xfrm rot="16200000" flipV="1">
            <a:off x="-2598984" y="3353985"/>
            <a:ext cx="6112368" cy="914400"/>
          </a:xfrm>
          <a:prstGeom prst="flowChartManualInput">
            <a:avLst/>
          </a:prstGeom>
          <a:gradFill>
            <a:gsLst>
              <a:gs pos="1000">
                <a:srgbClr val="34CCCC"/>
              </a:gs>
              <a:gs pos="100000">
                <a:schemeClr val="bg1"/>
              </a:gs>
            </a:gsLst>
            <a:lin ang="0" scaled="1"/>
          </a:gradFill>
          <a:ln w="12700" cap="sq" cmpd="sng" algn="ctr">
            <a:noFill/>
            <a:prstDash val="solid"/>
            <a:miter lim="800000"/>
            <a:headEnd type="none" w="sm" len="sm"/>
            <a:tailEnd type="none" w="sm" len="sm"/>
          </a:ln>
          <a:effectLst/>
        </p:spPr>
        <p:txBody>
          <a:bodyPr vert="horz" wrap="square" lIns="51435" tIns="25718" rIns="51435" bIns="25718" numCol="1" rtlCol="0" anchor="t" anchorCtr="0" compatLnSpc="1">
            <a:prstTxWarp prst="textNoShape">
              <a:avLst/>
            </a:prstTxWarp>
          </a:bodyPr>
          <a:lstStyle/>
          <a:p>
            <a:pPr marL="0" marR="0" indent="0" algn="ctr" defTabSz="514350" rtl="0" eaLnBrk="0" fontAlgn="base" latinLnBrk="0" hangingPunct="0">
              <a:lnSpc>
                <a:spcPct val="100000"/>
              </a:lnSpc>
              <a:spcBef>
                <a:spcPct val="0"/>
              </a:spcBef>
              <a:spcAft>
                <a:spcPct val="0"/>
              </a:spcAft>
              <a:buClrTx/>
              <a:buSzTx/>
              <a:buFontTx/>
              <a:buNone/>
              <a:tabLst/>
            </a:pPr>
            <a:endParaRPr kumimoji="0" lang="en-US" sz="135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25079459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Lst>
  <p:txStyles>
    <p:titleStyle>
      <a:lvl1pPr algn="l" rtl="0" eaLnBrk="1" fontAlgn="base" hangingPunct="1">
        <a:spcBef>
          <a:spcPct val="0"/>
        </a:spcBef>
        <a:spcAft>
          <a:spcPct val="0"/>
        </a:spcAft>
        <a:defRPr kumimoji="1" sz="4400">
          <a:solidFill>
            <a:schemeClr val="tx2"/>
          </a:solidFill>
          <a:effectLst>
            <a:outerShdw blurRad="38100" dist="38100" dir="2700000" algn="tl">
              <a:srgbClr val="C0C0C0"/>
            </a:outerShdw>
          </a:effectLst>
          <a:latin typeface="Tw Cen MT Condensed" pitchFamily="34" charset="0"/>
          <a:ea typeface="+mj-ea"/>
          <a:cs typeface="+mj-cs"/>
        </a:defRPr>
      </a:lvl1pPr>
      <a:lvl2pPr algn="l" rtl="0" eaLnBrk="1" fontAlgn="base" hangingPunct="1">
        <a:spcBef>
          <a:spcPct val="0"/>
        </a:spcBef>
        <a:spcAft>
          <a:spcPct val="0"/>
        </a:spcAft>
        <a:defRPr kumimoji="1" sz="2475">
          <a:solidFill>
            <a:schemeClr val="tx2"/>
          </a:solidFill>
          <a:effectLst>
            <a:outerShdw blurRad="38100" dist="38100" dir="2700000" algn="tl">
              <a:srgbClr val="C0C0C0"/>
            </a:outerShdw>
          </a:effectLst>
          <a:latin typeface="Tw Cen MT Condensed" pitchFamily="34" charset="0"/>
        </a:defRPr>
      </a:lvl2pPr>
      <a:lvl3pPr algn="l" rtl="0" eaLnBrk="1" fontAlgn="base" hangingPunct="1">
        <a:spcBef>
          <a:spcPct val="0"/>
        </a:spcBef>
        <a:spcAft>
          <a:spcPct val="0"/>
        </a:spcAft>
        <a:defRPr kumimoji="1" sz="2475">
          <a:solidFill>
            <a:schemeClr val="tx2"/>
          </a:solidFill>
          <a:effectLst>
            <a:outerShdw blurRad="38100" dist="38100" dir="2700000" algn="tl">
              <a:srgbClr val="C0C0C0"/>
            </a:outerShdw>
          </a:effectLst>
          <a:latin typeface="Tw Cen MT Condensed" pitchFamily="34" charset="0"/>
        </a:defRPr>
      </a:lvl3pPr>
      <a:lvl4pPr algn="l" rtl="0" eaLnBrk="1" fontAlgn="base" hangingPunct="1">
        <a:spcBef>
          <a:spcPct val="0"/>
        </a:spcBef>
        <a:spcAft>
          <a:spcPct val="0"/>
        </a:spcAft>
        <a:defRPr kumimoji="1" sz="2475">
          <a:solidFill>
            <a:schemeClr val="tx2"/>
          </a:solidFill>
          <a:effectLst>
            <a:outerShdw blurRad="38100" dist="38100" dir="2700000" algn="tl">
              <a:srgbClr val="C0C0C0"/>
            </a:outerShdw>
          </a:effectLst>
          <a:latin typeface="Tw Cen MT Condensed" pitchFamily="34" charset="0"/>
        </a:defRPr>
      </a:lvl4pPr>
      <a:lvl5pPr algn="l" rtl="0" eaLnBrk="1" fontAlgn="base" hangingPunct="1">
        <a:spcBef>
          <a:spcPct val="0"/>
        </a:spcBef>
        <a:spcAft>
          <a:spcPct val="0"/>
        </a:spcAft>
        <a:defRPr kumimoji="1" sz="2475">
          <a:solidFill>
            <a:schemeClr val="tx2"/>
          </a:solidFill>
          <a:effectLst>
            <a:outerShdw blurRad="38100" dist="38100" dir="2700000" algn="tl">
              <a:srgbClr val="C0C0C0"/>
            </a:outerShdw>
          </a:effectLst>
          <a:latin typeface="Tw Cen MT Condensed" pitchFamily="34" charset="0"/>
        </a:defRPr>
      </a:lvl5pPr>
      <a:lvl6pPr marL="257175" algn="l" rtl="0" eaLnBrk="1" fontAlgn="base" hangingPunct="1">
        <a:spcBef>
          <a:spcPct val="0"/>
        </a:spcBef>
        <a:spcAft>
          <a:spcPct val="0"/>
        </a:spcAft>
        <a:defRPr kumimoji="1" sz="2475">
          <a:solidFill>
            <a:schemeClr val="tx2"/>
          </a:solidFill>
          <a:effectLst>
            <a:outerShdw blurRad="38100" dist="38100" dir="2700000" algn="tl">
              <a:srgbClr val="C0C0C0"/>
            </a:outerShdw>
          </a:effectLst>
          <a:latin typeface="Times New Roman" pitchFamily="18" charset="0"/>
        </a:defRPr>
      </a:lvl6pPr>
      <a:lvl7pPr marL="514350" algn="l" rtl="0" eaLnBrk="1" fontAlgn="base" hangingPunct="1">
        <a:spcBef>
          <a:spcPct val="0"/>
        </a:spcBef>
        <a:spcAft>
          <a:spcPct val="0"/>
        </a:spcAft>
        <a:defRPr kumimoji="1" sz="2475">
          <a:solidFill>
            <a:schemeClr val="tx2"/>
          </a:solidFill>
          <a:effectLst>
            <a:outerShdw blurRad="38100" dist="38100" dir="2700000" algn="tl">
              <a:srgbClr val="C0C0C0"/>
            </a:outerShdw>
          </a:effectLst>
          <a:latin typeface="Times New Roman" pitchFamily="18" charset="0"/>
        </a:defRPr>
      </a:lvl7pPr>
      <a:lvl8pPr marL="771525" algn="l" rtl="0" eaLnBrk="1" fontAlgn="base" hangingPunct="1">
        <a:spcBef>
          <a:spcPct val="0"/>
        </a:spcBef>
        <a:spcAft>
          <a:spcPct val="0"/>
        </a:spcAft>
        <a:defRPr kumimoji="1" sz="2475">
          <a:solidFill>
            <a:schemeClr val="tx2"/>
          </a:solidFill>
          <a:effectLst>
            <a:outerShdw blurRad="38100" dist="38100" dir="2700000" algn="tl">
              <a:srgbClr val="C0C0C0"/>
            </a:outerShdw>
          </a:effectLst>
          <a:latin typeface="Times New Roman" pitchFamily="18" charset="0"/>
        </a:defRPr>
      </a:lvl8pPr>
      <a:lvl9pPr marL="1028700" algn="l" rtl="0" eaLnBrk="1" fontAlgn="base" hangingPunct="1">
        <a:spcBef>
          <a:spcPct val="0"/>
        </a:spcBef>
        <a:spcAft>
          <a:spcPct val="0"/>
        </a:spcAft>
        <a:defRPr kumimoji="1" sz="2475">
          <a:solidFill>
            <a:schemeClr val="tx2"/>
          </a:solidFill>
          <a:effectLst>
            <a:outerShdw blurRad="38100" dist="38100" dir="2700000" algn="tl">
              <a:srgbClr val="C0C0C0"/>
            </a:outerShdw>
          </a:effectLst>
          <a:latin typeface="Times New Roman" pitchFamily="18" charset="0"/>
        </a:defRPr>
      </a:lvl9pPr>
    </p:titleStyle>
    <p:bodyStyle>
      <a:lvl1pPr marL="357188" indent="-357188" algn="l" rtl="0" eaLnBrk="1" fontAlgn="base" hangingPunct="1">
        <a:spcBef>
          <a:spcPct val="20000"/>
        </a:spcBef>
        <a:spcAft>
          <a:spcPct val="0"/>
        </a:spcAft>
        <a:buClr>
          <a:schemeClr val="accent2"/>
        </a:buClr>
        <a:buSzPct val="80000"/>
        <a:buFont typeface="Wingdings" pitchFamily="2" charset="2"/>
        <a:buChar char="l"/>
        <a:defRPr kumimoji="1" sz="2400" b="0">
          <a:solidFill>
            <a:schemeClr val="tx1"/>
          </a:solidFill>
          <a:effectLst>
            <a:outerShdw blurRad="38100" dist="38100" dir="2700000" algn="tl">
              <a:srgbClr val="C0C0C0"/>
            </a:outerShdw>
          </a:effectLst>
          <a:latin typeface="Calibri" pitchFamily="34" charset="0"/>
          <a:ea typeface="+mn-ea"/>
          <a:cs typeface="+mn-cs"/>
        </a:defRPr>
      </a:lvl1pPr>
      <a:lvl2pPr marL="628650" indent="-271463" algn="l" rtl="0" eaLnBrk="1" fontAlgn="base" hangingPunct="1">
        <a:spcBef>
          <a:spcPct val="20000"/>
        </a:spcBef>
        <a:spcAft>
          <a:spcPct val="0"/>
        </a:spcAft>
        <a:buFont typeface="Wingdings" pitchFamily="2" charset="2"/>
        <a:buChar char="§"/>
        <a:defRPr kumimoji="1" sz="2000" b="0">
          <a:solidFill>
            <a:schemeClr val="tx1"/>
          </a:solidFill>
          <a:latin typeface="Calibri" pitchFamily="34" charset="0"/>
        </a:defRPr>
      </a:lvl2pPr>
      <a:lvl3pPr marL="900113" indent="-257175" algn="l" rtl="0" eaLnBrk="1" fontAlgn="base" hangingPunct="1">
        <a:spcBef>
          <a:spcPct val="20000"/>
        </a:spcBef>
        <a:spcAft>
          <a:spcPct val="0"/>
        </a:spcAft>
        <a:buClr>
          <a:schemeClr val="accent2"/>
        </a:buClr>
        <a:buChar char="•"/>
        <a:defRPr kumimoji="1" sz="2000" b="0">
          <a:solidFill>
            <a:schemeClr val="tx1"/>
          </a:solidFill>
          <a:latin typeface="Calibri" pitchFamily="34" charset="0"/>
        </a:defRPr>
      </a:lvl3pPr>
      <a:lvl4pPr marL="1071563" indent="-171450" algn="l" rtl="0" eaLnBrk="1" fontAlgn="base" hangingPunct="1">
        <a:spcBef>
          <a:spcPct val="20000"/>
        </a:spcBef>
        <a:spcAft>
          <a:spcPct val="0"/>
        </a:spcAft>
        <a:buChar char="–"/>
        <a:defRPr kumimoji="1" b="0">
          <a:solidFill>
            <a:schemeClr val="tx1"/>
          </a:solidFill>
          <a:latin typeface="Calibri" pitchFamily="34" charset="0"/>
        </a:defRPr>
      </a:lvl4pPr>
      <a:lvl5pPr marL="1257300" indent="-185738" algn="l" rtl="0" eaLnBrk="1" fontAlgn="base" hangingPunct="1">
        <a:spcBef>
          <a:spcPct val="20000"/>
        </a:spcBef>
        <a:spcAft>
          <a:spcPct val="0"/>
        </a:spcAft>
        <a:buClr>
          <a:schemeClr val="accent2"/>
        </a:buClr>
        <a:buChar char="•"/>
        <a:defRPr kumimoji="1" sz="1600" b="0">
          <a:solidFill>
            <a:schemeClr val="tx1"/>
          </a:solidFill>
          <a:latin typeface="Calibri" pitchFamily="34" charset="0"/>
        </a:defRPr>
      </a:lvl5pPr>
      <a:lvl6pPr marL="1414463" indent="-128588" algn="l" rtl="0" eaLnBrk="1" fontAlgn="base" hangingPunct="1">
        <a:spcBef>
          <a:spcPct val="20000"/>
        </a:spcBef>
        <a:spcAft>
          <a:spcPct val="0"/>
        </a:spcAft>
        <a:buClr>
          <a:schemeClr val="accent2"/>
        </a:buClr>
        <a:buChar char="•"/>
        <a:defRPr kumimoji="1" sz="1125" b="1">
          <a:solidFill>
            <a:schemeClr val="tx1"/>
          </a:solidFill>
          <a:latin typeface="+mn-lt"/>
        </a:defRPr>
      </a:lvl6pPr>
      <a:lvl7pPr marL="1671638" indent="-128588" algn="l" rtl="0" eaLnBrk="1" fontAlgn="base" hangingPunct="1">
        <a:spcBef>
          <a:spcPct val="20000"/>
        </a:spcBef>
        <a:spcAft>
          <a:spcPct val="0"/>
        </a:spcAft>
        <a:buClr>
          <a:schemeClr val="accent2"/>
        </a:buClr>
        <a:buChar char="•"/>
        <a:defRPr kumimoji="1" sz="1125" b="1">
          <a:solidFill>
            <a:schemeClr val="tx1"/>
          </a:solidFill>
          <a:latin typeface="+mn-lt"/>
        </a:defRPr>
      </a:lvl7pPr>
      <a:lvl8pPr marL="1928813" indent="-128588" algn="l" rtl="0" eaLnBrk="1" fontAlgn="base" hangingPunct="1">
        <a:spcBef>
          <a:spcPct val="20000"/>
        </a:spcBef>
        <a:spcAft>
          <a:spcPct val="0"/>
        </a:spcAft>
        <a:buClr>
          <a:schemeClr val="accent2"/>
        </a:buClr>
        <a:buChar char="•"/>
        <a:defRPr kumimoji="1" sz="1125" b="1">
          <a:solidFill>
            <a:schemeClr val="tx1"/>
          </a:solidFill>
          <a:latin typeface="+mn-lt"/>
        </a:defRPr>
      </a:lvl8pPr>
      <a:lvl9pPr marL="2185988" indent="-128588" algn="l" rtl="0" eaLnBrk="1" fontAlgn="base" hangingPunct="1">
        <a:spcBef>
          <a:spcPct val="20000"/>
        </a:spcBef>
        <a:spcAft>
          <a:spcPct val="0"/>
        </a:spcAft>
        <a:buClr>
          <a:schemeClr val="accent2"/>
        </a:buClr>
        <a:buChar char="•"/>
        <a:defRPr kumimoji="1" sz="1125" b="1">
          <a:solidFill>
            <a:schemeClr val="tx1"/>
          </a:solidFill>
          <a:latin typeface="+mn-lt"/>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ASUS%20WebStorage\attardi\MySyncFolder\Beppe\Corsi\NLP\data_talks_to_computer-short.avi" TargetMode="External"/><Relationship Id="rId1" Type="http://schemas.microsoft.com/office/2007/relationships/media" Target="file:///C:\ASUS%20WebStorage\attardi\MySyncFolder\Beppe\Corsi\NLP\data_talks_to_computer-short.avi" TargetMode="Externa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2" Type="http://schemas.openxmlformats.org/officeDocument/2006/relationships/hyperlink" Target="https://deepmind.com/blog/wavenet-generative-model-raw-audio/"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youtube.com/watch?v=xm8iUjzgPTg" TargetMode="External"/><Relationship Id="rId2" Type="http://schemas.openxmlformats.org/officeDocument/2006/relationships/hyperlink" Target="http://www.aaai.org/Magazine/Watson/watson.php" TargetMode="External"/><Relationship Id="rId1" Type="http://schemas.openxmlformats.org/officeDocument/2006/relationships/slideLayout" Target="../slideLayouts/slideLayout2.xml"/><Relationship Id="rId5" Type="http://schemas.openxmlformats.org/officeDocument/2006/relationships/hyperlink" Target="http://googleblog.blogspot.com/2011/02/introducing-google-translate-app-for.html" TargetMode="External"/><Relationship Id="rId4" Type="http://schemas.openxmlformats.org/officeDocument/2006/relationships/hyperlink" Target="http://www.youtube.com/watch?v=dr7IxQeXr7g"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hyperlink" Target="http://tanl.di.unipi.it/embedding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nlp.stanford.edu:8080/corenlp/" TargetMode="External"/><Relationship Id="rId2" Type="http://schemas.openxmlformats.org/officeDocument/2006/relationships/hyperlink" Target="http://tanl.di.unipi.it/it/"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googleresearch.blogspot.com/2015/06/a-multilingual-corpus-of-automatically.html" TargetMode="External"/><Relationship Id="rId7" Type="http://schemas.openxmlformats.org/officeDocument/2006/relationships/hyperlink" Target="http://googleresearch.blogspot.com/2015/11/computer-respond-to-this-email.html" TargetMode="External"/><Relationship Id="rId2" Type="http://schemas.openxmlformats.org/officeDocument/2006/relationships/hyperlink" Target="http://googleresearch.blogspot.com/2013/12/free-language-lessons-for-computers.html" TargetMode="External"/><Relationship Id="rId1" Type="http://schemas.openxmlformats.org/officeDocument/2006/relationships/slideLayout" Target="../slideLayouts/slideLayout2.xml"/><Relationship Id="rId6" Type="http://schemas.openxmlformats.org/officeDocument/2006/relationships/hyperlink" Target="http://googleresearch.blogspot.com/2014/04/a-billion-words-because-todays-language.html" TargetMode="External"/><Relationship Id="rId5" Type="http://schemas.openxmlformats.org/officeDocument/2006/relationships/hyperlink" Target="http://googleresearch.blogspot.com/2014/08/teaching-machines-to-read-between-lines.html" TargetMode="External"/><Relationship Id="rId4" Type="http://schemas.openxmlformats.org/officeDocument/2006/relationships/hyperlink" Target="http://googleresearch.blogspot.com/2014/11/a-picture-is-worth-thousand-coherent.html"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didawiki.di.unipi.it/doku.php/mds/txa/start"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varianceexplained.org/r/ds-ml-ai/"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hyperlink" Target="https://www.nltk.org/book/" TargetMode="External"/><Relationship Id="rId2" Type="http://schemas.openxmlformats.org/officeDocument/2006/relationships/hyperlink" Target="https://web.stanford.edu/~jurafsky/slp3/" TargetMode="External"/><Relationship Id="rId1" Type="http://schemas.openxmlformats.org/officeDocument/2006/relationships/slideLayout" Target="../slideLayouts/slideLayout2.xml"/><Relationship Id="rId4" Type="http://schemas.openxmlformats.org/officeDocument/2006/relationships/hyperlink" Target="http://www.deeplearningbook.or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sz="quarter"/>
          </p:nvPr>
        </p:nvSpPr>
        <p:spPr/>
        <p:txBody>
          <a:bodyPr>
            <a:normAutofit/>
          </a:bodyPr>
          <a:lstStyle/>
          <a:p>
            <a:r>
              <a:rPr lang="en-US" sz="6000" dirty="0">
                <a:effectLst/>
              </a:rPr>
              <a:t>Text Analytics</a:t>
            </a:r>
          </a:p>
        </p:txBody>
      </p:sp>
      <p:sp>
        <p:nvSpPr>
          <p:cNvPr id="642053" name="Rectangle 5"/>
          <p:cNvSpPr>
            <a:spLocks noGrp="1" noChangeArrowheads="1"/>
          </p:cNvSpPr>
          <p:nvPr>
            <p:ph type="subTitle" sz="quarter" idx="1"/>
          </p:nvPr>
        </p:nvSpPr>
        <p:spPr/>
        <p:txBody>
          <a:bodyPr/>
          <a:lstStyle/>
          <a:p>
            <a:pPr>
              <a:defRPr/>
            </a:pPr>
            <a:r>
              <a:rPr lang="en-US" sz="2800" dirty="0"/>
              <a:t>Giuseppe Attardi</a:t>
            </a:r>
          </a:p>
          <a:p>
            <a:pPr>
              <a:defRPr/>
            </a:pPr>
            <a:r>
              <a:rPr lang="en-US" sz="2400" i="1" dirty="0" err="1">
                <a:latin typeface="+mj-lt"/>
              </a:rPr>
              <a:t>Dipartimento</a:t>
            </a:r>
            <a:r>
              <a:rPr lang="en-US" sz="2400" i="1" dirty="0">
                <a:latin typeface="+mj-lt"/>
              </a:rPr>
              <a:t> </a:t>
            </a:r>
            <a:r>
              <a:rPr lang="en-US" sz="2400" i="1" dirty="0" err="1">
                <a:latin typeface="+mj-lt"/>
              </a:rPr>
              <a:t>di</a:t>
            </a:r>
            <a:r>
              <a:rPr lang="en-US" sz="2400" i="1" dirty="0">
                <a:latin typeface="+mj-lt"/>
              </a:rPr>
              <a:t> </a:t>
            </a:r>
            <a:r>
              <a:rPr lang="en-US" sz="2400" i="1" dirty="0" err="1">
                <a:latin typeface="+mj-lt"/>
              </a:rPr>
              <a:t>Informatica</a:t>
            </a:r>
            <a:endParaRPr lang="en-US" sz="2400" i="1" dirty="0">
              <a:latin typeface="+mj-lt"/>
            </a:endParaRPr>
          </a:p>
          <a:p>
            <a:pPr>
              <a:defRPr/>
            </a:pPr>
            <a:r>
              <a:rPr lang="en-US" sz="2400" i="1" dirty="0" err="1">
                <a:latin typeface="+mj-lt"/>
              </a:rPr>
              <a:t>Università</a:t>
            </a:r>
            <a:r>
              <a:rPr lang="en-US" sz="2400" i="1" dirty="0">
                <a:latin typeface="+mj-lt"/>
              </a:rPr>
              <a:t> </a:t>
            </a:r>
            <a:r>
              <a:rPr lang="en-US" sz="2400" i="1" dirty="0" err="1">
                <a:latin typeface="+mj-lt"/>
              </a:rPr>
              <a:t>di</a:t>
            </a:r>
            <a:r>
              <a:rPr lang="en-US" sz="2400" i="1" dirty="0">
                <a:latin typeface="+mj-lt"/>
              </a:rPr>
              <a:t> Pisa</a:t>
            </a:r>
          </a:p>
        </p:txBody>
      </p:sp>
      <p:grpSp>
        <p:nvGrpSpPr>
          <p:cNvPr id="3076" name="Group 6"/>
          <p:cNvGrpSpPr>
            <a:grpSpLocks noChangeAspect="1"/>
          </p:cNvGrpSpPr>
          <p:nvPr/>
        </p:nvGrpSpPr>
        <p:grpSpPr bwMode="auto">
          <a:xfrm>
            <a:off x="10627790" y="126170"/>
            <a:ext cx="1089045" cy="1256503"/>
            <a:chOff x="420" y="2976"/>
            <a:chExt cx="958" cy="1057"/>
          </a:xfrm>
        </p:grpSpPr>
        <p:pic>
          <p:nvPicPr>
            <p:cNvPr id="3077" name="Picture 7" descr="cherubino"/>
            <p:cNvPicPr>
              <a:picLocks noChangeAspect="1" noChangeArrowheads="1"/>
            </p:cNvPicPr>
            <p:nvPr/>
          </p:nvPicPr>
          <p:blipFill>
            <a:blip r:embed="rId3" cstate="print"/>
            <a:srcRect/>
            <a:stretch>
              <a:fillRect/>
            </a:stretch>
          </p:blipFill>
          <p:spPr bwMode="auto">
            <a:xfrm>
              <a:off x="470" y="2976"/>
              <a:ext cx="822" cy="888"/>
            </a:xfrm>
            <a:prstGeom prst="rect">
              <a:avLst/>
            </a:prstGeom>
            <a:noFill/>
            <a:ln w="9525">
              <a:noFill/>
              <a:miter lim="800000"/>
              <a:headEnd/>
              <a:tailEnd/>
            </a:ln>
          </p:spPr>
        </p:pic>
        <p:sp>
          <p:nvSpPr>
            <p:cNvPr id="3078" name="Text Box 8"/>
            <p:cNvSpPr txBox="1">
              <a:spLocks noChangeArrowheads="1"/>
            </p:cNvSpPr>
            <p:nvPr/>
          </p:nvSpPr>
          <p:spPr bwMode="auto">
            <a:xfrm>
              <a:off x="420" y="3839"/>
              <a:ext cx="958" cy="194"/>
            </a:xfrm>
            <a:prstGeom prst="rect">
              <a:avLst/>
            </a:prstGeom>
            <a:noFill/>
            <a:ln w="9525">
              <a:noFill/>
              <a:miter lim="800000"/>
              <a:headEnd/>
              <a:tailEnd/>
            </a:ln>
          </p:spPr>
          <p:txBody>
            <a:bodyPr wrap="none">
              <a:spAutoFit/>
            </a:bodyPr>
            <a:lstStyle/>
            <a:p>
              <a:pPr eaLnBrk="1" hangingPunct="1"/>
              <a:r>
                <a:rPr lang="en-US" sz="900">
                  <a:solidFill>
                    <a:srgbClr val="006699"/>
                  </a:solidFill>
                  <a:latin typeface="Palatino Linotype" pitchFamily="18" charset="0"/>
                </a:rPr>
                <a:t>Università di Pisa</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Rectangle 4"/>
          <p:cNvSpPr>
            <a:spLocks noGrp="1" noChangeArrowheads="1"/>
          </p:cNvSpPr>
          <p:nvPr>
            <p:ph type="title"/>
          </p:nvPr>
        </p:nvSpPr>
        <p:spPr/>
        <p:txBody>
          <a:bodyPr/>
          <a:lstStyle/>
          <a:p>
            <a:r>
              <a:rPr lang="en-US" dirty="0"/>
              <a:t>The </a:t>
            </a:r>
            <a:r>
              <a:rPr lang="en-US" dirty="0" err="1"/>
              <a:t>DynaBook</a:t>
            </a:r>
            <a:r>
              <a:rPr lang="en-US" dirty="0"/>
              <a:t> Concept (1973)</a:t>
            </a:r>
          </a:p>
        </p:txBody>
      </p:sp>
      <p:pic>
        <p:nvPicPr>
          <p:cNvPr id="80902" name="Picture 6" descr="Image:Dynabook.jpg"/>
          <p:cNvPicPr>
            <a:picLocks noChangeAspect="1" noChangeArrowheads="1"/>
          </p:cNvPicPr>
          <p:nvPr/>
        </p:nvPicPr>
        <p:blipFill>
          <a:blip r:embed="rId2" cstate="print"/>
          <a:srcRect/>
          <a:stretch>
            <a:fillRect/>
          </a:stretch>
        </p:blipFill>
        <p:spPr bwMode="auto">
          <a:xfrm>
            <a:off x="3446055" y="1790387"/>
            <a:ext cx="6331712" cy="4707128"/>
          </a:xfrm>
          <a:prstGeom prst="rect">
            <a:avLst/>
          </a:prstGeom>
          <a:noFill/>
        </p:spPr>
      </p:pic>
    </p:spTree>
    <p:extLst>
      <p:ext uri="{BB962C8B-B14F-4D97-AF65-F5344CB8AC3E}">
        <p14:creationId xmlns:p14="http://schemas.microsoft.com/office/powerpoint/2010/main" val="349679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a:t>Kay’s Personal Computer</a:t>
            </a:r>
          </a:p>
        </p:txBody>
      </p:sp>
      <p:sp>
        <p:nvSpPr>
          <p:cNvPr id="89091" name="Rectangle 3"/>
          <p:cNvSpPr>
            <a:spLocks noGrp="1" noChangeArrowheads="1"/>
          </p:cNvSpPr>
          <p:nvPr>
            <p:ph idx="1"/>
          </p:nvPr>
        </p:nvSpPr>
        <p:spPr/>
        <p:txBody>
          <a:bodyPr/>
          <a:lstStyle/>
          <a:p>
            <a:r>
              <a:rPr lang="en-US"/>
              <a:t>A quintessential device for expression and communication</a:t>
            </a:r>
          </a:p>
          <a:p>
            <a:r>
              <a:rPr lang="en-US"/>
              <a:t>Had to be portable and networked</a:t>
            </a:r>
          </a:p>
          <a:p>
            <a:r>
              <a:rPr lang="en-US"/>
              <a:t>For learning through experimentation, exploration and sharing</a:t>
            </a:r>
          </a:p>
        </p:txBody>
      </p:sp>
    </p:spTree>
    <p:extLst>
      <p:ext uri="{BB962C8B-B14F-4D97-AF65-F5344CB8AC3E}">
        <p14:creationId xmlns:p14="http://schemas.microsoft.com/office/powerpoint/2010/main" val="1538468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1770090" y="0"/>
            <a:ext cx="8183562" cy="785791"/>
          </a:xfrm>
        </p:spPr>
        <p:txBody>
          <a:bodyPr/>
          <a:lstStyle/>
          <a:p>
            <a:pPr fontAlgn="auto">
              <a:spcAft>
                <a:spcPts val="0"/>
              </a:spcAft>
              <a:defRPr/>
            </a:pPr>
            <a:r>
              <a:rPr lang="en-US" dirty="0">
                <a:solidFill>
                  <a:schemeClr val="accent1">
                    <a:tint val="88000"/>
                    <a:satMod val="150000"/>
                  </a:schemeClr>
                </a:solidFill>
              </a:rPr>
              <a:t>An Ordinary Task</a:t>
            </a:r>
          </a:p>
        </p:txBody>
      </p:sp>
      <p:sp>
        <p:nvSpPr>
          <p:cNvPr id="4" name="Rounded Rectangle 3"/>
          <p:cNvSpPr/>
          <p:nvPr/>
        </p:nvSpPr>
        <p:spPr>
          <a:xfrm>
            <a:off x="2418593" y="3019692"/>
            <a:ext cx="7786742" cy="2500331"/>
          </a:xfrm>
          <a:prstGeom prst="roundRect">
            <a:avLst>
              <a:gd name="adj" fmla="val 4302"/>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38100" h="38100"/>
          </a:sp3d>
        </p:spPr>
        <p:style>
          <a:lnRef idx="1">
            <a:schemeClr val="dk1"/>
          </a:lnRef>
          <a:fillRef idx="2">
            <a:schemeClr val="dk1"/>
          </a:fillRef>
          <a:effectRef idx="1">
            <a:schemeClr val="dk1"/>
          </a:effectRef>
          <a:fontRef idx="minor">
            <a:schemeClr val="dk1"/>
          </a:fontRef>
        </p:style>
        <p:txBody>
          <a:bodyPr anchor="ctr"/>
          <a:lstStyle/>
          <a:p>
            <a:pPr marL="273050" indent="-273050">
              <a:spcAft>
                <a:spcPts val="600"/>
              </a:spcAft>
              <a:buFont typeface="Arial" pitchFamily="34" charset="0"/>
              <a:buChar char="•"/>
              <a:tabLst>
                <a:tab pos="273050" algn="l"/>
              </a:tabLst>
              <a:defRPr/>
            </a:pPr>
            <a:r>
              <a:rPr lang="en-US" sz="2000" b="1" dirty="0"/>
              <a:t>7-8 </a:t>
            </a:r>
            <a:r>
              <a:rPr lang="en-US" sz="2000" b="1" dirty="0" err="1"/>
              <a:t>point&amp;click</a:t>
            </a:r>
            <a:r>
              <a:rPr lang="en-US" sz="2000" b="1" dirty="0"/>
              <a:t> just to get to the document</a:t>
            </a:r>
          </a:p>
          <a:p>
            <a:pPr marL="273050" indent="-273050">
              <a:spcAft>
                <a:spcPts val="600"/>
              </a:spcAft>
              <a:buFont typeface="Arial" pitchFamily="34" charset="0"/>
              <a:buChar char="•"/>
              <a:tabLst>
                <a:tab pos="273050" algn="l"/>
              </a:tabLst>
              <a:defRPr/>
            </a:pPr>
            <a:r>
              <a:rPr lang="en-US" sz="2000" b="1" dirty="0"/>
              <a:t>dozen </a:t>
            </a:r>
            <a:r>
              <a:rPr lang="en-US" sz="2000" b="1" dirty="0" err="1"/>
              <a:t>point&amp;click</a:t>
            </a:r>
            <a:r>
              <a:rPr lang="en-US" sz="2000" b="1" dirty="0"/>
              <a:t> to get to the data</a:t>
            </a:r>
          </a:p>
          <a:p>
            <a:pPr marL="273050" indent="-273050">
              <a:spcAft>
                <a:spcPts val="600"/>
              </a:spcAft>
              <a:buFont typeface="Arial" pitchFamily="34" charset="0"/>
              <a:buChar char="•"/>
              <a:tabLst>
                <a:tab pos="273050" algn="l"/>
              </a:tabLst>
              <a:defRPr/>
            </a:pPr>
            <a:r>
              <a:rPr lang="en-US" sz="2000" b="1" dirty="0"/>
              <a:t>lengthy fiddling with table layout</a:t>
            </a:r>
          </a:p>
          <a:p>
            <a:pPr marL="273050" indent="-273050">
              <a:spcAft>
                <a:spcPts val="600"/>
              </a:spcAft>
              <a:buFont typeface="Arial" pitchFamily="34" charset="0"/>
              <a:buChar char="•"/>
              <a:tabLst>
                <a:tab pos="273050" algn="l"/>
              </a:tabLst>
              <a:defRPr/>
            </a:pPr>
            <a:r>
              <a:rPr lang="en-US" sz="2000" b="1" dirty="0"/>
              <a:t>3-4 </a:t>
            </a:r>
            <a:r>
              <a:rPr lang="en-US" sz="2000" b="1" dirty="0" err="1"/>
              <a:t>point&amp;click</a:t>
            </a:r>
            <a:r>
              <a:rPr lang="en-US" sz="2000" b="1" dirty="0"/>
              <a:t> to retrieve mail address</a:t>
            </a:r>
          </a:p>
          <a:p>
            <a:pPr marL="273050" indent="-273050">
              <a:spcAft>
                <a:spcPts val="600"/>
              </a:spcAft>
              <a:buFont typeface="Arial" pitchFamily="34" charset="0"/>
              <a:buChar char="•"/>
              <a:tabLst>
                <a:tab pos="273050" algn="l"/>
              </a:tabLst>
              <a:defRPr/>
            </a:pPr>
            <a:r>
              <a:rPr lang="en-US" sz="2000" b="1" dirty="0"/>
              <a:t>etc.</a:t>
            </a:r>
            <a:endParaRPr lang="en-US" sz="2000" b="1" dirty="0">
              <a:solidFill>
                <a:schemeClr val="tx1"/>
              </a:solidFill>
            </a:endParaRPr>
          </a:p>
        </p:txBody>
      </p:sp>
      <p:sp>
        <p:nvSpPr>
          <p:cNvPr id="5" name="Rounded Rectangle 4"/>
          <p:cNvSpPr/>
          <p:nvPr/>
        </p:nvSpPr>
        <p:spPr>
          <a:xfrm>
            <a:off x="2418593" y="1662370"/>
            <a:ext cx="7715304" cy="928695"/>
          </a:xfrm>
          <a:prstGeom prst="roundRect">
            <a:avLst>
              <a:gd name="adj" fmla="val 11552"/>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
            <a:schemeClr val="accent3"/>
          </a:fillRef>
          <a:effectRef idx="0">
            <a:schemeClr val="accent3"/>
          </a:effectRef>
          <a:fontRef idx="minor">
            <a:schemeClr val="lt1"/>
          </a:fontRef>
        </p:style>
        <p:txBody>
          <a:bodyPr anchor="ctr"/>
          <a:lstStyle/>
          <a:p>
            <a:pPr>
              <a:defRPr/>
            </a:pPr>
            <a:r>
              <a:rPr lang="en-US" b="1" dirty="0"/>
              <a:t>Add a table to a document with results from latest benchmarks and send it to my colleague Antonio</a:t>
            </a:r>
          </a:p>
        </p:txBody>
      </p:sp>
    </p:spTree>
    <p:extLst>
      <p:ext uri="{BB962C8B-B14F-4D97-AF65-F5344CB8AC3E}">
        <p14:creationId xmlns:p14="http://schemas.microsoft.com/office/powerpoint/2010/main" val="4154083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9425" y="1"/>
            <a:ext cx="8183562" cy="740650"/>
          </a:xfrm>
        </p:spPr>
        <p:txBody>
          <a:bodyPr/>
          <a:lstStyle/>
          <a:p>
            <a:pPr fontAlgn="auto">
              <a:spcAft>
                <a:spcPts val="0"/>
              </a:spcAft>
              <a:defRPr/>
            </a:pPr>
            <a:r>
              <a:rPr lang="en-US" dirty="0">
                <a:solidFill>
                  <a:schemeClr val="accent1">
                    <a:tint val="88000"/>
                    <a:satMod val="150000"/>
                  </a:schemeClr>
                </a:solidFill>
              </a:rPr>
              <a:t>Prerequisites</a:t>
            </a:r>
          </a:p>
        </p:txBody>
      </p:sp>
      <p:sp>
        <p:nvSpPr>
          <p:cNvPr id="15363" name="Content Placeholder 2"/>
          <p:cNvSpPr>
            <a:spLocks noGrp="1"/>
          </p:cNvSpPr>
          <p:nvPr>
            <p:ph idx="1"/>
          </p:nvPr>
        </p:nvSpPr>
        <p:spPr>
          <a:xfrm>
            <a:off x="1679425" y="1547155"/>
            <a:ext cx="8183562" cy="4714875"/>
          </a:xfrm>
        </p:spPr>
        <p:txBody>
          <a:bodyPr/>
          <a:lstStyle/>
          <a:p>
            <a:pPr eaLnBrk="1" hangingPunct="1"/>
            <a:r>
              <a:rPr lang="en-US" dirty="0"/>
              <a:t>Declarative </a:t>
            </a:r>
            <a:r>
              <a:rPr lang="en-US" dirty="0" err="1"/>
              <a:t>vs</a:t>
            </a:r>
            <a:r>
              <a:rPr lang="en-US" dirty="0"/>
              <a:t> Procedural Specification</a:t>
            </a:r>
          </a:p>
          <a:p>
            <a:pPr eaLnBrk="1" hangingPunct="1"/>
            <a:r>
              <a:rPr lang="en-US" dirty="0"/>
              <a:t>Details irrelevant</a:t>
            </a:r>
          </a:p>
          <a:p>
            <a:pPr eaLnBrk="1" hangingPunct="1"/>
            <a:r>
              <a:rPr lang="en-US" dirty="0"/>
              <a:t>Many possible answers: user will choose best</a:t>
            </a:r>
          </a:p>
          <a:p>
            <a:pPr eaLnBrk="1" hangingPunct="1"/>
            <a:endParaRPr lang="en-US" dirty="0"/>
          </a:p>
        </p:txBody>
      </p:sp>
    </p:spTree>
    <p:extLst>
      <p:ext uri="{BB962C8B-B14F-4D97-AF65-F5344CB8AC3E}">
        <p14:creationId xmlns:p14="http://schemas.microsoft.com/office/powerpoint/2010/main" val="1358542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1717830" y="1"/>
            <a:ext cx="8183562" cy="740650"/>
          </a:xfrm>
        </p:spPr>
        <p:txBody>
          <a:bodyPr/>
          <a:lstStyle/>
          <a:p>
            <a:pPr fontAlgn="auto">
              <a:spcAft>
                <a:spcPts val="0"/>
              </a:spcAft>
              <a:defRPr/>
            </a:pPr>
            <a:r>
              <a:rPr lang="en-US" sz="4000" dirty="0">
                <a:solidFill>
                  <a:schemeClr val="accent1">
                    <a:tint val="88000"/>
                    <a:satMod val="150000"/>
                  </a:schemeClr>
                </a:solidFill>
              </a:rPr>
              <a:t>Going beyond Desktop Metaphor</a:t>
            </a:r>
          </a:p>
        </p:txBody>
      </p:sp>
      <p:sp>
        <p:nvSpPr>
          <p:cNvPr id="142339" name="Rectangle 3"/>
          <p:cNvSpPr>
            <a:spLocks noGrp="1" noChangeArrowheads="1"/>
          </p:cNvSpPr>
          <p:nvPr>
            <p:ph idx="1"/>
          </p:nvPr>
        </p:nvSpPr>
        <p:spPr>
          <a:xfrm>
            <a:off x="1713885" y="1585560"/>
            <a:ext cx="8721879" cy="4714875"/>
          </a:xfrm>
        </p:spPr>
        <p:txBody>
          <a:bodyPr/>
          <a:lstStyle/>
          <a:p>
            <a:pPr eaLnBrk="1" hangingPunct="1"/>
            <a:r>
              <a:rPr lang="en-US" sz="3200" dirty="0"/>
              <a:t>Just one way:</a:t>
            </a:r>
            <a:endParaRPr lang="en-US" dirty="0"/>
          </a:p>
          <a:p>
            <a:pPr lvl="1" eaLnBrk="1" hangingPunct="1"/>
            <a:r>
              <a:rPr lang="en-US" sz="3200" dirty="0"/>
              <a:t>Raise the level of interaction with computers</a:t>
            </a:r>
          </a:p>
          <a:p>
            <a:pPr eaLnBrk="1" hangingPunct="1"/>
            <a:r>
              <a:rPr lang="en-US" sz="3200" dirty="0"/>
              <a:t>How?</a:t>
            </a:r>
          </a:p>
          <a:p>
            <a:pPr lvl="1" eaLnBrk="1" hangingPunct="1"/>
            <a:r>
              <a:rPr lang="en-US" sz="3200" dirty="0"/>
              <a:t>Use natural language</a:t>
            </a:r>
          </a:p>
        </p:txBody>
      </p:sp>
    </p:spTree>
    <p:extLst>
      <p:ext uri="{BB962C8B-B14F-4D97-AF65-F5344CB8AC3E}">
        <p14:creationId xmlns:p14="http://schemas.microsoft.com/office/powerpoint/2010/main" val="25498556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2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23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23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23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NLP: Science Fiction</a:t>
            </a:r>
          </a:p>
        </p:txBody>
      </p:sp>
      <p:sp>
        <p:nvSpPr>
          <p:cNvPr id="3" name="Content Placeholder 2"/>
          <p:cNvSpPr>
            <a:spLocks noGrp="1"/>
          </p:cNvSpPr>
          <p:nvPr>
            <p:ph idx="1"/>
          </p:nvPr>
        </p:nvSpPr>
        <p:spPr>
          <a:xfrm>
            <a:off x="1304129" y="1393535"/>
            <a:ext cx="4791871" cy="1576755"/>
          </a:xfrm>
        </p:spPr>
        <p:txBody>
          <a:bodyPr/>
          <a:lstStyle/>
          <a:p>
            <a:r>
              <a:rPr lang="en-US" sz="2800" dirty="0"/>
              <a:t>Star Trek</a:t>
            </a:r>
          </a:p>
          <a:p>
            <a:pPr lvl="1"/>
            <a:r>
              <a:rPr lang="en-US" sz="2400" dirty="0"/>
              <a:t>universal translator: Babel Fish</a:t>
            </a:r>
          </a:p>
          <a:p>
            <a:pPr lvl="1"/>
            <a:r>
              <a:rPr lang="en-US" sz="2400" dirty="0"/>
              <a:t>Language Interaction</a:t>
            </a:r>
          </a:p>
        </p:txBody>
      </p:sp>
      <p:pic>
        <p:nvPicPr>
          <p:cNvPr id="4" name="data_talks_to_computer-short.avi">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4" cstate="print"/>
          <a:stretch>
            <a:fillRect/>
          </a:stretch>
        </p:blipFill>
        <p:spPr>
          <a:xfrm>
            <a:off x="6748885" y="1393535"/>
            <a:ext cx="4791871" cy="322602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September 2016</a:t>
            </a:r>
          </a:p>
        </p:txBody>
      </p:sp>
      <p:sp>
        <p:nvSpPr>
          <p:cNvPr id="3" name="Content Placeholder 2"/>
          <p:cNvSpPr>
            <a:spLocks noGrp="1"/>
          </p:cNvSpPr>
          <p:nvPr>
            <p:ph idx="1"/>
          </p:nvPr>
        </p:nvSpPr>
        <p:spPr/>
        <p:txBody>
          <a:bodyPr>
            <a:normAutofit/>
          </a:bodyPr>
          <a:lstStyle/>
          <a:p>
            <a:r>
              <a:rPr lang="en-US" dirty="0"/>
              <a:t>DeepMind (an Alphabet company, aka Google) announces</a:t>
            </a:r>
          </a:p>
          <a:p>
            <a:pPr marL="0" indent="0">
              <a:buNone/>
            </a:pPr>
            <a:endParaRPr lang="en-US" dirty="0"/>
          </a:p>
          <a:p>
            <a:pPr marL="0" indent="0" algn="ctr">
              <a:buNone/>
            </a:pPr>
            <a:r>
              <a:rPr lang="en-US" dirty="0">
                <a:hlinkClick r:id="rId2"/>
              </a:rPr>
              <a:t>WaweNet: A Generative Model for Raw Audio</a:t>
            </a:r>
            <a:endParaRPr lang="en-US" dirty="0"/>
          </a:p>
          <a:p>
            <a:pPr marL="0" indent="0">
              <a:buNone/>
            </a:pPr>
            <a:br>
              <a:rPr lang="en-US" dirty="0">
                <a:effectLst/>
              </a:rPr>
            </a:br>
            <a:br>
              <a:rPr lang="en-US" dirty="0">
                <a:effectLst/>
              </a:rPr>
            </a:br>
            <a:br>
              <a:rPr lang="en-US" dirty="0">
                <a:effectLst/>
              </a:rPr>
            </a:br>
            <a:endParaRPr lang="en-US" dirty="0"/>
          </a:p>
        </p:txBody>
      </p:sp>
    </p:spTree>
    <p:extLst>
      <p:ext uri="{BB962C8B-B14F-4D97-AF65-F5344CB8AC3E}">
        <p14:creationId xmlns:p14="http://schemas.microsoft.com/office/powerpoint/2010/main" val="1208316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Early history of NLP: 1950s</a:t>
            </a:r>
          </a:p>
        </p:txBody>
      </p:sp>
      <p:sp>
        <p:nvSpPr>
          <p:cNvPr id="3" name="Content Placeholder 2"/>
          <p:cNvSpPr>
            <a:spLocks noGrp="1"/>
          </p:cNvSpPr>
          <p:nvPr>
            <p:ph idx="1"/>
          </p:nvPr>
        </p:nvSpPr>
        <p:spPr/>
        <p:txBody>
          <a:bodyPr>
            <a:normAutofit/>
          </a:bodyPr>
          <a:lstStyle/>
          <a:p>
            <a:r>
              <a:rPr lang="en-US" dirty="0"/>
              <a:t>Early NLP (Machine Translation) on machines less powerful than pocket calculators</a:t>
            </a:r>
          </a:p>
          <a:p>
            <a:r>
              <a:rPr lang="en-US" dirty="0"/>
              <a:t>Foundational work on automata, formal languages, probabilities, and information theory</a:t>
            </a:r>
          </a:p>
          <a:p>
            <a:r>
              <a:rPr lang="en-US" dirty="0"/>
              <a:t>First speech systems (Davis et al., Bell Labs)</a:t>
            </a:r>
          </a:p>
          <a:p>
            <a:r>
              <a:rPr lang="en-US" dirty="0"/>
              <a:t>MT heavily funded by military – a lot of it was just word substitution programs but there were a few seeds of later successes, e.g., trigrams</a:t>
            </a:r>
          </a:p>
          <a:p>
            <a:r>
              <a:rPr lang="en-US" dirty="0"/>
              <a:t>Little understanding of natural language syntax, semantics, pragmatics</a:t>
            </a:r>
          </a:p>
          <a:p>
            <a:r>
              <a:rPr lang="en-US" dirty="0"/>
              <a:t>Problem soon appeared intractable</a:t>
            </a:r>
          </a:p>
          <a:p>
            <a:r>
              <a:rPr lang="en-US" dirty="0"/>
              <a:t>Drop of funding to research</a:t>
            </a:r>
          </a:p>
          <a:p>
            <a:r>
              <a:rPr lang="en-US" dirty="0"/>
              <a:t>Revival in ‘90 by introduction of </a:t>
            </a:r>
            <a:r>
              <a:rPr lang="en-US" dirty="0" err="1"/>
              <a:t>statical</a:t>
            </a:r>
            <a:r>
              <a:rPr lang="en-US" dirty="0"/>
              <a:t> approaches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Recent Breakthroughs</a:t>
            </a:r>
          </a:p>
        </p:txBody>
      </p:sp>
      <p:sp>
        <p:nvSpPr>
          <p:cNvPr id="3" name="Content Placeholder 2"/>
          <p:cNvSpPr>
            <a:spLocks noGrp="1"/>
          </p:cNvSpPr>
          <p:nvPr>
            <p:ph idx="1"/>
          </p:nvPr>
        </p:nvSpPr>
        <p:spPr/>
        <p:txBody>
          <a:bodyPr/>
          <a:lstStyle/>
          <a:p>
            <a:pPr>
              <a:defRPr/>
            </a:pPr>
            <a:r>
              <a:rPr lang="en-US" dirty="0"/>
              <a:t>Watson at Jeopardy! Quiz:</a:t>
            </a:r>
          </a:p>
          <a:p>
            <a:pPr lvl="1">
              <a:defRPr/>
            </a:pPr>
            <a:r>
              <a:rPr lang="en-US" dirty="0">
                <a:hlinkClick r:id="rId2"/>
              </a:rPr>
              <a:t>http://www.aaai.org/Magazine/Watson/watson.php</a:t>
            </a:r>
            <a:endParaRPr lang="en-US" dirty="0"/>
          </a:p>
          <a:p>
            <a:pPr lvl="1">
              <a:defRPr/>
            </a:pPr>
            <a:r>
              <a:rPr lang="en-US" dirty="0">
                <a:hlinkClick r:id="rId3"/>
              </a:rPr>
              <a:t>Final Game</a:t>
            </a:r>
            <a:endParaRPr lang="en-US" dirty="0"/>
          </a:p>
          <a:p>
            <a:pPr lvl="1">
              <a:defRPr/>
            </a:pPr>
            <a:r>
              <a:rPr lang="en-US" dirty="0">
                <a:hlinkClick r:id="rId4"/>
              </a:rPr>
              <a:t>PBS report</a:t>
            </a:r>
            <a:endParaRPr lang="en-US" dirty="0"/>
          </a:p>
          <a:p>
            <a:pPr>
              <a:defRPr/>
            </a:pPr>
            <a:r>
              <a:rPr lang="en-US" dirty="0"/>
              <a:t>Google Translate on </a:t>
            </a:r>
            <a:r>
              <a:rPr lang="en-US" dirty="0" err="1"/>
              <a:t>iPhone</a:t>
            </a:r>
            <a:endParaRPr lang="en-US" dirty="0"/>
          </a:p>
          <a:p>
            <a:pPr lvl="1">
              <a:defRPr/>
            </a:pPr>
            <a:r>
              <a:rPr lang="en-US" dirty="0">
                <a:hlinkClick r:id="rId5"/>
              </a:rPr>
              <a:t>http://googleblog.blogspot.com/2011/02/introducing-google-translate-app-for.html</a:t>
            </a:r>
            <a:endParaRPr lang="en-US" dirty="0"/>
          </a:p>
          <a:p>
            <a:pPr>
              <a:defRPr/>
            </a:pPr>
            <a:r>
              <a:rPr lang="en-US" dirty="0"/>
              <a:t>Apple SIRI</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Smartest Machine on Earth</a:t>
            </a:r>
          </a:p>
        </p:txBody>
      </p:sp>
      <p:sp>
        <p:nvSpPr>
          <p:cNvPr id="3" name="Content Placeholder 2"/>
          <p:cNvSpPr>
            <a:spLocks noGrp="1"/>
          </p:cNvSpPr>
          <p:nvPr>
            <p:ph idx="1"/>
          </p:nvPr>
        </p:nvSpPr>
        <p:spPr/>
        <p:txBody>
          <a:bodyPr/>
          <a:lstStyle/>
          <a:p>
            <a:r>
              <a:rPr lang="en-US" dirty="0"/>
              <a:t>IBM Watson beats human champions at TV quiz Jeopardy!</a:t>
            </a:r>
          </a:p>
          <a:p>
            <a:r>
              <a:rPr lang="en-US" dirty="0"/>
              <a:t>State of the art Question Answering system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dirty="0">
                <a:latin typeface="Tw Cen MT Condensed" panose="020B0606020104020203" pitchFamily="34" charset="0"/>
                <a:ea typeface="ＭＳ Ｐゴシック" pitchFamily="2" charset="-128"/>
              </a:rPr>
              <a:t>Instructors</a:t>
            </a:r>
          </a:p>
        </p:txBody>
      </p:sp>
      <p:pic>
        <p:nvPicPr>
          <p:cNvPr id="7171" name="Content Placeholder 4" descr="Beppe07.jpg"/>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790700" y="1239915"/>
            <a:ext cx="1336675" cy="1773238"/>
          </a:xfrm>
        </p:spPr>
      </p:pic>
      <p:sp>
        <p:nvSpPr>
          <p:cNvPr id="8" name="TextBox 7"/>
          <p:cNvSpPr txBox="1">
            <a:spLocks noChangeArrowheads="1"/>
          </p:cNvSpPr>
          <p:nvPr/>
        </p:nvSpPr>
        <p:spPr bwMode="auto">
          <a:xfrm>
            <a:off x="3728244" y="1511378"/>
            <a:ext cx="4735512" cy="1501775"/>
          </a:xfrm>
          <a:prstGeom prst="rect">
            <a:avLst/>
          </a:prstGeom>
          <a:gradFill rotWithShape="1">
            <a:gsLst>
              <a:gs pos="0">
                <a:srgbClr val="E8ECFF"/>
              </a:gs>
              <a:gs pos="64999">
                <a:srgbClr val="CBD4FF"/>
              </a:gs>
              <a:gs pos="100000">
                <a:srgbClr val="B7C4FF"/>
              </a:gs>
            </a:gsLst>
            <a:lin ang="5400000" scaled="1"/>
          </a:gradFill>
          <a:ln w="9525">
            <a:solidFill>
              <a:srgbClr val="A7B2FB"/>
            </a:solidFill>
            <a:miter lim="800000"/>
            <a:headEnd/>
            <a:tailEnd/>
          </a:ln>
          <a:effectLst>
            <a:outerShdw blurRad="40000" dist="20000" dir="5400000" rotWithShape="0">
              <a:srgbClr val="000000">
                <a:alpha val="37999"/>
              </a:srgbClr>
            </a:outerShdw>
          </a:effectLst>
        </p:spPr>
        <p:txBody>
          <a:bodyPr/>
          <a:lstStyle/>
          <a:p>
            <a:pPr>
              <a:defRPr/>
            </a:pPr>
            <a:r>
              <a:rPr lang="en-US" dirty="0">
                <a:solidFill>
                  <a:schemeClr val="dk1"/>
                </a:solidFill>
                <a:latin typeface="+mn-lt"/>
              </a:rPr>
              <a:t>Giuseppe Attardi</a:t>
            </a:r>
          </a:p>
          <a:p>
            <a:pPr>
              <a:defRPr/>
            </a:pPr>
            <a:r>
              <a:rPr lang="en-US" dirty="0">
                <a:solidFill>
                  <a:schemeClr val="dk1"/>
                </a:solidFill>
                <a:latin typeface="+mn-lt"/>
              </a:rPr>
              <a:t>Office: 292</a:t>
            </a:r>
          </a:p>
          <a:p>
            <a:pPr>
              <a:defRPr/>
            </a:pPr>
            <a:r>
              <a:rPr lang="en-US" dirty="0">
                <a:solidFill>
                  <a:schemeClr val="dk1"/>
                </a:solidFill>
                <a:latin typeface="+mn-lt"/>
              </a:rPr>
              <a:t>mail: </a:t>
            </a:r>
            <a:r>
              <a:rPr lang="en-US" dirty="0" err="1">
                <a:solidFill>
                  <a:schemeClr val="dk1"/>
                </a:solidFill>
                <a:latin typeface="+mn-lt"/>
              </a:rPr>
              <a:t>attardi@di.unipi.it</a:t>
            </a:r>
            <a:endParaRPr lang="en-US" dirty="0">
              <a:solidFill>
                <a:schemeClr val="dk1"/>
              </a:solidFill>
              <a:latin typeface="+mn-lt"/>
            </a:endParaRPr>
          </a:p>
          <a:p>
            <a:pPr>
              <a:defRPr/>
            </a:pPr>
            <a:r>
              <a:rPr lang="en-US" dirty="0">
                <a:solidFill>
                  <a:schemeClr val="dk1"/>
                </a:solidFill>
                <a:latin typeface="+mn-lt"/>
              </a:rPr>
              <a:t>web: </a:t>
            </a:r>
            <a:r>
              <a:rPr lang="en-US" dirty="0" err="1">
                <a:solidFill>
                  <a:schemeClr val="dk1"/>
                </a:solidFill>
                <a:latin typeface="+mn-lt"/>
              </a:rPr>
              <a:t>www.di.unipi.it</a:t>
            </a:r>
            <a:r>
              <a:rPr lang="en-US" dirty="0">
                <a:solidFill>
                  <a:schemeClr val="dk1"/>
                </a:solidFill>
                <a:latin typeface="+mn-lt"/>
              </a:rPr>
              <a:t>/~</a:t>
            </a:r>
            <a:r>
              <a:rPr lang="en-US" dirty="0" err="1">
                <a:solidFill>
                  <a:schemeClr val="dk1"/>
                </a:solidFill>
                <a:latin typeface="+mn-lt"/>
              </a:rPr>
              <a:t>attardi</a:t>
            </a:r>
            <a:endParaRPr lang="en-US" dirty="0">
              <a:solidFill>
                <a:schemeClr val="dk1"/>
              </a:solidFill>
              <a:latin typeface="+mn-lt"/>
            </a:endParaRPr>
          </a:p>
        </p:txBody>
      </p:sp>
      <p:sp>
        <p:nvSpPr>
          <p:cNvPr id="7174" name="AutoShape 6" descr="data:image/jpeg;base64,/9j/4AAQSkZJRgABAQAAAQABAAD/2wCEAAkGBxQHBhUTEhQWFhUWFx8VGRcYFhsXHhkfJR8XHCAdHh8aKCggGB0mHR8XJjEhJSksLi4vIx80ODMsNygtLiwBCgoKDgwNGg8PGzQkHyU4LTQ3NCw0NDcsLDcsKyw0NTQ3NCw0NCs0LCs0NCw0NCssNCwsKzUsLCs3LDQuKywrK//AABEIAFAAUAMBIgACEQEDEQH/xAAcAAABBAMBAAAAAAAAAAAAAAAGAwQFBwACCAH/xAA4EAABAgQDAwoFAgcAAAAAAAABAgMABAURBhIhMUFRBxMiMmFxgZGhwRRCUrHRFeEjM0NicoLx/8QAGQEAAgMBAAAAAAAAAAAAAAAAAwQAAQIF/8QAHxEAAwACAgIDAAAAAAAAAAAAAAECAxESMSFBBFFx/9oADAMBAAIRAxEAPwCjgI9AhVtPRhZpjMBFbINcsSMhSTNy5XewBtDmWpoEspa9g0A4mEVTam9AbcANn/YrZej1FOQlRBuo7h+/GGkxJlB3iFmXDa99d198JvOl1RUSIhBotGURpDhRBHGECLGNGTyMMZGRCwuGEnU6KKU6X1Un8xKSuCjk1eZ0P1j2Ji5KfgaVqNObdSTZbSSPQ3h+nAzLd8qiNltIy0aTKMxFh402TaIcSsKWU9Enba43b9YZMYFmZkKUUka22evdF149wcJjCT3NqOdsc6iw16OtvEXgcY5RGKdTm8yHFKKEqVlTom/HxgGV1OtDOGYvboD2uTdTLGddzoTbZ3RCVOi/prOVQN1DhB9jvHblOpzBaQP46StKjw0tfgdYBkMVCrTtiC4bXJGqQO/YIxjd90/ATNONLjK8gYB0oUW6knqesTFSpvNVJBSNupF7ajt3RHVqX+HnyCnKSAop4X3Q2nsRc6GpcH0iNSvsEaRkWZOvuTqY+JwVKm1rNhPlpBJAPyOvc7gpAv1FqT3a3g4iFnihmEAE5QmGZpTTiAQNR8t0nUA222iwIFcbyxbDcwkX5u6VD+07D4K+5gOeW52vQz8a1N6fTKp5WCy23LgFIUApATwFxDBOPFow6GyghYTk22FofYvklTcuXH1tjNqkrXv7EpHhtiuVOBtwjOFA6aA29YDEqpWxjNVY7dL2LCaUsFQ2jZEJMPKmHSpRuTvickEBx7LutaGE/RnJNegzp+pIv58DDUr6OfdJeGRu+MtHpFjGydkWZOjOQmYzSEy39LiVeYP4i0o575L8SihTczfXM3ca703/ADF1U7EbNQmlIbWFEISuw1te8WTZNQ2nXkNskLsQdLbb9loZTFQUsdHojjtP4EQkkk1Kptr1yJClX7QQke/lEJsCMWUt6mOq5qXDzd8yAQFFF9bWMU7UX1TM2orTlVmuRa1uy26Om6zMp/WEsq+dorH+qgD90+sVDX8PhWIXL/OrN3CFFSi2h/g8sJpgNT3cjo74IaQ8t95zKDlSLk8ANII5LBrU5iDm0CyUpKvEWg8GGmKRhl8DKnM0cyibW0PvaG8OTxtCHycL5cWCTGCm5ijIcfRnUddljY7Bp2RC1PkxQqWKmlKbXuQemPHeItHDronsLsKt/TA2W1AA9vWMfQEMknYBcwXafYHi10czys0Wl3EX9yJSBZwyXlkEvquOISAQPcxz9Ly63eolR7gTHT+BJQ07CrDatFIQhR3bRf3MBD8WlvQ9xU98JSlkbSLCF8Nt/D0NpNtQgE+NzEdjZ4O0hVj1TYxKhXNUlPHIPtEKK05ZKi5TKtJPsqspPOp7/wCXoew6wvRnm8XPsPt7tHEX6qtDY8RwO+Inlq6VKl1cFqT5p/aK5pldeoLxXLryFxvIru9jt1geTErW/YxgzvH+Fu0OppmeUF1prqNNquRvUSL99tnnBlV2EvSZCwFZUldiLi41B14WineRw3xKvtZvr/kIuKttlVEey9YtlI7z0R943MqFpAclu6dM1ww85M4dacetnWgKNhYai+zdpaGGJ2uep6mwrKFdZWzKkdYnwiQq8+KRKtNDrGzYHkIH63MCpVb4bUobAcdA+Y36KPE/aNbMNH//2Q=="/>
          <p:cNvSpPr>
            <a:spLocks noChangeAspect="1" noChangeArrowheads="1"/>
          </p:cNvSpPr>
          <p:nvPr/>
        </p:nvSpPr>
        <p:spPr bwMode="auto">
          <a:xfrm>
            <a:off x="1485900"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SzPct val="80000"/>
              <a:buFont typeface="Wingdings" charset="2"/>
              <a:buChar char="l"/>
              <a:defRPr kumimoji="1" sz="3200" b="1">
                <a:solidFill>
                  <a:schemeClr val="tx1"/>
                </a:solidFill>
                <a:latin typeface="Arial" charset="0"/>
                <a:ea typeface="ＭＳ Ｐゴシック" charset="-128"/>
              </a:defRPr>
            </a:lvl1pPr>
            <a:lvl2pPr marL="742950" indent="-285750">
              <a:spcBef>
                <a:spcPct val="20000"/>
              </a:spcBef>
              <a:buChar char="–"/>
              <a:defRPr kumimoji="1" sz="2800" b="1">
                <a:solidFill>
                  <a:schemeClr val="tx1"/>
                </a:solidFill>
                <a:latin typeface="Arial" charset="0"/>
                <a:ea typeface="ＭＳ Ｐゴシック" charset="-128"/>
              </a:defRPr>
            </a:lvl2pPr>
            <a:lvl3pPr marL="1143000" indent="-228600">
              <a:spcBef>
                <a:spcPct val="20000"/>
              </a:spcBef>
              <a:buClr>
                <a:schemeClr val="accent2"/>
              </a:buClr>
              <a:buChar char="•"/>
              <a:defRPr kumimoji="1" sz="2400" b="1">
                <a:solidFill>
                  <a:schemeClr val="tx1"/>
                </a:solidFill>
                <a:latin typeface="Arial" charset="0"/>
                <a:ea typeface="ＭＳ Ｐゴシック" charset="-128"/>
              </a:defRPr>
            </a:lvl3pPr>
            <a:lvl4pPr marL="1600200" indent="-228600">
              <a:spcBef>
                <a:spcPct val="20000"/>
              </a:spcBef>
              <a:buChar char="–"/>
              <a:defRPr kumimoji="1" sz="2000" b="1">
                <a:solidFill>
                  <a:schemeClr val="tx1"/>
                </a:solidFill>
                <a:latin typeface="Arial" charset="0"/>
                <a:ea typeface="ＭＳ Ｐゴシック" charset="-128"/>
              </a:defRPr>
            </a:lvl4pPr>
            <a:lvl5pPr marL="2057400" indent="-228600">
              <a:spcBef>
                <a:spcPct val="20000"/>
              </a:spcBef>
              <a:buClr>
                <a:schemeClr val="accent2"/>
              </a:buClr>
              <a:buChar char="•"/>
              <a:defRPr kumimoji="1" sz="2000" b="1">
                <a:solidFill>
                  <a:schemeClr val="tx1"/>
                </a:solidFill>
                <a:latin typeface="Arial" charset="0"/>
                <a:ea typeface="ＭＳ Ｐゴシック" charset="-128"/>
              </a:defRPr>
            </a:lvl5pPr>
            <a:lvl6pPr marL="2514600" indent="-228600" eaLnBrk="0" fontAlgn="base" hangingPunct="0">
              <a:spcBef>
                <a:spcPct val="20000"/>
              </a:spcBef>
              <a:spcAft>
                <a:spcPct val="0"/>
              </a:spcAft>
              <a:buClr>
                <a:schemeClr val="accent2"/>
              </a:buClr>
              <a:buChar char="•"/>
              <a:defRPr kumimoji="1" sz="2000" b="1">
                <a:solidFill>
                  <a:schemeClr val="tx1"/>
                </a:solidFill>
                <a:latin typeface="Arial" charset="0"/>
                <a:ea typeface="ＭＳ Ｐゴシック" charset="-128"/>
              </a:defRPr>
            </a:lvl6pPr>
            <a:lvl7pPr marL="2971800" indent="-228600" eaLnBrk="0" fontAlgn="base" hangingPunct="0">
              <a:spcBef>
                <a:spcPct val="20000"/>
              </a:spcBef>
              <a:spcAft>
                <a:spcPct val="0"/>
              </a:spcAft>
              <a:buClr>
                <a:schemeClr val="accent2"/>
              </a:buClr>
              <a:buChar char="•"/>
              <a:defRPr kumimoji="1" sz="2000" b="1">
                <a:solidFill>
                  <a:schemeClr val="tx1"/>
                </a:solidFill>
                <a:latin typeface="Arial" charset="0"/>
                <a:ea typeface="ＭＳ Ｐゴシック" charset="-128"/>
              </a:defRPr>
            </a:lvl7pPr>
            <a:lvl8pPr marL="3429000" indent="-228600" eaLnBrk="0" fontAlgn="base" hangingPunct="0">
              <a:spcBef>
                <a:spcPct val="20000"/>
              </a:spcBef>
              <a:spcAft>
                <a:spcPct val="0"/>
              </a:spcAft>
              <a:buClr>
                <a:schemeClr val="accent2"/>
              </a:buClr>
              <a:buChar char="•"/>
              <a:defRPr kumimoji="1" sz="2000" b="1">
                <a:solidFill>
                  <a:schemeClr val="tx1"/>
                </a:solidFill>
                <a:latin typeface="Arial" charset="0"/>
                <a:ea typeface="ＭＳ Ｐゴシック" charset="-128"/>
              </a:defRPr>
            </a:lvl8pPr>
            <a:lvl9pPr marL="3886200" indent="-228600" eaLnBrk="0" fontAlgn="base" hangingPunct="0">
              <a:spcBef>
                <a:spcPct val="20000"/>
              </a:spcBef>
              <a:spcAft>
                <a:spcPct val="0"/>
              </a:spcAft>
              <a:buClr>
                <a:schemeClr val="accent2"/>
              </a:buClr>
              <a:buChar char="•"/>
              <a:defRPr kumimoji="1" sz="2000" b="1">
                <a:solidFill>
                  <a:schemeClr val="tx1"/>
                </a:solidFill>
                <a:latin typeface="Arial" charset="0"/>
                <a:ea typeface="ＭＳ Ｐゴシック" charset="-128"/>
              </a:defRPr>
            </a:lvl9pPr>
          </a:lstStyle>
          <a:p>
            <a:pPr>
              <a:spcBef>
                <a:spcPct val="0"/>
              </a:spcBef>
              <a:buClrTx/>
              <a:buSzTx/>
              <a:buFontTx/>
              <a:buNone/>
            </a:pPr>
            <a:endParaRPr kumimoji="0" lang="en-US" altLang="en-US" sz="2400" b="0">
              <a:latin typeface="Times New Roman" charset="0"/>
            </a:endParaRPr>
          </a:p>
        </p:txBody>
      </p:sp>
      <p:sp>
        <p:nvSpPr>
          <p:cNvPr id="7" name="TextBox 6">
            <a:extLst>
              <a:ext uri="{FF2B5EF4-FFF2-40B4-BE49-F238E27FC236}">
                <a16:creationId xmlns:a16="http://schemas.microsoft.com/office/drawing/2014/main" id="{AC8706F3-B453-4C5A-A742-2ADEC8997003}"/>
              </a:ext>
            </a:extLst>
          </p:cNvPr>
          <p:cNvSpPr txBox="1">
            <a:spLocks noChangeArrowheads="1"/>
          </p:cNvSpPr>
          <p:nvPr/>
        </p:nvSpPr>
        <p:spPr bwMode="auto">
          <a:xfrm>
            <a:off x="3728244" y="3587911"/>
            <a:ext cx="4735512" cy="1773238"/>
          </a:xfrm>
          <a:prstGeom prst="rect">
            <a:avLst/>
          </a:prstGeom>
          <a:gradFill rotWithShape="1">
            <a:gsLst>
              <a:gs pos="0">
                <a:srgbClr val="E8ECFF"/>
              </a:gs>
              <a:gs pos="64999">
                <a:srgbClr val="CBD4FF"/>
              </a:gs>
              <a:gs pos="100000">
                <a:srgbClr val="B7C4FF"/>
              </a:gs>
            </a:gsLst>
            <a:lin ang="5400000" scaled="1"/>
          </a:gradFill>
          <a:ln w="9525">
            <a:solidFill>
              <a:srgbClr val="A7B2FB"/>
            </a:solidFill>
            <a:miter lim="800000"/>
            <a:headEnd/>
            <a:tailEnd/>
          </a:ln>
          <a:effectLst>
            <a:outerShdw blurRad="40000" dist="20000" dir="5400000" rotWithShape="0">
              <a:srgbClr val="000000">
                <a:alpha val="37999"/>
              </a:srgbClr>
            </a:outerShdw>
          </a:effectLst>
        </p:spPr>
        <p:txBody>
          <a:bodyPr/>
          <a:lstStyle/>
          <a:p>
            <a:pPr>
              <a:defRPr/>
            </a:pPr>
            <a:r>
              <a:rPr lang="en-US" dirty="0">
                <a:solidFill>
                  <a:schemeClr val="dk1"/>
                </a:solidFill>
                <a:latin typeface="+mn-lt"/>
              </a:rPr>
              <a:t>Andrea </a:t>
            </a:r>
            <a:r>
              <a:rPr lang="en-US" dirty="0" err="1">
                <a:solidFill>
                  <a:schemeClr val="dk1"/>
                </a:solidFill>
                <a:latin typeface="+mn-lt"/>
              </a:rPr>
              <a:t>Esuli</a:t>
            </a:r>
            <a:endParaRPr lang="en-US" dirty="0">
              <a:solidFill>
                <a:schemeClr val="dk1"/>
              </a:solidFill>
              <a:latin typeface="+mn-lt"/>
            </a:endParaRPr>
          </a:p>
          <a:p>
            <a:pPr>
              <a:defRPr/>
            </a:pPr>
            <a:r>
              <a:rPr lang="en-US" dirty="0">
                <a:solidFill>
                  <a:schemeClr val="dk1"/>
                </a:solidFill>
                <a:latin typeface="+mn-lt"/>
              </a:rPr>
              <a:t>ISTI - CNR</a:t>
            </a:r>
          </a:p>
          <a:p>
            <a:pPr>
              <a:defRPr/>
            </a:pPr>
            <a:r>
              <a:rPr lang="en-US" dirty="0">
                <a:solidFill>
                  <a:schemeClr val="dk1"/>
                </a:solidFill>
                <a:latin typeface="+mn-lt"/>
              </a:rPr>
              <a:t>mail: andrea.esuli@isti.cnr.it</a:t>
            </a:r>
          </a:p>
          <a:p>
            <a:pPr>
              <a:defRPr/>
            </a:pPr>
            <a:r>
              <a:rPr lang="en-US" dirty="0">
                <a:solidFill>
                  <a:schemeClr val="dk1"/>
                </a:solidFill>
                <a:latin typeface="+mn-lt"/>
              </a:rPr>
              <a:t>web: http://www.esuli.it/</a:t>
            </a:r>
          </a:p>
        </p:txBody>
      </p:sp>
      <p:pic>
        <p:nvPicPr>
          <p:cNvPr id="4" name="Picture 3">
            <a:extLst>
              <a:ext uri="{FF2B5EF4-FFF2-40B4-BE49-F238E27FC236}">
                <a16:creationId xmlns:a16="http://schemas.microsoft.com/office/drawing/2014/main" id="{AE29268C-E15D-41B8-8386-6B9F65E064B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740" t="5720" r="11385" b="24550"/>
          <a:stretch/>
        </p:blipFill>
        <p:spPr>
          <a:xfrm>
            <a:off x="1790699" y="3587910"/>
            <a:ext cx="1336676" cy="1773238"/>
          </a:xfrm>
          <a:prstGeom prst="rect">
            <a:avLst/>
          </a:prstGeom>
        </p:spPr>
      </p:pic>
    </p:spTree>
    <p:extLst>
      <p:ext uri="{BB962C8B-B14F-4D97-AF65-F5344CB8AC3E}">
        <p14:creationId xmlns:p14="http://schemas.microsoft.com/office/powerpoint/2010/main" val="18756086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Tsunami of Deep Learning</a:t>
            </a:r>
          </a:p>
        </p:txBody>
      </p:sp>
      <p:sp>
        <p:nvSpPr>
          <p:cNvPr id="3" name="Content Placeholder 2"/>
          <p:cNvSpPr>
            <a:spLocks noGrp="1"/>
          </p:cNvSpPr>
          <p:nvPr>
            <p:ph idx="1"/>
          </p:nvPr>
        </p:nvSpPr>
        <p:spPr/>
        <p:txBody>
          <a:bodyPr>
            <a:normAutofit/>
          </a:bodyPr>
          <a:lstStyle/>
          <a:p>
            <a:r>
              <a:rPr lang="en-US" dirty="0" err="1"/>
              <a:t>AlphaGo</a:t>
            </a:r>
            <a:r>
              <a:rPr lang="en-US" dirty="0"/>
              <a:t> beats human champion at Go.</a:t>
            </a:r>
          </a:p>
          <a:p>
            <a:r>
              <a:rPr lang="en-US" dirty="0" err="1"/>
              <a:t>RankBrain</a:t>
            </a:r>
            <a:r>
              <a:rPr lang="en-US" dirty="0"/>
              <a:t> is third most important </a:t>
            </a:r>
            <a:r>
              <a:rPr lang="en-US" dirty="0">
                <a:effectLst/>
              </a:rPr>
              <a:t>factor in the ranking algorithm along with links and content </a:t>
            </a:r>
            <a:r>
              <a:rPr lang="en-US" dirty="0"/>
              <a:t>at Google</a:t>
            </a:r>
          </a:p>
          <a:p>
            <a:r>
              <a:rPr lang="en-US" dirty="0" err="1"/>
              <a:t>RankBrain</a:t>
            </a:r>
            <a:r>
              <a:rPr lang="en-US" dirty="0"/>
              <a:t> is given batches of historical searches and learns to make predictions from these</a:t>
            </a:r>
          </a:p>
          <a:p>
            <a:r>
              <a:rPr lang="en-US" dirty="0"/>
              <a:t>It learns to deal also with queries and words never seen before</a:t>
            </a:r>
          </a:p>
          <a:p>
            <a:r>
              <a:rPr lang="en-US" dirty="0"/>
              <a:t>Techniques like </a:t>
            </a:r>
            <a:r>
              <a:rPr lang="en-US" dirty="0">
                <a:hlinkClick r:id="rId2"/>
              </a:rPr>
              <a:t>Word Embeddings</a:t>
            </a:r>
            <a:endParaRPr lang="en-US" dirty="0"/>
          </a:p>
        </p:txBody>
      </p:sp>
    </p:spTree>
    <p:extLst>
      <p:ext uri="{BB962C8B-B14F-4D97-AF65-F5344CB8AC3E}">
        <p14:creationId xmlns:p14="http://schemas.microsoft.com/office/powerpoint/2010/main" val="41086368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Dependency Parsing</a:t>
            </a:r>
          </a:p>
        </p:txBody>
      </p:sp>
      <p:sp>
        <p:nvSpPr>
          <p:cNvPr id="3" name="Content Placeholder 2"/>
          <p:cNvSpPr>
            <a:spLocks noGrp="1"/>
          </p:cNvSpPr>
          <p:nvPr>
            <p:ph idx="1"/>
          </p:nvPr>
        </p:nvSpPr>
        <p:spPr/>
        <p:txBody>
          <a:bodyPr/>
          <a:lstStyle/>
          <a:p>
            <a:r>
              <a:rPr lang="en-US" dirty="0" err="1">
                <a:hlinkClick r:id="rId2"/>
              </a:rPr>
              <a:t>DeSR</a:t>
            </a:r>
            <a:r>
              <a:rPr lang="en-US" dirty="0">
                <a:hlinkClick r:id="rId2"/>
              </a:rPr>
              <a:t> is online</a:t>
            </a:r>
            <a:r>
              <a:rPr lang="en-US" dirty="0"/>
              <a:t> since 2007</a:t>
            </a:r>
          </a:p>
          <a:p>
            <a:r>
              <a:rPr lang="en-US" dirty="0">
                <a:hlinkClick r:id="rId3"/>
              </a:rPr>
              <a:t>Stanford Parser</a:t>
            </a:r>
            <a:endParaRPr lang="en-US" dirty="0"/>
          </a:p>
          <a:p>
            <a:r>
              <a:rPr lang="en-US" dirty="0"/>
              <a:t>Google </a:t>
            </a:r>
            <a:r>
              <a:rPr lang="en-US" dirty="0" err="1"/>
              <a:t>Parsey</a:t>
            </a:r>
            <a:r>
              <a:rPr lang="en-US" dirty="0"/>
              <a:t> </a:t>
            </a:r>
            <a:r>
              <a:rPr lang="en-US" dirty="0" err="1"/>
              <a:t>McParseFace</a:t>
            </a:r>
            <a:r>
              <a:rPr lang="en-US" dirty="0"/>
              <a:t> in 2016</a:t>
            </a:r>
          </a:p>
        </p:txBody>
      </p:sp>
    </p:spTree>
    <p:extLst>
      <p:ext uri="{BB962C8B-B14F-4D97-AF65-F5344CB8AC3E}">
        <p14:creationId xmlns:p14="http://schemas.microsoft.com/office/powerpoint/2010/main" val="1025818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Google</a:t>
            </a:r>
          </a:p>
        </p:txBody>
      </p:sp>
      <p:sp>
        <p:nvSpPr>
          <p:cNvPr id="3" name="Content Placeholder 2"/>
          <p:cNvSpPr>
            <a:spLocks noGrp="1"/>
          </p:cNvSpPr>
          <p:nvPr>
            <p:ph idx="1"/>
          </p:nvPr>
        </p:nvSpPr>
        <p:spPr/>
        <p:txBody>
          <a:bodyPr/>
          <a:lstStyle/>
          <a:p>
            <a:r>
              <a:rPr lang="en-US" dirty="0">
                <a:effectLst/>
              </a:rPr>
              <a:t>“At Google, we spend a lot of time thinking about how </a:t>
            </a:r>
            <a:r>
              <a:rPr lang="en-US" dirty="0">
                <a:effectLst/>
                <a:hlinkClick r:id="rId2"/>
              </a:rPr>
              <a:t>computer systems</a:t>
            </a:r>
            <a:r>
              <a:rPr lang="en-US" dirty="0">
                <a:effectLst/>
              </a:rPr>
              <a:t> can </a:t>
            </a:r>
            <a:r>
              <a:rPr lang="en-US" dirty="0">
                <a:effectLst/>
                <a:hlinkClick r:id="rId3"/>
              </a:rPr>
              <a:t>read</a:t>
            </a:r>
            <a:r>
              <a:rPr lang="en-US" dirty="0">
                <a:effectLst/>
              </a:rPr>
              <a:t> and </a:t>
            </a:r>
            <a:r>
              <a:rPr lang="en-US" dirty="0">
                <a:effectLst/>
                <a:hlinkClick r:id="rId4"/>
              </a:rPr>
              <a:t>understand</a:t>
            </a:r>
            <a:r>
              <a:rPr lang="en-US" dirty="0">
                <a:effectLst/>
              </a:rPr>
              <a:t> </a:t>
            </a:r>
            <a:r>
              <a:rPr lang="en-US" dirty="0">
                <a:effectLst/>
                <a:hlinkClick r:id="rId5"/>
              </a:rPr>
              <a:t>human language</a:t>
            </a:r>
            <a:r>
              <a:rPr lang="en-US" dirty="0">
                <a:effectLst/>
              </a:rPr>
              <a:t> in order </a:t>
            </a:r>
            <a:r>
              <a:rPr lang="en-US" dirty="0">
                <a:effectLst/>
                <a:hlinkClick r:id="rId6"/>
              </a:rPr>
              <a:t>to process it</a:t>
            </a:r>
            <a:r>
              <a:rPr lang="en-US" dirty="0">
                <a:effectLst/>
              </a:rPr>
              <a:t> in </a:t>
            </a:r>
            <a:r>
              <a:rPr lang="en-US" dirty="0">
                <a:effectLst/>
                <a:hlinkClick r:id="rId7"/>
              </a:rPr>
              <a:t>intelligent ways</a:t>
            </a:r>
            <a:r>
              <a:rPr lang="en-US" dirty="0">
                <a:effectLst/>
              </a:rPr>
              <a:t>.”</a:t>
            </a:r>
          </a:p>
          <a:p>
            <a:r>
              <a:rPr lang="en-US" dirty="0">
                <a:effectLst/>
              </a:rPr>
              <a:t>Parser used to analyze most of text processed</a:t>
            </a:r>
          </a:p>
          <a:p>
            <a:r>
              <a:rPr lang="en-US" dirty="0">
                <a:effectLst/>
              </a:rPr>
              <a:t>Parser used in Machine Translation</a:t>
            </a:r>
            <a:endParaRPr lang="en-US" dirty="0"/>
          </a:p>
        </p:txBody>
      </p:sp>
    </p:spTree>
    <p:extLst>
      <p:ext uri="{BB962C8B-B14F-4D97-AF65-F5344CB8AC3E}">
        <p14:creationId xmlns:p14="http://schemas.microsoft.com/office/powerpoint/2010/main" val="9637360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Apple SIRI</a:t>
            </a:r>
          </a:p>
        </p:txBody>
      </p:sp>
      <p:sp>
        <p:nvSpPr>
          <p:cNvPr id="3" name="Content Placeholder 2"/>
          <p:cNvSpPr>
            <a:spLocks noGrp="1"/>
          </p:cNvSpPr>
          <p:nvPr>
            <p:ph idx="1"/>
          </p:nvPr>
        </p:nvSpPr>
        <p:spPr/>
        <p:txBody>
          <a:bodyPr/>
          <a:lstStyle/>
          <a:p>
            <a:r>
              <a:rPr lang="en-US" dirty="0"/>
              <a:t>ASR (Automated Speech Recognition) integrated in mobile phone</a:t>
            </a:r>
          </a:p>
          <a:p>
            <a:r>
              <a:rPr lang="en-US" dirty="0"/>
              <a:t>Special signal processing chip for noise reduction</a:t>
            </a:r>
          </a:p>
          <a:p>
            <a:r>
              <a:rPr lang="en-US" dirty="0"/>
              <a:t>SIRI ASR</a:t>
            </a:r>
          </a:p>
          <a:p>
            <a:r>
              <a:rPr lang="en-US" dirty="0"/>
              <a:t>Cloud service for analysis</a:t>
            </a:r>
          </a:p>
          <a:p>
            <a:r>
              <a:rPr lang="en-US" dirty="0"/>
              <a:t>Integration with applications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Google Voice Actions</a:t>
            </a:r>
          </a:p>
        </p:txBody>
      </p:sp>
      <p:sp>
        <p:nvSpPr>
          <p:cNvPr id="3" name="Content Placeholder 2"/>
          <p:cNvSpPr>
            <a:spLocks noGrp="1"/>
          </p:cNvSpPr>
          <p:nvPr>
            <p:ph idx="1"/>
          </p:nvPr>
        </p:nvSpPr>
        <p:spPr/>
        <p:txBody>
          <a:bodyPr>
            <a:normAutofit/>
          </a:bodyPr>
          <a:lstStyle/>
          <a:p>
            <a:r>
              <a:rPr lang="en-US" dirty="0"/>
              <a:t>Google: what is the population of Rome?</a:t>
            </a:r>
          </a:p>
          <a:p>
            <a:r>
              <a:rPr lang="en-US" dirty="0"/>
              <a:t>Google: how tall is Berlusconi</a:t>
            </a:r>
          </a:p>
          <a:p>
            <a:r>
              <a:rPr lang="en-US" dirty="0"/>
              <a:t>How old is Lady Gaga</a:t>
            </a:r>
          </a:p>
          <a:p>
            <a:r>
              <a:rPr lang="en-US" dirty="0"/>
              <a:t>Who is the CEO of </a:t>
            </a:r>
            <a:r>
              <a:rPr lang="en-US" dirty="0" err="1"/>
              <a:t>Tiscali</a:t>
            </a:r>
            <a:endParaRPr lang="en-US" dirty="0"/>
          </a:p>
          <a:p>
            <a:r>
              <a:rPr lang="en-US" dirty="0"/>
              <a:t>Who won the Champions League</a:t>
            </a:r>
          </a:p>
          <a:p>
            <a:r>
              <a:rPr lang="en-US" dirty="0"/>
              <a:t>Send text to </a:t>
            </a:r>
            <a:r>
              <a:rPr lang="en-US" dirty="0" err="1"/>
              <a:t>Gervasi</a:t>
            </a:r>
            <a:r>
              <a:rPr lang="en-US" dirty="0"/>
              <a:t> Please lend me your tablet</a:t>
            </a:r>
          </a:p>
          <a:p>
            <a:r>
              <a:rPr lang="en-US" dirty="0"/>
              <a:t>Navigate to Palazzo </a:t>
            </a:r>
            <a:r>
              <a:rPr lang="en-US" dirty="0" err="1"/>
              <a:t>Pitti</a:t>
            </a:r>
            <a:r>
              <a:rPr lang="en-US" dirty="0"/>
              <a:t> in Florence</a:t>
            </a:r>
          </a:p>
          <a:p>
            <a:r>
              <a:rPr lang="en-US" dirty="0"/>
              <a:t>Call Antonio </a:t>
            </a:r>
            <a:r>
              <a:rPr lang="en-US" dirty="0" err="1"/>
              <a:t>Cisternino</a:t>
            </a:r>
            <a:endParaRPr lang="en-US" dirty="0"/>
          </a:p>
          <a:p>
            <a:r>
              <a:rPr lang="en-US" dirty="0"/>
              <a:t>Map of Pisa</a:t>
            </a:r>
          </a:p>
          <a:p>
            <a:r>
              <a:rPr lang="en-US" dirty="0"/>
              <a:t>Note to self publish course slides</a:t>
            </a:r>
          </a:p>
          <a:p>
            <a:r>
              <a:rPr lang="en-US" dirty="0"/>
              <a:t>Listen to Dylan</a:t>
            </a:r>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NLP for Health</a:t>
            </a:r>
          </a:p>
        </p:txBody>
      </p:sp>
      <p:sp>
        <p:nvSpPr>
          <p:cNvPr id="3" name="Content Placeholder 2"/>
          <p:cNvSpPr>
            <a:spLocks noGrp="1"/>
          </p:cNvSpPr>
          <p:nvPr>
            <p:ph idx="1"/>
          </p:nvPr>
        </p:nvSpPr>
        <p:spPr/>
        <p:txBody>
          <a:bodyPr>
            <a:normAutofit/>
          </a:bodyPr>
          <a:lstStyle/>
          <a:p>
            <a:pPr marL="0" indent="0">
              <a:buNone/>
            </a:pPr>
            <a:r>
              <a:rPr lang="en-US" dirty="0"/>
              <a:t>“Machine learning and natural language processing are being used to sort through the research data available, which can then be given to oncologists to create the most effect and </a:t>
            </a:r>
            <a:r>
              <a:rPr lang="en-US" dirty="0" err="1"/>
              <a:t>individualised</a:t>
            </a:r>
            <a:r>
              <a:rPr lang="en-US" dirty="0"/>
              <a:t> cancer treatment for patients.”</a:t>
            </a:r>
          </a:p>
          <a:p>
            <a:pPr marL="0" indent="0">
              <a:buNone/>
            </a:pPr>
            <a:r>
              <a:rPr lang="en-US" dirty="0"/>
              <a:t>“There is so much data available, it is impossible for a person to go through and understand it all. Machine learning can process the information much faster than humans and make it easier to understand.”</a:t>
            </a:r>
          </a:p>
          <a:p>
            <a:pPr marL="0" indent="0" algn="r">
              <a:buNone/>
            </a:pPr>
            <a:r>
              <a:rPr lang="en-US" dirty="0"/>
              <a:t>Chris Bishop, Microsoft Research</a:t>
            </a:r>
          </a:p>
        </p:txBody>
      </p:sp>
    </p:spTree>
    <p:extLst>
      <p:ext uri="{BB962C8B-B14F-4D97-AF65-F5344CB8AC3E}">
        <p14:creationId xmlns:p14="http://schemas.microsoft.com/office/powerpoint/2010/main" val="3898322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Care</a:t>
            </a:r>
          </a:p>
        </p:txBody>
      </p:sp>
      <p:sp>
        <p:nvSpPr>
          <p:cNvPr id="3" name="Content Placeholder 2"/>
          <p:cNvSpPr>
            <a:spLocks noGrp="1"/>
          </p:cNvSpPr>
          <p:nvPr>
            <p:ph sz="half" idx="1"/>
          </p:nvPr>
        </p:nvSpPr>
        <p:spPr/>
        <p:txBody>
          <a:bodyPr/>
          <a:lstStyle/>
          <a:p>
            <a:r>
              <a:rPr lang="en-US" sz="2000" dirty="0"/>
              <a:t>August 2016</a:t>
            </a:r>
          </a:p>
          <a:p>
            <a:r>
              <a:rPr lang="en-US" sz="2000" dirty="0"/>
              <a:t>IBM’s Watson ingested tens of millions of oncology papers and vast volumes of leukemia data made available by international research institutes.</a:t>
            </a:r>
          </a:p>
          <a:p>
            <a:r>
              <a:rPr lang="en-US" sz="2000" dirty="0"/>
              <a:t>Doctors have used Watson to diagnose a rare type of leukemia and identify life-saving therapy for a female patient in Tokyo.</a:t>
            </a:r>
            <a:endParaRPr lang="en-US" dirty="0"/>
          </a:p>
        </p:txBody>
      </p:sp>
      <p:sp>
        <p:nvSpPr>
          <p:cNvPr id="4" name="Content Placeholder 3">
            <a:extLst>
              <a:ext uri="{FF2B5EF4-FFF2-40B4-BE49-F238E27FC236}">
                <a16:creationId xmlns:a16="http://schemas.microsoft.com/office/drawing/2014/main" id="{FC506654-CC1B-4684-8826-D6FE130BB0D0}"/>
              </a:ext>
            </a:extLst>
          </p:cNvPr>
          <p:cNvSpPr>
            <a:spLocks noGrp="1"/>
          </p:cNvSpPr>
          <p:nvPr>
            <p:ph sz="half" idx="2"/>
          </p:nvPr>
        </p:nvSpPr>
        <p:spPr/>
        <p:txBody>
          <a:bodyPr/>
          <a:lstStyle/>
          <a:p>
            <a:pPr lvl="0"/>
            <a:r>
              <a:rPr lang="en-US" sz="2000" dirty="0">
                <a:solidFill>
                  <a:srgbClr val="000000"/>
                </a:solidFill>
              </a:rPr>
              <a:t>DeepMind used million anonymous eye scans to train an algorithm to better spot the early signs of eye conditions such as wet age-related macular degeneration and diabetic retinopathy.</a:t>
            </a:r>
          </a:p>
        </p:txBody>
      </p:sp>
      <p:sp>
        <p:nvSpPr>
          <p:cNvPr id="5" name="Text Placeholder 4">
            <a:extLst>
              <a:ext uri="{FF2B5EF4-FFF2-40B4-BE49-F238E27FC236}">
                <a16:creationId xmlns:a16="http://schemas.microsoft.com/office/drawing/2014/main" id="{AE1635FD-8E4C-4E06-A240-80F0977C8547}"/>
              </a:ext>
            </a:extLst>
          </p:cNvPr>
          <p:cNvSpPr>
            <a:spLocks noGrp="1"/>
          </p:cNvSpPr>
          <p:nvPr>
            <p:ph type="body" sz="quarter" idx="10"/>
          </p:nvPr>
        </p:nvSpPr>
        <p:spPr/>
        <p:txBody>
          <a:bodyPr/>
          <a:lstStyle/>
          <a:p>
            <a:r>
              <a:rPr lang="en-US" dirty="0"/>
              <a:t>DeepMind</a:t>
            </a:r>
          </a:p>
        </p:txBody>
      </p:sp>
      <p:sp>
        <p:nvSpPr>
          <p:cNvPr id="6" name="Text Placeholder 5">
            <a:extLst>
              <a:ext uri="{FF2B5EF4-FFF2-40B4-BE49-F238E27FC236}">
                <a16:creationId xmlns:a16="http://schemas.microsoft.com/office/drawing/2014/main" id="{25C79761-06EC-490D-B478-F22381A49C36}"/>
              </a:ext>
            </a:extLst>
          </p:cNvPr>
          <p:cNvSpPr>
            <a:spLocks noGrp="1"/>
          </p:cNvSpPr>
          <p:nvPr>
            <p:ph type="body" sz="quarter" idx="11"/>
          </p:nvPr>
        </p:nvSpPr>
        <p:spPr/>
        <p:txBody>
          <a:bodyPr/>
          <a:lstStyle/>
          <a:p>
            <a:r>
              <a:rPr lang="en-US" dirty="0"/>
              <a:t>IBM Watson</a:t>
            </a:r>
          </a:p>
        </p:txBody>
      </p:sp>
    </p:spTree>
    <p:extLst>
      <p:ext uri="{BB962C8B-B14F-4D97-AF65-F5344CB8AC3E}">
        <p14:creationId xmlns:p14="http://schemas.microsoft.com/office/powerpoint/2010/main" val="23800720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Technological Breakthrough</a:t>
            </a:r>
          </a:p>
        </p:txBody>
      </p:sp>
      <p:sp>
        <p:nvSpPr>
          <p:cNvPr id="3" name="Content Placeholder 2"/>
          <p:cNvSpPr>
            <a:spLocks noGrp="1"/>
          </p:cNvSpPr>
          <p:nvPr>
            <p:ph idx="1"/>
          </p:nvPr>
        </p:nvSpPr>
        <p:spPr/>
        <p:txBody>
          <a:bodyPr/>
          <a:lstStyle/>
          <a:p>
            <a:r>
              <a:rPr lang="en-US" dirty="0"/>
              <a:t>Machine learning</a:t>
            </a:r>
          </a:p>
          <a:p>
            <a:r>
              <a:rPr lang="en-US" dirty="0"/>
              <a:t>Huge amount of data</a:t>
            </a:r>
          </a:p>
          <a:p>
            <a:r>
              <a:rPr lang="en-US" dirty="0"/>
              <a:t>Large processing capabilities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Data &amp; Deep Learning</a:t>
            </a:r>
          </a:p>
        </p:txBody>
      </p:sp>
      <p:sp>
        <p:nvSpPr>
          <p:cNvPr id="3" name="Content Placeholder 2"/>
          <p:cNvSpPr>
            <a:spLocks noGrp="1"/>
          </p:cNvSpPr>
          <p:nvPr>
            <p:ph idx="1"/>
          </p:nvPr>
        </p:nvSpPr>
        <p:spPr>
          <a:xfrm>
            <a:off x="1722058" y="1508750"/>
            <a:ext cx="4615895" cy="4835525"/>
          </a:xfrm>
        </p:spPr>
        <p:txBody>
          <a:bodyPr/>
          <a:lstStyle/>
          <a:p>
            <a:r>
              <a:rPr lang="en-US" dirty="0"/>
              <a:t>Neural Networks with many layers trained on large amounts of data</a:t>
            </a:r>
          </a:p>
          <a:p>
            <a:r>
              <a:rPr lang="en-US" dirty="0"/>
              <a:t>Requires high speed parallel computing</a:t>
            </a:r>
          </a:p>
          <a:p>
            <a:r>
              <a:rPr lang="en-US" dirty="0"/>
              <a:t>Typically using GPU (Graphic Processing Unit)</a:t>
            </a:r>
          </a:p>
        </p:txBody>
      </p:sp>
      <p:pic>
        <p:nvPicPr>
          <p:cNvPr id="4" name="Picture 3"/>
          <p:cNvPicPr>
            <a:picLocks noChangeAspect="1"/>
          </p:cNvPicPr>
          <p:nvPr/>
        </p:nvPicPr>
        <p:blipFill>
          <a:blip r:embed="rId2"/>
          <a:stretch>
            <a:fillRect/>
          </a:stretch>
        </p:blipFill>
        <p:spPr>
          <a:xfrm>
            <a:off x="7286555" y="2008015"/>
            <a:ext cx="4343400" cy="2572765"/>
          </a:xfrm>
          <a:prstGeom prst="rect">
            <a:avLst/>
          </a:prstGeom>
        </p:spPr>
      </p:pic>
    </p:spTree>
    <p:extLst>
      <p:ext uri="{BB962C8B-B14F-4D97-AF65-F5344CB8AC3E}">
        <p14:creationId xmlns:p14="http://schemas.microsoft.com/office/powerpoint/2010/main" val="3593159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Data &amp; Deep Learning</a:t>
            </a:r>
          </a:p>
        </p:txBody>
      </p:sp>
      <p:sp>
        <p:nvSpPr>
          <p:cNvPr id="3" name="Content Placeholder 2"/>
          <p:cNvSpPr>
            <a:spLocks noGrp="1"/>
          </p:cNvSpPr>
          <p:nvPr>
            <p:ph idx="1"/>
          </p:nvPr>
        </p:nvSpPr>
        <p:spPr>
          <a:xfrm>
            <a:off x="1676400" y="1698625"/>
            <a:ext cx="4726839" cy="4687560"/>
          </a:xfrm>
        </p:spPr>
        <p:txBody>
          <a:bodyPr>
            <a:normAutofit/>
          </a:bodyPr>
          <a:lstStyle/>
          <a:p>
            <a:r>
              <a:rPr lang="en-US" dirty="0"/>
              <a:t>Google built TPU (Tensor Processing Unit)</a:t>
            </a:r>
          </a:p>
          <a:p>
            <a:r>
              <a:rPr lang="en-US" dirty="0"/>
              <a:t>10x better performance per watt</a:t>
            </a:r>
          </a:p>
          <a:p>
            <a:r>
              <a:rPr lang="en-US" dirty="0"/>
              <a:t>half-precision floats</a:t>
            </a:r>
          </a:p>
          <a:p>
            <a:r>
              <a:rPr lang="en-US" dirty="0"/>
              <a:t>Advances Moore's Law by 7 years</a:t>
            </a:r>
          </a:p>
        </p:txBody>
      </p:sp>
      <p:pic>
        <p:nvPicPr>
          <p:cNvPr id="5" name="Picture 4"/>
          <p:cNvPicPr>
            <a:picLocks noChangeAspect="1"/>
          </p:cNvPicPr>
          <p:nvPr/>
        </p:nvPicPr>
        <p:blipFill>
          <a:blip r:embed="rId2"/>
          <a:stretch>
            <a:fillRect/>
          </a:stretch>
        </p:blipFill>
        <p:spPr>
          <a:xfrm>
            <a:off x="6952829" y="1698625"/>
            <a:ext cx="4521395" cy="3439414"/>
          </a:xfrm>
          <a:prstGeom prst="rect">
            <a:avLst/>
          </a:prstGeom>
        </p:spPr>
      </p:pic>
    </p:spTree>
    <p:extLst>
      <p:ext uri="{BB962C8B-B14F-4D97-AF65-F5344CB8AC3E}">
        <p14:creationId xmlns:p14="http://schemas.microsoft.com/office/powerpoint/2010/main" val="3074973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Info</a:t>
            </a:r>
          </a:p>
        </p:txBody>
      </p:sp>
      <p:sp>
        <p:nvSpPr>
          <p:cNvPr id="3" name="Content Placeholder 2"/>
          <p:cNvSpPr>
            <a:spLocks noGrp="1"/>
          </p:cNvSpPr>
          <p:nvPr>
            <p:ph idx="1"/>
          </p:nvPr>
        </p:nvSpPr>
        <p:spPr/>
        <p:txBody>
          <a:bodyPr/>
          <a:lstStyle/>
          <a:p>
            <a:r>
              <a:rPr lang="en-US" dirty="0"/>
              <a:t>Course Page:</a:t>
            </a:r>
          </a:p>
          <a:p>
            <a:pPr lvl="1"/>
            <a:r>
              <a:rPr lang="en-US" dirty="0">
                <a:hlinkClick r:id="rId2"/>
              </a:rPr>
              <a:t>http://didawiki.di.unipi.it/doku.php/mds/txa/start</a:t>
            </a:r>
            <a:endParaRPr lang="en-US" dirty="0"/>
          </a:p>
          <a:p>
            <a:r>
              <a:rPr lang="en-US" dirty="0"/>
              <a:t>Hours:</a:t>
            </a:r>
          </a:p>
          <a:p>
            <a:pPr lvl="1"/>
            <a:r>
              <a:rPr lang="en-US" dirty="0"/>
              <a:t>Monday 11-13, Room X1</a:t>
            </a:r>
          </a:p>
          <a:p>
            <a:pPr lvl="1"/>
            <a:r>
              <a:rPr lang="en-US" dirty="0"/>
              <a:t>Tuesday 9-11, Room X1</a:t>
            </a:r>
          </a:p>
        </p:txBody>
      </p:sp>
    </p:spTree>
    <p:extLst>
      <p:ext uri="{BB962C8B-B14F-4D97-AF65-F5344CB8AC3E}">
        <p14:creationId xmlns:p14="http://schemas.microsoft.com/office/powerpoint/2010/main" val="7448393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AlphaGo</a:t>
            </a:r>
            <a:endParaRPr lang="en-US" dirty="0"/>
          </a:p>
        </p:txBody>
      </p:sp>
      <p:pic>
        <p:nvPicPr>
          <p:cNvPr id="5" name="Content Placeholder 4"/>
          <p:cNvPicPr>
            <a:picLocks noGrp="1" noChangeAspect="1"/>
          </p:cNvPicPr>
          <p:nvPr>
            <p:ph idx="1"/>
          </p:nvPr>
        </p:nvPicPr>
        <p:blipFill>
          <a:blip r:embed="rId2"/>
          <a:stretch>
            <a:fillRect/>
          </a:stretch>
        </p:blipFill>
        <p:spPr>
          <a:xfrm>
            <a:off x="7747415" y="1091873"/>
            <a:ext cx="3444611" cy="5294312"/>
          </a:xfrm>
        </p:spPr>
      </p:pic>
      <p:sp>
        <p:nvSpPr>
          <p:cNvPr id="8" name="Content Placeholder 2"/>
          <p:cNvSpPr txBox="1">
            <a:spLocks/>
          </p:cNvSpPr>
          <p:nvPr/>
        </p:nvSpPr>
        <p:spPr bwMode="auto">
          <a:xfrm>
            <a:off x="1676401" y="1698625"/>
            <a:ext cx="4995674" cy="468756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normAutofit/>
          </a:bodyPr>
          <a:lstStyle>
            <a:lvl1pPr marL="342900" indent="-342900" algn="l" rtl="0" eaLnBrk="0" fontAlgn="base" hangingPunct="0">
              <a:spcBef>
                <a:spcPct val="20000"/>
              </a:spcBef>
              <a:spcAft>
                <a:spcPct val="0"/>
              </a:spcAft>
              <a:buClr>
                <a:schemeClr val="accent2"/>
              </a:buClr>
              <a:buSzPct val="80000"/>
              <a:buFont typeface="Wingdings" pitchFamily="2" charset="2"/>
              <a:buChar char="l"/>
              <a:defRPr kumimoji="1" sz="2800" b="0">
                <a:solidFill>
                  <a:schemeClr val="tx1"/>
                </a:solidFill>
                <a:effectLst>
                  <a:outerShdw blurRad="38100" dist="38100" dir="2700000" algn="tl">
                    <a:srgbClr val="C0C0C0"/>
                  </a:outerShdw>
                </a:effectLst>
                <a:latin typeface="Calibri" pitchFamily="34" charset="0"/>
                <a:ea typeface="+mn-ea"/>
                <a:cs typeface="+mn-cs"/>
              </a:defRPr>
            </a:lvl1pPr>
            <a:lvl2pPr marL="742950" indent="-285750" algn="l" rtl="0" eaLnBrk="0" fontAlgn="base" hangingPunct="0">
              <a:spcBef>
                <a:spcPct val="20000"/>
              </a:spcBef>
              <a:spcAft>
                <a:spcPct val="0"/>
              </a:spcAft>
              <a:buFont typeface="Wingdings" pitchFamily="2" charset="2"/>
              <a:buChar char="§"/>
              <a:defRPr kumimoji="1" sz="2400" b="0">
                <a:solidFill>
                  <a:schemeClr val="tx1"/>
                </a:solidFill>
                <a:latin typeface="Calibri" pitchFamily="34" charset="0"/>
              </a:defRPr>
            </a:lvl2pPr>
            <a:lvl3pPr marL="1143000" indent="-228600" algn="l" rtl="0" eaLnBrk="0" fontAlgn="base" hangingPunct="0">
              <a:spcBef>
                <a:spcPct val="20000"/>
              </a:spcBef>
              <a:spcAft>
                <a:spcPct val="0"/>
              </a:spcAft>
              <a:buClr>
                <a:schemeClr val="accent2"/>
              </a:buClr>
              <a:buChar char="•"/>
              <a:defRPr kumimoji="1" sz="2000" b="0">
                <a:solidFill>
                  <a:schemeClr val="tx1"/>
                </a:solidFill>
                <a:latin typeface="Calibri" pitchFamily="34" charset="0"/>
              </a:defRPr>
            </a:lvl3pPr>
            <a:lvl4pPr marL="1600200" indent="-228600" algn="l" rtl="0" eaLnBrk="0" fontAlgn="base" hangingPunct="0">
              <a:spcBef>
                <a:spcPct val="20000"/>
              </a:spcBef>
              <a:spcAft>
                <a:spcPct val="0"/>
              </a:spcAft>
              <a:buChar char="–"/>
              <a:defRPr kumimoji="1" b="0">
                <a:solidFill>
                  <a:schemeClr val="tx1"/>
                </a:solidFill>
                <a:latin typeface="Calibri" pitchFamily="34" charset="0"/>
              </a:defRPr>
            </a:lvl4pPr>
            <a:lvl5pPr marL="2057400" indent="-228600" algn="l" rtl="0" eaLnBrk="0" fontAlgn="base" hangingPunct="0">
              <a:spcBef>
                <a:spcPct val="20000"/>
              </a:spcBef>
              <a:spcAft>
                <a:spcPct val="0"/>
              </a:spcAft>
              <a:buClr>
                <a:schemeClr val="accent2"/>
              </a:buClr>
              <a:buChar char="•"/>
              <a:defRPr kumimoji="1" b="0">
                <a:solidFill>
                  <a:schemeClr val="tx1"/>
                </a:solidFill>
                <a:latin typeface="Calibri" pitchFamily="34" charset="0"/>
              </a:defRPr>
            </a:lvl5pPr>
            <a:lvl6pPr marL="2514600" indent="-228600" algn="l" rtl="0" eaLnBrk="0" fontAlgn="base" hangingPunct="0">
              <a:spcBef>
                <a:spcPct val="20000"/>
              </a:spcBef>
              <a:spcAft>
                <a:spcPct val="0"/>
              </a:spcAft>
              <a:buClr>
                <a:schemeClr val="accent2"/>
              </a:buClr>
              <a:buChar char="•"/>
              <a:defRPr kumimoji="1" sz="2000" b="1">
                <a:solidFill>
                  <a:schemeClr val="tx1"/>
                </a:solidFill>
                <a:latin typeface="+mn-lt"/>
              </a:defRPr>
            </a:lvl6pPr>
            <a:lvl7pPr marL="2971800" indent="-228600" algn="l" rtl="0" eaLnBrk="0" fontAlgn="base" hangingPunct="0">
              <a:spcBef>
                <a:spcPct val="20000"/>
              </a:spcBef>
              <a:spcAft>
                <a:spcPct val="0"/>
              </a:spcAft>
              <a:buClr>
                <a:schemeClr val="accent2"/>
              </a:buClr>
              <a:buChar char="•"/>
              <a:defRPr kumimoji="1" sz="2000" b="1">
                <a:solidFill>
                  <a:schemeClr val="tx1"/>
                </a:solidFill>
                <a:latin typeface="+mn-lt"/>
              </a:defRPr>
            </a:lvl7pPr>
            <a:lvl8pPr marL="3429000" indent="-228600" algn="l" rtl="0" eaLnBrk="0" fontAlgn="base" hangingPunct="0">
              <a:spcBef>
                <a:spcPct val="20000"/>
              </a:spcBef>
              <a:spcAft>
                <a:spcPct val="0"/>
              </a:spcAft>
              <a:buClr>
                <a:schemeClr val="accent2"/>
              </a:buClr>
              <a:buChar char="•"/>
              <a:defRPr kumimoji="1" sz="2000" b="1">
                <a:solidFill>
                  <a:schemeClr val="tx1"/>
                </a:solidFill>
                <a:latin typeface="+mn-lt"/>
              </a:defRPr>
            </a:lvl8pPr>
            <a:lvl9pPr marL="3886200" indent="-228600" algn="l" rtl="0" eaLnBrk="0" fontAlgn="base" hangingPunct="0">
              <a:spcBef>
                <a:spcPct val="20000"/>
              </a:spcBef>
              <a:spcAft>
                <a:spcPct val="0"/>
              </a:spcAft>
              <a:buClr>
                <a:schemeClr val="accent2"/>
              </a:buClr>
              <a:buChar char="•"/>
              <a:defRPr kumimoji="1" sz="2000" b="1">
                <a:solidFill>
                  <a:schemeClr val="tx1"/>
                </a:solidFill>
                <a:latin typeface="+mn-lt"/>
              </a:defRPr>
            </a:lvl9pPr>
          </a:lstStyle>
          <a:p>
            <a:r>
              <a:rPr lang="en-US" dirty="0"/>
              <a:t>TPU can fit into a hard drive slot within the data center rack and has already been powering </a:t>
            </a:r>
            <a:r>
              <a:rPr lang="en-US" dirty="0" err="1"/>
              <a:t>RankBrain</a:t>
            </a:r>
            <a:r>
              <a:rPr lang="en-US" dirty="0"/>
              <a:t> and Street View</a:t>
            </a:r>
          </a:p>
        </p:txBody>
      </p:sp>
    </p:spTree>
    <p:extLst>
      <p:ext uri="{BB962C8B-B14F-4D97-AF65-F5344CB8AC3E}">
        <p14:creationId xmlns:p14="http://schemas.microsoft.com/office/powerpoint/2010/main" val="29373430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Unreasonable Effectiveness of Data</a:t>
            </a:r>
          </a:p>
        </p:txBody>
      </p:sp>
      <p:sp>
        <p:nvSpPr>
          <p:cNvPr id="3" name="Content Placeholder 2"/>
          <p:cNvSpPr>
            <a:spLocks noGrp="1"/>
          </p:cNvSpPr>
          <p:nvPr>
            <p:ph idx="1"/>
          </p:nvPr>
        </p:nvSpPr>
        <p:spPr/>
        <p:txBody>
          <a:bodyPr>
            <a:normAutofit/>
          </a:bodyPr>
          <a:lstStyle/>
          <a:p>
            <a:r>
              <a:rPr lang="en-US" dirty="0"/>
              <a:t>Halevy, </a:t>
            </a:r>
            <a:r>
              <a:rPr lang="en-US" dirty="0" err="1"/>
              <a:t>Norvig</a:t>
            </a:r>
            <a:r>
              <a:rPr lang="en-US" dirty="0"/>
              <a:t>, and Pereira argue that we should stop acting as if our goal is to author extremely elegant theories, and instead embrace complexity and make use of the best ally we have: the unreasonable effectiveness of data.</a:t>
            </a:r>
          </a:p>
          <a:p>
            <a:r>
              <a:rPr lang="en-US" dirty="0"/>
              <a:t>A simpler technique on more data beat a more sophisticated technique on less data.</a:t>
            </a:r>
          </a:p>
          <a:p>
            <a:r>
              <a:rPr lang="en-US" dirty="0"/>
              <a:t>Language in the wild, just like human behavior in general, is messy.</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7830" y="0"/>
            <a:ext cx="8045052" cy="779055"/>
          </a:xfrm>
        </p:spPr>
        <p:txBody>
          <a:bodyPr/>
          <a:lstStyle/>
          <a:p>
            <a:r>
              <a:rPr lang="en-US" dirty="0"/>
              <a:t>Scientific Dispute: is it science?</a:t>
            </a:r>
          </a:p>
        </p:txBody>
      </p:sp>
      <p:pic>
        <p:nvPicPr>
          <p:cNvPr id="1026" name="Picture 2" descr="https://encrypted-tbn2.gstatic.com/images?q=tbn:ANd9GcRSKVAgAoqCd4HyzcQK2CSt05EongN17SHx5he8M5R445Xh-kOAqQ"/>
          <p:cNvPicPr>
            <a:picLocks noGrp="1" noChangeAspect="1" noChangeArrowheads="1"/>
          </p:cNvPicPr>
          <p:nvPr>
            <p:ph idx="1"/>
          </p:nvPr>
        </p:nvPicPr>
        <p:blipFill>
          <a:blip r:embed="rId2" cstate="print"/>
          <a:srcRect/>
          <a:stretch>
            <a:fillRect/>
          </a:stretch>
        </p:blipFill>
        <p:spPr bwMode="auto">
          <a:xfrm>
            <a:off x="1871450" y="1547155"/>
            <a:ext cx="1752600" cy="2333625"/>
          </a:xfrm>
          <a:prstGeom prst="rect">
            <a:avLst/>
          </a:prstGeom>
          <a:noFill/>
        </p:spPr>
      </p:pic>
      <p:pic>
        <p:nvPicPr>
          <p:cNvPr id="1028" name="Picture 4" descr="https://encrypted-tbn0.gstatic.com/images?q=tbn:ANd9GcTA2Z4zNGReA_5L3gXjMdcmyWKX3UbKzl-XAMKiJ0Z-83E9adgD"/>
          <p:cNvPicPr>
            <a:picLocks noChangeAspect="1" noChangeArrowheads="1"/>
          </p:cNvPicPr>
          <p:nvPr/>
        </p:nvPicPr>
        <p:blipFill>
          <a:blip r:embed="rId3" cstate="print"/>
          <a:srcRect/>
          <a:stretch>
            <a:fillRect/>
          </a:stretch>
        </p:blipFill>
        <p:spPr bwMode="auto">
          <a:xfrm>
            <a:off x="1833050" y="4043479"/>
            <a:ext cx="2143125" cy="2143125"/>
          </a:xfrm>
          <a:prstGeom prst="rect">
            <a:avLst/>
          </a:prstGeom>
          <a:noFill/>
        </p:spPr>
      </p:pic>
      <p:sp>
        <p:nvSpPr>
          <p:cNvPr id="6" name="TextBox 5"/>
          <p:cNvSpPr txBox="1"/>
          <p:nvPr/>
        </p:nvSpPr>
        <p:spPr>
          <a:xfrm>
            <a:off x="4636614" y="2238444"/>
            <a:ext cx="4723815" cy="461665"/>
          </a:xfrm>
          <a:prstGeom prst="rect">
            <a:avLst/>
          </a:prstGeom>
          <a:noFill/>
        </p:spPr>
        <p:txBody>
          <a:bodyPr wrap="square" rtlCol="0">
            <a:spAutoFit/>
          </a:bodyPr>
          <a:lstStyle/>
          <a:p>
            <a:r>
              <a:rPr lang="en-US" sz="2400" dirty="0">
                <a:latin typeface="Calibri" pitchFamily="34" charset="0"/>
              </a:rPr>
              <a:t>Prof. Noam Chomsky, Linguist, MIT</a:t>
            </a:r>
          </a:p>
        </p:txBody>
      </p:sp>
      <p:sp>
        <p:nvSpPr>
          <p:cNvPr id="8" name="TextBox 7"/>
          <p:cNvSpPr txBox="1"/>
          <p:nvPr/>
        </p:nvSpPr>
        <p:spPr>
          <a:xfrm>
            <a:off x="4521400" y="4619556"/>
            <a:ext cx="5415105" cy="461665"/>
          </a:xfrm>
          <a:prstGeom prst="rect">
            <a:avLst/>
          </a:prstGeom>
          <a:noFill/>
        </p:spPr>
        <p:txBody>
          <a:bodyPr wrap="square" rtlCol="0">
            <a:spAutoFit/>
          </a:bodyPr>
          <a:lstStyle/>
          <a:p>
            <a:r>
              <a:rPr lang="en-US" sz="2400" dirty="0">
                <a:latin typeface="Calibri" pitchFamily="34" charset="0"/>
              </a:rPr>
              <a:t>Peter </a:t>
            </a:r>
            <a:r>
              <a:rPr lang="en-US" sz="2400" dirty="0" err="1">
                <a:latin typeface="Calibri" pitchFamily="34" charset="0"/>
              </a:rPr>
              <a:t>Norvig</a:t>
            </a:r>
            <a:r>
              <a:rPr lang="en-US" sz="2400" dirty="0">
                <a:latin typeface="Calibri" pitchFamily="34" charset="0"/>
              </a:rPr>
              <a:t>, Director of research, Google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sz="quarter"/>
          </p:nvPr>
        </p:nvSpPr>
        <p:spPr/>
        <p:txBody>
          <a:bodyPr>
            <a:normAutofit/>
          </a:bodyPr>
          <a:lstStyle/>
          <a:p>
            <a:r>
              <a:rPr lang="en-US" dirty="0"/>
              <a:t>Why to study human language?</a:t>
            </a:r>
          </a:p>
        </p:txBody>
      </p:sp>
      <p:sp>
        <p:nvSpPr>
          <p:cNvPr id="5" name="Subtitle 4"/>
          <p:cNvSpPr>
            <a:spLocks noGrp="1"/>
          </p:cNvSpPr>
          <p:nvPr>
            <p:ph type="subTitle" sz="quarter" idx="1"/>
          </p:nvPr>
        </p:nvSpPr>
        <p:spPr/>
        <p:txBody>
          <a:bodyPr/>
          <a:lstStyle/>
          <a:p>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itle 3"/>
          <p:cNvSpPr txBox="1">
            <a:spLocks/>
          </p:cNvSpPr>
          <p:nvPr/>
        </p:nvSpPr>
        <p:spPr bwMode="auto">
          <a:xfrm>
            <a:off x="2391995" y="1944008"/>
            <a:ext cx="7890150" cy="2012253"/>
          </a:xfrm>
          <a:prstGeom prst="rect">
            <a:avLst/>
          </a:prstGeom>
          <a:solidFill>
            <a:schemeClr val="accent1">
              <a:lumMod val="20000"/>
              <a:lumOff val="80000"/>
            </a:schemeClr>
          </a:solidFill>
          <a:ln>
            <a:headEnd/>
            <a:tailEnd/>
          </a:ln>
        </p:spPr>
        <p:style>
          <a:lnRef idx="1">
            <a:schemeClr val="accent5"/>
          </a:lnRef>
          <a:fillRef idx="3">
            <a:schemeClr val="accent5"/>
          </a:fillRef>
          <a:effectRef idx="2">
            <a:schemeClr val="accent5"/>
          </a:effectRef>
          <a:fontRef idx="minor">
            <a:schemeClr val="lt1"/>
          </a:fontRef>
        </p:style>
        <p:txBody>
          <a:bodyPr vert="horz" wrap="square" lIns="92075" tIns="46038" rIns="92075" bIns="46038" numCol="1" anchor="ctr" anchorCtr="0" compatLnSpc="1">
            <a:prstTxWarp prst="textNoShape">
              <a:avLst/>
            </a:prstTxWarp>
            <a:noAutofit/>
          </a:bodyPr>
          <a:lstStyle/>
          <a:p>
            <a:pPr>
              <a:defRPr/>
            </a:pPr>
            <a:r>
              <a:rPr kumimoji="1" lang="en-US" sz="3200" kern="0" dirty="0">
                <a:solidFill>
                  <a:schemeClr val="tx2"/>
                </a:solidFill>
                <a:effectLst>
                  <a:outerShdw blurRad="38100" dist="38100" dir="2700000" algn="tl">
                    <a:srgbClr val="C0C0C0"/>
                  </a:outerShdw>
                </a:effectLst>
                <a:latin typeface="Tw Cen MT Condensed" pitchFamily="34" charset="0"/>
                <a:ea typeface="+mj-ea"/>
                <a:cs typeface="+mj-cs"/>
              </a:rPr>
              <a:t>AI is fascinating since it is the only discipline where the mind is used to study itself</a:t>
            </a:r>
          </a:p>
        </p:txBody>
      </p:sp>
      <p:sp>
        <p:nvSpPr>
          <p:cNvPr id="5" name="Subtitle 4"/>
          <p:cNvSpPr txBox="1">
            <a:spLocks/>
          </p:cNvSpPr>
          <p:nvPr/>
        </p:nvSpPr>
        <p:spPr bwMode="auto">
          <a:xfrm>
            <a:off x="2255500" y="4350720"/>
            <a:ext cx="7772400" cy="9144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342900" indent="-342900" algn="r">
              <a:spcBef>
                <a:spcPct val="20000"/>
              </a:spcBef>
              <a:buClr>
                <a:schemeClr val="accent2"/>
              </a:buClr>
              <a:buSzPct val="80000"/>
              <a:defRPr/>
            </a:pPr>
            <a:r>
              <a:rPr kumimoji="1" lang="en-US" sz="2800" kern="0" dirty="0">
                <a:effectLst>
                  <a:outerShdw blurRad="38100" dist="38100" dir="2700000" algn="tl">
                    <a:srgbClr val="C0C0C0"/>
                  </a:outerShdw>
                </a:effectLst>
                <a:latin typeface="Calibri" pitchFamily="34" charset="0"/>
                <a:ea typeface="+mn-ea"/>
              </a:rPr>
              <a:t>Luigi </a:t>
            </a:r>
            <a:r>
              <a:rPr kumimoji="1" lang="en-US" sz="2800" kern="0" dirty="0" err="1">
                <a:effectLst>
                  <a:outerShdw blurRad="38100" dist="38100" dir="2700000" algn="tl">
                    <a:srgbClr val="C0C0C0"/>
                  </a:outerShdw>
                </a:effectLst>
                <a:latin typeface="Calibri" pitchFamily="34" charset="0"/>
                <a:ea typeface="+mn-ea"/>
              </a:rPr>
              <a:t>Stringa</a:t>
            </a:r>
            <a:r>
              <a:rPr kumimoji="1" lang="en-US" sz="2800" kern="0" dirty="0">
                <a:effectLst>
                  <a:outerShdw blurRad="38100" dist="38100" dir="2700000" algn="tl">
                    <a:srgbClr val="C0C0C0"/>
                  </a:outerShdw>
                </a:effectLst>
                <a:latin typeface="Calibri" pitchFamily="34" charset="0"/>
                <a:ea typeface="+mn-ea"/>
              </a:rPr>
              <a:t>, director FBK</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Grp="1" noChangeArrowheads="1"/>
          </p:cNvSpPr>
          <p:nvPr>
            <p:ph type="title"/>
          </p:nvPr>
        </p:nvSpPr>
        <p:spPr/>
        <p:txBody>
          <a:bodyPr/>
          <a:lstStyle/>
          <a:p>
            <a:r>
              <a:rPr lang="en-US"/>
              <a:t>Language and Intelligence</a:t>
            </a:r>
          </a:p>
        </p:txBody>
      </p:sp>
      <p:sp>
        <p:nvSpPr>
          <p:cNvPr id="482307" name="Rectangle 3"/>
          <p:cNvSpPr>
            <a:spLocks noGrp="1" noChangeArrowheads="1"/>
          </p:cNvSpPr>
          <p:nvPr>
            <p:ph idx="1"/>
          </p:nvPr>
        </p:nvSpPr>
        <p:spPr/>
        <p:txBody>
          <a:bodyPr>
            <a:normAutofit/>
          </a:bodyPr>
          <a:lstStyle/>
          <a:p>
            <a:pPr>
              <a:buFont typeface="Wingdings" pitchFamily="2" charset="2"/>
              <a:buNone/>
            </a:pPr>
            <a:r>
              <a:rPr lang="en-US" sz="2800" dirty="0"/>
              <a:t>“Understanding cannot be measured by external behavior; it is an internal metric of how the brain remembers things and uses its memories to make predictions”.</a:t>
            </a:r>
          </a:p>
          <a:p>
            <a:pPr>
              <a:buFont typeface="Wingdings" pitchFamily="2" charset="2"/>
              <a:buNone/>
            </a:pPr>
            <a:endParaRPr lang="en-US" sz="2800" dirty="0"/>
          </a:p>
          <a:p>
            <a:pPr>
              <a:buFont typeface="Wingdings" pitchFamily="2" charset="2"/>
              <a:buNone/>
            </a:pPr>
            <a:r>
              <a:rPr lang="en-US" sz="2800" dirty="0"/>
              <a:t>“The difference between the intelligence of humans and other mammals is that we have language”.</a:t>
            </a:r>
          </a:p>
          <a:p>
            <a:pPr>
              <a:buFont typeface="Wingdings" pitchFamily="2" charset="2"/>
              <a:buNone/>
            </a:pPr>
            <a:endParaRPr lang="en-US" sz="2800" dirty="0"/>
          </a:p>
          <a:p>
            <a:pPr lvl="1">
              <a:buFontTx/>
              <a:buNone/>
            </a:pPr>
            <a:r>
              <a:rPr lang="en-US" sz="2400" dirty="0"/>
              <a:t>		Jeff Hawkins, “On Intelligence”, 2004</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2"/>
          <p:cNvSpPr>
            <a:spLocks noGrp="1" noChangeArrowheads="1"/>
          </p:cNvSpPr>
          <p:nvPr>
            <p:ph type="title"/>
          </p:nvPr>
        </p:nvSpPr>
        <p:spPr/>
        <p:txBody>
          <a:bodyPr/>
          <a:lstStyle/>
          <a:p>
            <a:r>
              <a:rPr lang="en-US" sz="4000"/>
              <a:t>Hawkins’ Memory-Prediction framework</a:t>
            </a:r>
          </a:p>
        </p:txBody>
      </p:sp>
      <p:sp>
        <p:nvSpPr>
          <p:cNvPr id="483331" name="Rectangle 3"/>
          <p:cNvSpPr>
            <a:spLocks noGrp="1" noChangeArrowheads="1"/>
          </p:cNvSpPr>
          <p:nvPr>
            <p:ph idx="1"/>
          </p:nvPr>
        </p:nvSpPr>
        <p:spPr/>
        <p:txBody>
          <a:bodyPr/>
          <a:lstStyle/>
          <a:p>
            <a:r>
              <a:rPr lang="en-US" dirty="0"/>
              <a:t>The brain uses vast amounts of memory to create a model of the world. Everything you know and have learned is stored in this model.</a:t>
            </a:r>
          </a:p>
          <a:p>
            <a:r>
              <a:rPr lang="en-US" dirty="0"/>
              <a:t>The brain uses this memory-based model to make continuous predictions of future events.</a:t>
            </a:r>
          </a:p>
          <a:p>
            <a:r>
              <a:rPr lang="en-US" dirty="0"/>
              <a:t>It is the ability to make predictions about the future that is the crux of intelligence.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2"/>
          <p:cNvSpPr>
            <a:spLocks noGrp="1" noChangeArrowheads="1"/>
          </p:cNvSpPr>
          <p:nvPr>
            <p:ph type="title"/>
          </p:nvPr>
        </p:nvSpPr>
        <p:spPr/>
        <p:txBody>
          <a:bodyPr/>
          <a:lstStyle/>
          <a:p>
            <a:r>
              <a:rPr lang="en-US" dirty="0"/>
              <a:t>Difference Between Data Science, Machine Learning and AI</a:t>
            </a:r>
          </a:p>
        </p:txBody>
      </p:sp>
      <p:sp>
        <p:nvSpPr>
          <p:cNvPr id="484355" name="Rectangle 3"/>
          <p:cNvSpPr>
            <a:spLocks noGrp="1" noChangeArrowheads="1"/>
          </p:cNvSpPr>
          <p:nvPr>
            <p:ph idx="1"/>
          </p:nvPr>
        </p:nvSpPr>
        <p:spPr/>
        <p:txBody>
          <a:bodyPr>
            <a:normAutofit lnSpcReduction="10000"/>
          </a:bodyPr>
          <a:lstStyle/>
          <a:p>
            <a:pPr>
              <a:lnSpc>
                <a:spcPct val="90000"/>
              </a:lnSpc>
            </a:pPr>
            <a:r>
              <a:rPr lang="en-US" sz="2800" dirty="0"/>
              <a:t>Post from </a:t>
            </a:r>
            <a:r>
              <a:rPr lang="en-US" sz="2800" dirty="0">
                <a:hlinkClick r:id="rId2"/>
              </a:rPr>
              <a:t>David Robinson</a:t>
            </a:r>
            <a:r>
              <a:rPr lang="en-US" sz="2800" dirty="0"/>
              <a:t> </a:t>
            </a:r>
          </a:p>
          <a:p>
            <a:pPr>
              <a:lnSpc>
                <a:spcPct val="90000"/>
              </a:lnSpc>
            </a:pPr>
            <a:r>
              <a:rPr lang="en-US" sz="2800" dirty="0"/>
              <a:t>Statistics is used to find </a:t>
            </a:r>
            <a:r>
              <a:rPr lang="en-US" sz="2800" b="1" dirty="0">
                <a:solidFill>
                  <a:srgbClr val="FF0000"/>
                </a:solidFill>
              </a:rPr>
              <a:t>correlations</a:t>
            </a:r>
            <a:r>
              <a:rPr lang="en-US" sz="2800" dirty="0"/>
              <a:t> in data</a:t>
            </a:r>
          </a:p>
          <a:p>
            <a:pPr>
              <a:lnSpc>
                <a:spcPct val="90000"/>
              </a:lnSpc>
            </a:pPr>
            <a:r>
              <a:rPr lang="en-US" sz="2800" dirty="0"/>
              <a:t>Machine Learning is used to learn a model from examples to make </a:t>
            </a:r>
            <a:r>
              <a:rPr lang="en-US" sz="2800" b="1" dirty="0">
                <a:solidFill>
                  <a:srgbClr val="FF0000"/>
                </a:solidFill>
              </a:rPr>
              <a:t>predictions</a:t>
            </a:r>
          </a:p>
          <a:p>
            <a:pPr>
              <a:lnSpc>
                <a:spcPct val="90000"/>
              </a:lnSpc>
            </a:pPr>
            <a:r>
              <a:rPr lang="en-US" sz="2800" dirty="0"/>
              <a:t>Artificial Intelligence uses ML to extract a model of a human intelligence ability, to perform </a:t>
            </a:r>
            <a:r>
              <a:rPr lang="en-US" sz="2800" b="1" dirty="0">
                <a:solidFill>
                  <a:srgbClr val="FF0000"/>
                </a:solidFill>
              </a:rPr>
              <a:t>actions</a:t>
            </a:r>
          </a:p>
          <a:p>
            <a:pPr lvl="1">
              <a:lnSpc>
                <a:spcPct val="90000"/>
              </a:lnSpc>
            </a:pPr>
            <a:r>
              <a:rPr lang="en-US" sz="2400" b="1" dirty="0">
                <a:solidFill>
                  <a:srgbClr val="FF0000"/>
                </a:solidFill>
              </a:rPr>
              <a:t>Humans in the loop </a:t>
            </a:r>
            <a:r>
              <a:rPr lang="en-US" sz="2400" dirty="0"/>
              <a:t>are involved in providing examples of human behavior (e.g. annotating data, evaluating results)</a:t>
            </a:r>
          </a:p>
          <a:p>
            <a:pPr>
              <a:lnSpc>
                <a:spcPct val="90000"/>
              </a:lnSpc>
            </a:pPr>
            <a:r>
              <a:rPr lang="en-US" sz="2800" dirty="0"/>
              <a:t>Data Science uses statistical analysis of data to produce </a:t>
            </a:r>
            <a:r>
              <a:rPr lang="en-US" sz="2800" b="1" dirty="0">
                <a:solidFill>
                  <a:srgbClr val="FF0000"/>
                </a:solidFill>
              </a:rPr>
              <a:t>insights</a:t>
            </a:r>
            <a:r>
              <a:rPr lang="en-US" sz="2800" dirty="0"/>
              <a:t> from statistical correlations</a:t>
            </a:r>
          </a:p>
          <a:p>
            <a:pPr lvl="1">
              <a:lnSpc>
                <a:spcPct val="90000"/>
              </a:lnSpc>
            </a:pPr>
            <a:r>
              <a:rPr lang="en-US" sz="2400" dirty="0"/>
              <a:t>It uses </a:t>
            </a:r>
            <a:r>
              <a:rPr lang="en-US" sz="2400" b="1" dirty="0">
                <a:solidFill>
                  <a:srgbClr val="FF0000"/>
                </a:solidFill>
              </a:rPr>
              <a:t>humans in the end</a:t>
            </a:r>
            <a:r>
              <a:rPr lang="en-US" sz="2400" dirty="0"/>
              <a:t>, who sift among those correlations hints to produce the insights</a:t>
            </a:r>
          </a:p>
          <a:p>
            <a:pPr lvl="1">
              <a:lnSpc>
                <a:spcPct val="90000"/>
              </a:lnSpc>
            </a:pPr>
            <a:r>
              <a:rPr lang="en-US" sz="2400" dirty="0"/>
              <a:t>The intelligence lays in humans that interpret the output of statistical analysis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Thirty Million Words</a:t>
            </a:r>
          </a:p>
        </p:txBody>
      </p:sp>
      <p:sp>
        <p:nvSpPr>
          <p:cNvPr id="3" name="Content Placeholder 2"/>
          <p:cNvSpPr>
            <a:spLocks noGrp="1"/>
          </p:cNvSpPr>
          <p:nvPr>
            <p:ph idx="1"/>
          </p:nvPr>
        </p:nvSpPr>
        <p:spPr/>
        <p:txBody>
          <a:bodyPr>
            <a:normAutofit/>
          </a:bodyPr>
          <a:lstStyle/>
          <a:p>
            <a:r>
              <a:rPr lang="en-US" dirty="0"/>
              <a:t>The number of words a child hears in early life will determine their academic success and IQ in later life.</a:t>
            </a:r>
          </a:p>
          <a:p>
            <a:r>
              <a:rPr lang="en-US" dirty="0"/>
              <a:t>Researchers Betty Hart and Todd </a:t>
            </a:r>
            <a:r>
              <a:rPr lang="en-US" dirty="0" err="1"/>
              <a:t>Risley</a:t>
            </a:r>
            <a:r>
              <a:rPr lang="en-US" dirty="0"/>
              <a:t> (1995) found that children from professional families heard thirty million more words in their first 3 years</a:t>
            </a:r>
          </a:p>
          <a:p>
            <a:r>
              <a:rPr lang="en-US" dirty="0"/>
              <a:t>http://www.youtube.com/watch?v=qLoEUEDqagQ</a:t>
            </a:r>
          </a:p>
        </p:txBody>
      </p:sp>
    </p:spTree>
    <p:extLst>
      <p:ext uri="{BB962C8B-B14F-4D97-AF65-F5344CB8AC3E}">
        <p14:creationId xmlns:p14="http://schemas.microsoft.com/office/powerpoint/2010/main" val="13393672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2615" y="0"/>
            <a:ext cx="8183562" cy="779055"/>
          </a:xfrm>
        </p:spPr>
        <p:txBody>
          <a:bodyPr/>
          <a:lstStyle/>
          <a:p>
            <a:pPr>
              <a:defRPr/>
            </a:pPr>
            <a:r>
              <a:rPr lang="en-US" dirty="0"/>
              <a:t>Linguistic Applications</a:t>
            </a:r>
          </a:p>
        </p:txBody>
      </p:sp>
      <p:sp>
        <p:nvSpPr>
          <p:cNvPr id="17411" name="Content Placeholder 2"/>
          <p:cNvSpPr>
            <a:spLocks noGrp="1"/>
          </p:cNvSpPr>
          <p:nvPr>
            <p:ph idx="1"/>
          </p:nvPr>
        </p:nvSpPr>
        <p:spPr>
          <a:xfrm>
            <a:off x="1602615" y="1662370"/>
            <a:ext cx="8183562" cy="4714875"/>
          </a:xfrm>
        </p:spPr>
        <p:txBody>
          <a:bodyPr/>
          <a:lstStyle/>
          <a:p>
            <a:r>
              <a:rPr lang="en-US" dirty="0"/>
              <a:t>So far self referential: from language to language</a:t>
            </a:r>
          </a:p>
          <a:p>
            <a:pPr lvl="1"/>
            <a:r>
              <a:rPr lang="en-US" dirty="0"/>
              <a:t>Classification</a:t>
            </a:r>
          </a:p>
          <a:p>
            <a:pPr lvl="1"/>
            <a:r>
              <a:rPr lang="en-US" dirty="0"/>
              <a:t>Extraction</a:t>
            </a:r>
          </a:p>
          <a:p>
            <a:pPr lvl="1"/>
            <a:r>
              <a:rPr lang="en-US" dirty="0"/>
              <a:t>Summarization</a:t>
            </a:r>
          </a:p>
          <a:p>
            <a:r>
              <a:rPr lang="en-US" dirty="0"/>
              <a:t>More challenging:</a:t>
            </a:r>
          </a:p>
          <a:p>
            <a:pPr lvl="1"/>
            <a:r>
              <a:rPr lang="en-US" dirty="0"/>
              <a:t>Derive conclusion</a:t>
            </a:r>
          </a:p>
          <a:p>
            <a:pPr lvl="1"/>
            <a:r>
              <a:rPr lang="en-US" dirty="0"/>
              <a:t>Perform actions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B4337E-6293-44B0-9BCB-FB9D6BB5DE30}"/>
              </a:ext>
            </a:extLst>
          </p:cNvPr>
          <p:cNvSpPr>
            <a:spLocks noGrp="1"/>
          </p:cNvSpPr>
          <p:nvPr>
            <p:ph type="title"/>
          </p:nvPr>
        </p:nvSpPr>
        <p:spPr/>
        <p:txBody>
          <a:bodyPr/>
          <a:lstStyle/>
          <a:p>
            <a:r>
              <a:rPr lang="en-US" dirty="0"/>
              <a:t>Motivations</a:t>
            </a:r>
          </a:p>
        </p:txBody>
      </p:sp>
      <p:sp>
        <p:nvSpPr>
          <p:cNvPr id="6" name="Content Placeholder 5">
            <a:extLst>
              <a:ext uri="{FF2B5EF4-FFF2-40B4-BE49-F238E27FC236}">
                <a16:creationId xmlns:a16="http://schemas.microsoft.com/office/drawing/2014/main" id="{7E76B6A0-CC83-406C-B652-80713016F491}"/>
              </a:ext>
            </a:extLst>
          </p:cNvPr>
          <p:cNvSpPr>
            <a:spLocks noGrp="1"/>
          </p:cNvSpPr>
          <p:nvPr>
            <p:ph sz="half" idx="1"/>
          </p:nvPr>
        </p:nvSpPr>
        <p:spPr/>
        <p:txBody>
          <a:bodyPr/>
          <a:lstStyle/>
          <a:p>
            <a:r>
              <a:rPr lang="en-US" sz="2400" dirty="0"/>
              <a:t>Text is everywhere:</a:t>
            </a:r>
          </a:p>
          <a:p>
            <a:pPr lvl="1"/>
            <a:r>
              <a:rPr lang="en-US" sz="2000" dirty="0"/>
              <a:t>books, web, news</a:t>
            </a:r>
          </a:p>
          <a:p>
            <a:pPr lvl="1"/>
            <a:r>
              <a:rPr lang="en-US" sz="2000" dirty="0"/>
              <a:t>Humans communicate with text:</a:t>
            </a:r>
          </a:p>
          <a:p>
            <a:pPr lvl="2"/>
            <a:r>
              <a:rPr lang="en-US" sz="1800" dirty="0"/>
              <a:t>email, social media</a:t>
            </a:r>
          </a:p>
          <a:p>
            <a:r>
              <a:rPr lang="en-US" sz="2400" dirty="0"/>
              <a:t>Over 80% of information is expressed as unstructured data:</a:t>
            </a:r>
          </a:p>
          <a:p>
            <a:pPr lvl="1"/>
            <a:r>
              <a:rPr lang="en-US" sz="2000" dirty="0"/>
              <a:t>40 million articles in Wikipedia</a:t>
            </a:r>
          </a:p>
          <a:p>
            <a:pPr lvl="1"/>
            <a:r>
              <a:rPr lang="en-US" sz="2000" dirty="0"/>
              <a:t>4.5 billion Web pages</a:t>
            </a:r>
          </a:p>
          <a:p>
            <a:pPr lvl="1"/>
            <a:r>
              <a:rPr lang="en-US" sz="2000" dirty="0"/>
              <a:t>about 500 million tweets a day</a:t>
            </a:r>
          </a:p>
          <a:p>
            <a:pPr lvl="1"/>
            <a:r>
              <a:rPr lang="en-US" sz="2000" dirty="0"/>
              <a:t>1.5 trillion queries in a year</a:t>
            </a:r>
          </a:p>
          <a:p>
            <a:endParaRPr lang="en-US" dirty="0"/>
          </a:p>
        </p:txBody>
      </p:sp>
      <p:sp>
        <p:nvSpPr>
          <p:cNvPr id="7" name="Content Placeholder 6">
            <a:extLst>
              <a:ext uri="{FF2B5EF4-FFF2-40B4-BE49-F238E27FC236}">
                <a16:creationId xmlns:a16="http://schemas.microsoft.com/office/drawing/2014/main" id="{FF077B6C-ABCF-4C5B-BBA6-E4CD3E0A203A}"/>
              </a:ext>
            </a:extLst>
          </p:cNvPr>
          <p:cNvSpPr>
            <a:spLocks noGrp="1"/>
          </p:cNvSpPr>
          <p:nvPr>
            <p:ph sz="half" idx="2"/>
          </p:nvPr>
        </p:nvSpPr>
        <p:spPr/>
        <p:txBody>
          <a:bodyPr/>
          <a:lstStyle/>
          <a:p>
            <a:pPr marL="0" indent="0">
              <a:buNone/>
            </a:pPr>
            <a:r>
              <a:rPr lang="en-US" sz="2400" dirty="0"/>
              <a:t>Text analytics is the process of converting unstructured text data into meaningful data for analysis, to measure customer opinions, product reviews, feedback, to provide search facility, sentimental analysis and entity modeling to support fact based decision making.</a:t>
            </a:r>
          </a:p>
        </p:txBody>
      </p:sp>
      <p:sp>
        <p:nvSpPr>
          <p:cNvPr id="8" name="Text Placeholder 7">
            <a:extLst>
              <a:ext uri="{FF2B5EF4-FFF2-40B4-BE49-F238E27FC236}">
                <a16:creationId xmlns:a16="http://schemas.microsoft.com/office/drawing/2014/main" id="{4A041D55-E373-4EED-AF81-7031CEC3551C}"/>
              </a:ext>
            </a:extLst>
          </p:cNvPr>
          <p:cNvSpPr>
            <a:spLocks noGrp="1"/>
          </p:cNvSpPr>
          <p:nvPr>
            <p:ph type="body" sz="quarter" idx="10"/>
          </p:nvPr>
        </p:nvSpPr>
        <p:spPr/>
        <p:txBody>
          <a:bodyPr/>
          <a:lstStyle/>
          <a:p>
            <a:r>
              <a:rPr lang="en-US" dirty="0"/>
              <a:t>Definition</a:t>
            </a:r>
          </a:p>
        </p:txBody>
      </p:sp>
      <p:sp>
        <p:nvSpPr>
          <p:cNvPr id="9" name="Text Placeholder 8">
            <a:extLst>
              <a:ext uri="{FF2B5EF4-FFF2-40B4-BE49-F238E27FC236}">
                <a16:creationId xmlns:a16="http://schemas.microsoft.com/office/drawing/2014/main" id="{7AA7DC85-CAE9-4EEA-9546-595FB362A284}"/>
              </a:ext>
            </a:extLst>
          </p:cNvPr>
          <p:cNvSpPr>
            <a:spLocks noGrp="1"/>
          </p:cNvSpPr>
          <p:nvPr>
            <p:ph type="body" sz="quarter" idx="11"/>
          </p:nvPr>
        </p:nvSpPr>
        <p:spPr/>
        <p:txBody>
          <a:bodyPr/>
          <a:lstStyle/>
          <a:p>
            <a:r>
              <a:rPr lang="en-US" dirty="0"/>
              <a:t>Facts</a:t>
            </a:r>
          </a:p>
        </p:txBody>
      </p:sp>
    </p:spTree>
    <p:extLst>
      <p:ext uri="{BB962C8B-B14F-4D97-AF65-F5344CB8AC3E}">
        <p14:creationId xmlns:p14="http://schemas.microsoft.com/office/powerpoint/2010/main" val="18155649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a:lstStyle/>
          <a:p>
            <a:r>
              <a:rPr lang="en-US" dirty="0"/>
              <a:t>Natural Language Understanding is difficult </a:t>
            </a:r>
          </a:p>
        </p:txBody>
      </p:sp>
      <p:sp>
        <p:nvSpPr>
          <p:cNvPr id="204803" name="Rectangle 3"/>
          <p:cNvSpPr>
            <a:spLocks noGrp="1" noChangeArrowheads="1"/>
          </p:cNvSpPr>
          <p:nvPr>
            <p:ph idx="1"/>
          </p:nvPr>
        </p:nvSpPr>
        <p:spPr>
          <a:xfrm>
            <a:off x="1641019" y="1278319"/>
            <a:ext cx="9255605" cy="755003"/>
          </a:xfrm>
        </p:spPr>
        <p:txBody>
          <a:bodyPr/>
          <a:lstStyle/>
          <a:p>
            <a:r>
              <a:rPr lang="en-US" dirty="0"/>
              <a:t>The hidden structure of language is complex and highly ambiguous</a:t>
            </a:r>
          </a:p>
          <a:p>
            <a:pPr marL="0" indent="0">
              <a:buNone/>
            </a:pPr>
            <a:endParaRPr lang="en-US" dirty="0"/>
          </a:p>
          <a:p>
            <a:endParaRPr lang="en-US" dirty="0"/>
          </a:p>
        </p:txBody>
      </p:sp>
      <p:pic>
        <p:nvPicPr>
          <p:cNvPr id="204805" name="Picture 5"/>
          <p:cNvPicPr>
            <a:picLocks noChangeAspect="1" noChangeArrowheads="1"/>
          </p:cNvPicPr>
          <p:nvPr/>
        </p:nvPicPr>
        <p:blipFill>
          <a:blip r:embed="rId2" cstate="print"/>
          <a:srcRect l="8240" t="26732" r="17360" b="17867"/>
          <a:stretch>
            <a:fillRect/>
          </a:stretch>
        </p:blipFill>
        <p:spPr bwMode="auto">
          <a:xfrm>
            <a:off x="5046635" y="3054041"/>
            <a:ext cx="6221498" cy="3423594"/>
          </a:xfrm>
          <a:prstGeom prst="rect">
            <a:avLst/>
          </a:prstGeom>
          <a:noFill/>
          <a:ln w="9525">
            <a:noFill/>
            <a:miter lim="800000"/>
            <a:headEnd/>
            <a:tailEnd/>
          </a:ln>
          <a:effectLst/>
        </p:spPr>
      </p:pic>
      <p:sp>
        <p:nvSpPr>
          <p:cNvPr id="5" name="TextBox 4"/>
          <p:cNvSpPr txBox="1"/>
          <p:nvPr/>
        </p:nvSpPr>
        <p:spPr>
          <a:xfrm>
            <a:off x="3753412" y="6600827"/>
            <a:ext cx="1651895" cy="246221"/>
          </a:xfrm>
          <a:prstGeom prst="rect">
            <a:avLst/>
          </a:prstGeom>
          <a:noFill/>
        </p:spPr>
        <p:txBody>
          <a:bodyPr wrap="none" lIns="0" tIns="0" rIns="0" bIns="0" rtlCol="0">
            <a:spAutoFit/>
          </a:bodyPr>
          <a:lstStyle/>
          <a:p>
            <a:r>
              <a:rPr lang="en-US" dirty="0">
                <a:latin typeface="Tw Cen MT" pitchFamily="34" charset="0"/>
              </a:rPr>
              <a:t>Slide by C. Manning</a:t>
            </a:r>
          </a:p>
        </p:txBody>
      </p:sp>
      <p:sp>
        <p:nvSpPr>
          <p:cNvPr id="2" name="Rectangle 1">
            <a:extLst>
              <a:ext uri="{FF2B5EF4-FFF2-40B4-BE49-F238E27FC236}">
                <a16:creationId xmlns:a16="http://schemas.microsoft.com/office/drawing/2014/main" id="{8D9215E2-A794-4657-B013-660ACB0954C3}"/>
              </a:ext>
            </a:extLst>
          </p:cNvPr>
          <p:cNvSpPr/>
          <p:nvPr/>
        </p:nvSpPr>
        <p:spPr>
          <a:xfrm>
            <a:off x="3753412" y="2128183"/>
            <a:ext cx="7810102" cy="830997"/>
          </a:xfrm>
          <a:prstGeom prst="rect">
            <a:avLst/>
          </a:prstGeom>
        </p:spPr>
        <p:txBody>
          <a:bodyPr wrap="square">
            <a:spAutoFit/>
          </a:bodyPr>
          <a:lstStyle/>
          <a:p>
            <a:r>
              <a:rPr lang="en-US" sz="2400" i="1" dirty="0"/>
              <a:t>Fed raises interest rates 0.5% in effort to control inflation</a:t>
            </a:r>
          </a:p>
          <a:p>
            <a:pPr algn="r"/>
            <a:r>
              <a:rPr lang="en-US" sz="2400" dirty="0"/>
              <a:t>(NYT headline 5/17/00)</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p:txBody>
          <a:bodyPr/>
          <a:lstStyle/>
          <a:p>
            <a:r>
              <a:rPr lang="en-US"/>
              <a:t>Where are the ambiguities?</a:t>
            </a:r>
          </a:p>
        </p:txBody>
      </p:sp>
      <p:pic>
        <p:nvPicPr>
          <p:cNvPr id="205827" name="Picture 3"/>
          <p:cNvPicPr>
            <a:picLocks noChangeAspect="1" noChangeArrowheads="1"/>
          </p:cNvPicPr>
          <p:nvPr/>
        </p:nvPicPr>
        <p:blipFill>
          <a:blip r:embed="rId2" cstate="print"/>
          <a:srcRect l="3922" t="23517" r="2333" b="4759"/>
          <a:stretch>
            <a:fillRect/>
          </a:stretch>
        </p:blipFill>
        <p:spPr bwMode="auto">
          <a:xfrm>
            <a:off x="1779976" y="1470345"/>
            <a:ext cx="8632047" cy="4754870"/>
          </a:xfrm>
          <a:prstGeom prst="rect">
            <a:avLst/>
          </a:prstGeom>
          <a:noFill/>
          <a:ln w="9525">
            <a:noFill/>
            <a:miter lim="800000"/>
            <a:headEnd/>
            <a:tailEnd/>
          </a:ln>
          <a:effectLst/>
        </p:spPr>
      </p:pic>
      <p:sp>
        <p:nvSpPr>
          <p:cNvPr id="4" name="TextBox 3"/>
          <p:cNvSpPr txBox="1"/>
          <p:nvPr/>
        </p:nvSpPr>
        <p:spPr>
          <a:xfrm>
            <a:off x="3330955" y="6611783"/>
            <a:ext cx="1651895" cy="246221"/>
          </a:xfrm>
          <a:prstGeom prst="rect">
            <a:avLst/>
          </a:prstGeom>
          <a:noFill/>
        </p:spPr>
        <p:txBody>
          <a:bodyPr wrap="none" lIns="0" tIns="0" rIns="0" bIns="0" rtlCol="0">
            <a:spAutoFit/>
          </a:bodyPr>
          <a:lstStyle/>
          <a:p>
            <a:r>
              <a:rPr lang="en-US" dirty="0">
                <a:latin typeface="Tw Cen MT" pitchFamily="34" charset="0"/>
              </a:rPr>
              <a:t>Slide by C. Manning</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Newspaper Headlines</a:t>
            </a:r>
          </a:p>
        </p:txBody>
      </p:sp>
      <p:sp>
        <p:nvSpPr>
          <p:cNvPr id="3" name="Content Placeholder 2"/>
          <p:cNvSpPr>
            <a:spLocks noGrp="1"/>
          </p:cNvSpPr>
          <p:nvPr>
            <p:ph idx="1"/>
          </p:nvPr>
        </p:nvSpPr>
        <p:spPr/>
        <p:txBody>
          <a:bodyPr>
            <a:normAutofit/>
          </a:bodyPr>
          <a:lstStyle/>
          <a:p>
            <a:r>
              <a:rPr lang="en-US" dirty="0"/>
              <a:t>Minister Accused Of Having 8 Wives In Jail</a:t>
            </a:r>
          </a:p>
          <a:p>
            <a:r>
              <a:rPr lang="en-US" dirty="0"/>
              <a:t>Juvenile Court to Try Shooting Defendant</a:t>
            </a:r>
          </a:p>
          <a:p>
            <a:r>
              <a:rPr lang="en-US" dirty="0"/>
              <a:t>Teacher Strikes Idle Kids</a:t>
            </a:r>
          </a:p>
          <a:p>
            <a:r>
              <a:rPr lang="en-US" dirty="0"/>
              <a:t>China to Orbit Human on Oct. 15</a:t>
            </a:r>
          </a:p>
          <a:p>
            <a:r>
              <a:rPr lang="en-US" dirty="0"/>
              <a:t>Local High School Dropouts Cut in Half</a:t>
            </a:r>
          </a:p>
          <a:p>
            <a:r>
              <a:rPr lang="en-US" dirty="0"/>
              <a:t>Red Tape Holds Up New Bridges</a:t>
            </a:r>
          </a:p>
          <a:p>
            <a:r>
              <a:rPr lang="en-US" dirty="0"/>
              <a:t>Clinton Wins on Budget, but More Lies Ahead</a:t>
            </a:r>
          </a:p>
          <a:p>
            <a:r>
              <a:rPr lang="en-US" dirty="0"/>
              <a:t>Hospitals Are Sued by 7 Foot Doctors</a:t>
            </a:r>
          </a:p>
          <a:p>
            <a:r>
              <a:rPr lang="en-US" dirty="0"/>
              <a:t>Police: Crack Found in Man's Buttocks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 Resolution</a:t>
            </a:r>
          </a:p>
        </p:txBody>
      </p:sp>
      <p:sp>
        <p:nvSpPr>
          <p:cNvPr id="3" name="Content Placeholder 2"/>
          <p:cNvSpPr>
            <a:spLocks noGrp="1"/>
          </p:cNvSpPr>
          <p:nvPr>
            <p:ph idx="1"/>
          </p:nvPr>
        </p:nvSpPr>
        <p:spPr/>
        <p:txBody>
          <a:bodyPr>
            <a:normAutofit/>
          </a:bodyPr>
          <a:lstStyle/>
          <a:p>
            <a:pPr>
              <a:buNone/>
            </a:pPr>
            <a:r>
              <a:rPr lang="en-US" dirty="0"/>
              <a:t>U: Where is The Green Hornet playing in Mountain View?</a:t>
            </a:r>
          </a:p>
          <a:p>
            <a:pPr>
              <a:buNone/>
            </a:pPr>
            <a:r>
              <a:rPr lang="en-US" dirty="0"/>
              <a:t>S: The Green Hornet is playing at the Century 16 theater.</a:t>
            </a:r>
          </a:p>
          <a:p>
            <a:pPr>
              <a:buNone/>
            </a:pPr>
            <a:r>
              <a:rPr lang="en-US" dirty="0"/>
              <a:t>U: When is it playing there?</a:t>
            </a:r>
          </a:p>
          <a:p>
            <a:pPr>
              <a:buNone/>
            </a:pPr>
            <a:r>
              <a:rPr lang="en-US" dirty="0"/>
              <a:t>S: It’s playing at 2pm, 5pm, and 8pm.</a:t>
            </a:r>
          </a:p>
          <a:p>
            <a:pPr>
              <a:buNone/>
            </a:pPr>
            <a:r>
              <a:rPr lang="en-US" dirty="0"/>
              <a:t>U: I’d like 1 adult and 2 children for the first show.</a:t>
            </a:r>
            <a:br>
              <a:rPr lang="en-US" dirty="0"/>
            </a:br>
            <a:r>
              <a:rPr lang="en-US" dirty="0"/>
              <a:t>How much would that cost?</a:t>
            </a:r>
          </a:p>
          <a:p>
            <a:pPr>
              <a:buNone/>
            </a:pPr>
            <a:endParaRPr lang="en-US" dirty="0"/>
          </a:p>
          <a:p>
            <a:r>
              <a:rPr lang="en-US" dirty="0"/>
              <a:t>Knowledge sources:</a:t>
            </a:r>
          </a:p>
          <a:p>
            <a:pPr lvl="1"/>
            <a:r>
              <a:rPr lang="en-US" dirty="0"/>
              <a:t>Domain knowledge</a:t>
            </a:r>
          </a:p>
          <a:p>
            <a:pPr lvl="1"/>
            <a:r>
              <a:rPr lang="en-US" dirty="0"/>
              <a:t>Discourse knowledge</a:t>
            </a:r>
          </a:p>
          <a:p>
            <a:pPr lvl="1"/>
            <a:r>
              <a:rPr lang="en-US" dirty="0"/>
              <a:t>World knowledge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NLP is hard</a:t>
            </a:r>
          </a:p>
        </p:txBody>
      </p:sp>
      <p:sp>
        <p:nvSpPr>
          <p:cNvPr id="3" name="Content Placeholder 2"/>
          <p:cNvSpPr>
            <a:spLocks noGrp="1"/>
          </p:cNvSpPr>
          <p:nvPr>
            <p:ph idx="1"/>
          </p:nvPr>
        </p:nvSpPr>
        <p:spPr/>
        <p:txBody>
          <a:bodyPr>
            <a:normAutofit/>
          </a:bodyPr>
          <a:lstStyle/>
          <a:p>
            <a:r>
              <a:rPr lang="en-US" dirty="0"/>
              <a:t>Natural language is:</a:t>
            </a:r>
          </a:p>
          <a:p>
            <a:pPr lvl="1"/>
            <a:r>
              <a:rPr lang="en-US" dirty="0"/>
              <a:t>highly ambiguous at all levels</a:t>
            </a:r>
          </a:p>
          <a:p>
            <a:pPr lvl="1"/>
            <a:r>
              <a:rPr lang="en-US" dirty="0"/>
              <a:t>complex and subtle use of context to convey meaning</a:t>
            </a:r>
          </a:p>
          <a:p>
            <a:pPr lvl="1"/>
            <a:r>
              <a:rPr lang="en-US" dirty="0"/>
              <a:t>fuzzy?, probabilistic</a:t>
            </a:r>
          </a:p>
          <a:p>
            <a:pPr lvl="1"/>
            <a:r>
              <a:rPr lang="en-US" dirty="0"/>
              <a:t>involves reasoning about the world</a:t>
            </a:r>
          </a:p>
          <a:p>
            <a:pPr lvl="1"/>
            <a:r>
              <a:rPr lang="en-US" dirty="0"/>
              <a:t>a key part of people interacting with other people (a social system):</a:t>
            </a:r>
          </a:p>
          <a:p>
            <a:pPr lvl="2"/>
            <a:r>
              <a:rPr lang="en-US" dirty="0"/>
              <a:t>persuading, insulting and amusing them</a:t>
            </a:r>
          </a:p>
          <a:p>
            <a:r>
              <a:rPr lang="en-US" dirty="0"/>
              <a:t>But NLP can also be surprisingly easy sometimes:</a:t>
            </a:r>
          </a:p>
          <a:p>
            <a:pPr lvl="1"/>
            <a:r>
              <a:rPr lang="en-US" dirty="0"/>
              <a:t>rough text features can often do half the job</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Hidden Structure of Language</a:t>
            </a:r>
          </a:p>
        </p:txBody>
      </p:sp>
      <p:sp>
        <p:nvSpPr>
          <p:cNvPr id="3" name="Content Placeholder 2"/>
          <p:cNvSpPr>
            <a:spLocks noGrp="1"/>
          </p:cNvSpPr>
          <p:nvPr>
            <p:ph idx="1"/>
          </p:nvPr>
        </p:nvSpPr>
        <p:spPr/>
        <p:txBody>
          <a:bodyPr>
            <a:normAutofit/>
          </a:bodyPr>
          <a:lstStyle/>
          <a:p>
            <a:r>
              <a:rPr lang="en-US" dirty="0"/>
              <a:t>Going beneath the surface…</a:t>
            </a:r>
          </a:p>
          <a:p>
            <a:pPr lvl="1"/>
            <a:r>
              <a:rPr lang="en-US" dirty="0"/>
              <a:t>Not just string processing</a:t>
            </a:r>
          </a:p>
          <a:p>
            <a:pPr lvl="1"/>
            <a:r>
              <a:rPr lang="en-US" dirty="0"/>
              <a:t>Not just keyword matching in a search engine</a:t>
            </a:r>
          </a:p>
          <a:p>
            <a:pPr lvl="2"/>
            <a:r>
              <a:rPr lang="en-US" dirty="0"/>
              <a:t>Search Google on “tennis racquet” and “tennis racquets” or “laptop” and “notebook” and the results are quite different …</a:t>
            </a:r>
            <a:br>
              <a:rPr lang="en-US" dirty="0"/>
            </a:br>
            <a:r>
              <a:rPr lang="en-US" dirty="0"/>
              <a:t>though these days Google does lots of subtle stuff beyond keyword matching itself</a:t>
            </a:r>
          </a:p>
          <a:p>
            <a:pPr lvl="1"/>
            <a:r>
              <a:rPr lang="en-US" dirty="0"/>
              <a:t>Not just converting a sound stream to a string of words</a:t>
            </a:r>
          </a:p>
          <a:p>
            <a:pPr lvl="2"/>
            <a:r>
              <a:rPr lang="en-US" dirty="0"/>
              <a:t>Like Nuance/IBM/Dragon/Philips speech recognition</a:t>
            </a:r>
          </a:p>
          <a:p>
            <a:r>
              <a:rPr lang="en-US" dirty="0"/>
              <a:t>To recover and manipulate at least </a:t>
            </a:r>
            <a:r>
              <a:rPr lang="en-US" i="1" dirty="0"/>
              <a:t>some </a:t>
            </a:r>
            <a:r>
              <a:rPr lang="en-US" dirty="0"/>
              <a:t>aspects of language structure and meaning</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About the Course</a:t>
            </a:r>
          </a:p>
        </p:txBody>
      </p:sp>
      <p:sp>
        <p:nvSpPr>
          <p:cNvPr id="3" name="Content Placeholder 2"/>
          <p:cNvSpPr>
            <a:spLocks noGrp="1"/>
          </p:cNvSpPr>
          <p:nvPr>
            <p:ph idx="1"/>
          </p:nvPr>
        </p:nvSpPr>
        <p:spPr/>
        <p:txBody>
          <a:bodyPr>
            <a:normAutofit/>
          </a:bodyPr>
          <a:lstStyle/>
          <a:p>
            <a:pPr>
              <a:defRPr/>
            </a:pPr>
            <a:r>
              <a:rPr lang="en-US" dirty="0"/>
              <a:t>Assumes some skills…</a:t>
            </a:r>
          </a:p>
          <a:p>
            <a:pPr lvl="1">
              <a:defRPr/>
            </a:pPr>
            <a:r>
              <a:rPr lang="en-US" dirty="0"/>
              <a:t>basic linear algebra, probability, and statistics</a:t>
            </a:r>
          </a:p>
          <a:p>
            <a:pPr lvl="1">
              <a:defRPr/>
            </a:pPr>
            <a:r>
              <a:rPr lang="en-US" dirty="0"/>
              <a:t>decent programming skills</a:t>
            </a:r>
          </a:p>
          <a:p>
            <a:pPr lvl="1">
              <a:defRPr/>
            </a:pPr>
            <a:r>
              <a:rPr lang="en-US" dirty="0"/>
              <a:t>willingness to learn missing knowledge</a:t>
            </a:r>
          </a:p>
          <a:p>
            <a:pPr>
              <a:defRPr/>
            </a:pPr>
            <a:r>
              <a:rPr lang="en-US" dirty="0"/>
              <a:t>Teaches key theory and methods for Statistical NLP</a:t>
            </a:r>
            <a:endParaRPr lang="fr-FR" dirty="0"/>
          </a:p>
          <a:p>
            <a:pPr lvl="1">
              <a:defRPr/>
            </a:pPr>
            <a:r>
              <a:rPr lang="en-US" dirty="0"/>
              <a:t>Useful for building practical, robust systems capable of interpreting human language</a:t>
            </a:r>
          </a:p>
          <a:p>
            <a:pPr>
              <a:defRPr/>
            </a:pPr>
            <a:r>
              <a:rPr lang="en-US" dirty="0"/>
              <a:t>Experimental approach:</a:t>
            </a:r>
          </a:p>
          <a:p>
            <a:pPr lvl="1">
              <a:defRPr/>
            </a:pPr>
            <a:r>
              <a:rPr lang="en-US" dirty="0"/>
              <a:t>Lots of problem-based learning</a:t>
            </a:r>
          </a:p>
          <a:p>
            <a:pPr lvl="1">
              <a:defRPr/>
            </a:pPr>
            <a:r>
              <a:rPr lang="en-US" dirty="0"/>
              <a:t>Often practical issues are as important as theoretical niceties</a:t>
            </a:r>
          </a:p>
          <a:p>
            <a:pPr>
              <a:defRPr/>
            </a:pP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Experimental Approach</a:t>
            </a:r>
          </a:p>
        </p:txBody>
      </p:sp>
      <p:sp>
        <p:nvSpPr>
          <p:cNvPr id="3" name="Content Placeholder 2"/>
          <p:cNvSpPr>
            <a:spLocks noGrp="1"/>
          </p:cNvSpPr>
          <p:nvPr>
            <p:ph idx="1"/>
          </p:nvPr>
        </p:nvSpPr>
        <p:spPr/>
        <p:txBody>
          <a:bodyPr>
            <a:normAutofit/>
          </a:bodyPr>
          <a:lstStyle/>
          <a:p>
            <a:pPr marL="514350" indent="-514350">
              <a:buFont typeface="+mj-lt"/>
              <a:buAutoNum type="arabicPeriod"/>
              <a:defRPr/>
            </a:pPr>
            <a:r>
              <a:rPr lang="en-US" dirty="0"/>
              <a:t>Formulate Hypothesis</a:t>
            </a:r>
          </a:p>
          <a:p>
            <a:pPr marL="514350" indent="-514350">
              <a:buFont typeface="+mj-lt"/>
              <a:buAutoNum type="arabicPeriod"/>
              <a:defRPr/>
            </a:pPr>
            <a:r>
              <a:rPr lang="en-US" dirty="0"/>
              <a:t>Implement Technique</a:t>
            </a:r>
          </a:p>
          <a:p>
            <a:pPr marL="514350" indent="-514350">
              <a:buFont typeface="+mj-lt"/>
              <a:buAutoNum type="arabicPeriod"/>
              <a:defRPr/>
            </a:pPr>
            <a:r>
              <a:rPr lang="en-US" dirty="0"/>
              <a:t>Train and Test</a:t>
            </a:r>
          </a:p>
          <a:p>
            <a:pPr marL="514350" indent="-514350">
              <a:buFont typeface="+mj-lt"/>
              <a:buAutoNum type="arabicPeriod"/>
              <a:defRPr/>
            </a:pPr>
            <a:r>
              <a:rPr lang="en-US" dirty="0"/>
              <a:t>Apply Evaluation Metric</a:t>
            </a:r>
          </a:p>
          <a:p>
            <a:pPr marL="514350" indent="-514350">
              <a:buFont typeface="+mj-lt"/>
              <a:buAutoNum type="arabicPeriod"/>
              <a:defRPr/>
            </a:pPr>
            <a:r>
              <a:rPr lang="en-US" dirty="0"/>
              <a:t>If not improved:</a:t>
            </a:r>
          </a:p>
          <a:p>
            <a:pPr marL="914400" lvl="1" indent="-514350">
              <a:buFont typeface="+mj-lt"/>
              <a:buAutoNum type="arabicPeriod"/>
              <a:defRPr/>
            </a:pPr>
            <a:r>
              <a:rPr lang="en-US" dirty="0"/>
              <a:t>Perform error analysis</a:t>
            </a:r>
          </a:p>
          <a:p>
            <a:pPr marL="914400" lvl="1" indent="-514350">
              <a:buFont typeface="+mj-lt"/>
              <a:buAutoNum type="arabicPeriod"/>
              <a:defRPr/>
            </a:pPr>
            <a:r>
              <a:rPr lang="en-US" dirty="0"/>
              <a:t>Revise Hypothesis</a:t>
            </a:r>
          </a:p>
          <a:p>
            <a:pPr marL="514350" indent="-514350">
              <a:buFont typeface="+mj-lt"/>
              <a:buAutoNum type="arabicPeriod"/>
              <a:defRPr/>
            </a:pPr>
            <a:r>
              <a:rPr lang="en-US" dirty="0"/>
              <a:t>Repeat</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a:t>
            </a:r>
          </a:p>
        </p:txBody>
      </p:sp>
      <p:sp>
        <p:nvSpPr>
          <p:cNvPr id="4" name="Text Placeholder 3">
            <a:extLst>
              <a:ext uri="{FF2B5EF4-FFF2-40B4-BE49-F238E27FC236}">
                <a16:creationId xmlns:a16="http://schemas.microsoft.com/office/drawing/2014/main" id="{FB69B8D3-085C-4104-915C-F123ACA5B731}"/>
              </a:ext>
            </a:extLst>
          </p:cNvPr>
          <p:cNvSpPr>
            <a:spLocks noGrp="1"/>
          </p:cNvSpPr>
          <p:nvPr>
            <p:ph type="body" sz="half" idx="1"/>
          </p:nvPr>
        </p:nvSpPr>
        <p:spPr/>
        <p:txBody>
          <a:bodyPr/>
          <a:lstStyle/>
          <a:p>
            <a:pPr>
              <a:spcBef>
                <a:spcPts val="0"/>
              </a:spcBef>
            </a:pPr>
            <a:r>
              <a:rPr lang="en-US" dirty="0"/>
              <a:t>Introduction</a:t>
            </a:r>
          </a:p>
          <a:p>
            <a:pPr lvl="1">
              <a:spcBef>
                <a:spcPts val="0"/>
              </a:spcBef>
            </a:pPr>
            <a:r>
              <a:rPr lang="en-US" dirty="0"/>
              <a:t>History</a:t>
            </a:r>
          </a:p>
          <a:p>
            <a:pPr lvl="1">
              <a:spcBef>
                <a:spcPts val="0"/>
              </a:spcBef>
            </a:pPr>
            <a:r>
              <a:rPr lang="en-US" dirty="0"/>
              <a:t>Present and Future</a:t>
            </a:r>
          </a:p>
          <a:p>
            <a:pPr lvl="1">
              <a:spcBef>
                <a:spcPts val="0"/>
              </a:spcBef>
            </a:pPr>
            <a:r>
              <a:rPr lang="en-US" dirty="0"/>
              <a:t>NLP and the Web</a:t>
            </a:r>
          </a:p>
          <a:p>
            <a:pPr>
              <a:spcBef>
                <a:spcPts val="0"/>
              </a:spcBef>
            </a:pPr>
            <a:r>
              <a:rPr lang="en-US" dirty="0"/>
              <a:t>Mathematical Background</a:t>
            </a:r>
          </a:p>
          <a:p>
            <a:pPr lvl="1">
              <a:spcBef>
                <a:spcPts val="0"/>
              </a:spcBef>
            </a:pPr>
            <a:r>
              <a:rPr lang="en-US" dirty="0"/>
              <a:t>Probability and Statistics</a:t>
            </a:r>
          </a:p>
          <a:p>
            <a:pPr lvl="1">
              <a:spcBef>
                <a:spcPts val="0"/>
              </a:spcBef>
            </a:pPr>
            <a:r>
              <a:rPr lang="en-US" dirty="0"/>
              <a:t>Language Model</a:t>
            </a:r>
          </a:p>
          <a:p>
            <a:pPr lvl="1">
              <a:spcBef>
                <a:spcPts val="0"/>
              </a:spcBef>
            </a:pPr>
            <a:r>
              <a:rPr lang="en-US" dirty="0"/>
              <a:t>Hidden Markov Model</a:t>
            </a:r>
          </a:p>
          <a:p>
            <a:pPr lvl="1">
              <a:spcBef>
                <a:spcPts val="0"/>
              </a:spcBef>
            </a:pPr>
            <a:r>
              <a:rPr lang="en-US" dirty="0"/>
              <a:t>Viterbi Algorithm</a:t>
            </a:r>
          </a:p>
          <a:p>
            <a:pPr lvl="1">
              <a:spcBef>
                <a:spcPts val="0"/>
              </a:spcBef>
            </a:pPr>
            <a:r>
              <a:rPr lang="en-US" dirty="0"/>
              <a:t>Generative vs Discriminative Models</a:t>
            </a:r>
          </a:p>
        </p:txBody>
      </p:sp>
      <p:sp>
        <p:nvSpPr>
          <p:cNvPr id="3" name="Content Placeholder 2"/>
          <p:cNvSpPr>
            <a:spLocks noGrp="1"/>
          </p:cNvSpPr>
          <p:nvPr>
            <p:ph sz="half" idx="2"/>
          </p:nvPr>
        </p:nvSpPr>
        <p:spPr/>
        <p:txBody>
          <a:bodyPr>
            <a:normAutofit/>
          </a:bodyPr>
          <a:lstStyle/>
          <a:p>
            <a:pPr>
              <a:spcBef>
                <a:spcPts val="0"/>
              </a:spcBef>
            </a:pPr>
            <a:r>
              <a:rPr lang="en-US" dirty="0"/>
              <a:t>Linguistic Essentials</a:t>
            </a:r>
          </a:p>
          <a:p>
            <a:pPr lvl="1">
              <a:spcBef>
                <a:spcPts val="0"/>
              </a:spcBef>
            </a:pPr>
            <a:r>
              <a:rPr lang="en-US" dirty="0"/>
              <a:t>Part of Speech and Morphology</a:t>
            </a:r>
          </a:p>
          <a:p>
            <a:pPr lvl="1">
              <a:spcBef>
                <a:spcPts val="0"/>
              </a:spcBef>
            </a:pPr>
            <a:r>
              <a:rPr lang="en-US" dirty="0"/>
              <a:t>Phrase structure</a:t>
            </a:r>
          </a:p>
          <a:p>
            <a:pPr lvl="1">
              <a:spcBef>
                <a:spcPts val="0"/>
              </a:spcBef>
            </a:pPr>
            <a:r>
              <a:rPr lang="en-US" dirty="0"/>
              <a:t>Collocations</a:t>
            </a:r>
          </a:p>
          <a:p>
            <a:pPr lvl="1">
              <a:spcBef>
                <a:spcPts val="0"/>
              </a:spcBef>
            </a:pPr>
            <a:r>
              <a:rPr lang="en-US" dirty="0"/>
              <a:t>n-gram Models</a:t>
            </a:r>
          </a:p>
          <a:p>
            <a:pPr lvl="1">
              <a:spcBef>
                <a:spcPts val="0"/>
              </a:spcBef>
            </a:pPr>
            <a:r>
              <a:rPr lang="en-US" dirty="0"/>
              <a:t>Word Sense Disambiguation</a:t>
            </a:r>
          </a:p>
          <a:p>
            <a:pPr lvl="1">
              <a:spcBef>
                <a:spcPts val="0"/>
              </a:spcBef>
            </a:pPr>
            <a:r>
              <a:rPr lang="en-US" dirty="0"/>
              <a:t>Word Embeddings</a:t>
            </a:r>
          </a:p>
          <a:p>
            <a:pPr lvl="0">
              <a:spcBef>
                <a:spcPts val="0"/>
              </a:spcBef>
              <a:buClr>
                <a:srgbClr val="009900"/>
              </a:buClr>
            </a:pPr>
            <a:r>
              <a:rPr lang="en-US" dirty="0">
                <a:solidFill>
                  <a:srgbClr val="000000"/>
                </a:solidFill>
              </a:rPr>
              <a:t>Preprocessing</a:t>
            </a:r>
          </a:p>
          <a:p>
            <a:pPr lvl="1">
              <a:spcBef>
                <a:spcPts val="0"/>
              </a:spcBef>
            </a:pPr>
            <a:r>
              <a:rPr lang="en-US" dirty="0">
                <a:solidFill>
                  <a:srgbClr val="000000"/>
                </a:solidFill>
              </a:rPr>
              <a:t>Encoding</a:t>
            </a:r>
          </a:p>
          <a:p>
            <a:pPr lvl="1">
              <a:spcBef>
                <a:spcPts val="0"/>
              </a:spcBef>
            </a:pPr>
            <a:r>
              <a:rPr lang="en-US" dirty="0">
                <a:solidFill>
                  <a:srgbClr val="000000"/>
                </a:solidFill>
              </a:rPr>
              <a:t>Regular Expressions</a:t>
            </a:r>
          </a:p>
          <a:p>
            <a:pPr lvl="1">
              <a:spcBef>
                <a:spcPts val="0"/>
              </a:spcBef>
            </a:pPr>
            <a:r>
              <a:rPr lang="en-US" dirty="0">
                <a:solidFill>
                  <a:srgbClr val="000000"/>
                </a:solidFill>
              </a:rPr>
              <a:t>Segmentation</a:t>
            </a:r>
          </a:p>
          <a:p>
            <a:pPr lvl="1">
              <a:spcBef>
                <a:spcPts val="0"/>
              </a:spcBef>
            </a:pPr>
            <a:r>
              <a:rPr lang="en-US" dirty="0">
                <a:solidFill>
                  <a:srgbClr val="000000"/>
                </a:solidFill>
              </a:rPr>
              <a:t>Tokenization</a:t>
            </a:r>
          </a:p>
          <a:p>
            <a:pPr lvl="1">
              <a:spcBef>
                <a:spcPts val="0"/>
              </a:spcBef>
            </a:pPr>
            <a:r>
              <a:rPr lang="en-US" dirty="0">
                <a:solidFill>
                  <a:srgbClr val="000000"/>
                </a:solidFill>
              </a:rPr>
              <a:t>Normalization</a:t>
            </a:r>
            <a:endParaRPr lang="en-US" dirty="0"/>
          </a:p>
          <a:p>
            <a:pPr>
              <a:spcBef>
                <a:spcPts val="0"/>
              </a:spcBef>
            </a:pP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4356D3-B169-4824-B404-7A6DD865402E}"/>
              </a:ext>
            </a:extLst>
          </p:cNvPr>
          <p:cNvSpPr>
            <a:spLocks noGrp="1"/>
          </p:cNvSpPr>
          <p:nvPr>
            <p:ph type="title"/>
          </p:nvPr>
        </p:nvSpPr>
        <p:spPr/>
        <p:txBody>
          <a:bodyPr/>
          <a:lstStyle/>
          <a:p>
            <a:r>
              <a:rPr lang="en-US" dirty="0"/>
              <a:t>Program</a:t>
            </a:r>
          </a:p>
        </p:txBody>
      </p:sp>
      <p:sp>
        <p:nvSpPr>
          <p:cNvPr id="5" name="Text Placeholder 4">
            <a:extLst>
              <a:ext uri="{FF2B5EF4-FFF2-40B4-BE49-F238E27FC236}">
                <a16:creationId xmlns:a16="http://schemas.microsoft.com/office/drawing/2014/main" id="{83D450E3-14CD-4178-9D34-600E9678B79A}"/>
              </a:ext>
            </a:extLst>
          </p:cNvPr>
          <p:cNvSpPr>
            <a:spLocks noGrp="1"/>
          </p:cNvSpPr>
          <p:nvPr>
            <p:ph type="body" sz="half" idx="1"/>
          </p:nvPr>
        </p:nvSpPr>
        <p:spPr/>
        <p:txBody>
          <a:bodyPr/>
          <a:lstStyle/>
          <a:p>
            <a:r>
              <a:rPr lang="en-US" dirty="0"/>
              <a:t>Machine Learning Basics</a:t>
            </a:r>
          </a:p>
          <a:p>
            <a:pPr lvl="1"/>
            <a:r>
              <a:rPr lang="en-US" dirty="0"/>
              <a:t>Deep Learning</a:t>
            </a:r>
          </a:p>
          <a:p>
            <a:r>
              <a:rPr lang="en-US" dirty="0"/>
              <a:t>Tools and Libraries</a:t>
            </a:r>
          </a:p>
          <a:p>
            <a:pPr lvl="1"/>
            <a:r>
              <a:rPr lang="en-US" dirty="0"/>
              <a:t>Introduction to Python</a:t>
            </a:r>
          </a:p>
          <a:p>
            <a:pPr lvl="1"/>
            <a:r>
              <a:rPr lang="en-US" dirty="0"/>
              <a:t>NLTK</a:t>
            </a:r>
          </a:p>
          <a:p>
            <a:pPr lvl="1"/>
            <a:r>
              <a:rPr lang="en-US" dirty="0"/>
              <a:t>Theano/</a:t>
            </a:r>
            <a:r>
              <a:rPr lang="en-US" dirty="0" err="1"/>
              <a:t>Keras</a:t>
            </a:r>
            <a:endParaRPr lang="en-US" dirty="0"/>
          </a:p>
          <a:p>
            <a:pPr lvl="1"/>
            <a:r>
              <a:rPr lang="en-US" dirty="0"/>
              <a:t>TensorFlow</a:t>
            </a:r>
          </a:p>
          <a:p>
            <a:r>
              <a:rPr lang="en-US" dirty="0"/>
              <a:t>Text Classification and Clustering</a:t>
            </a:r>
          </a:p>
          <a:p>
            <a:pPr lvl="1"/>
            <a:r>
              <a:rPr lang="en-US" dirty="0"/>
              <a:t>Spam detection</a:t>
            </a:r>
          </a:p>
          <a:p>
            <a:r>
              <a:rPr lang="en-US" dirty="0"/>
              <a:t>Tagging</a:t>
            </a:r>
          </a:p>
          <a:p>
            <a:pPr lvl="1"/>
            <a:r>
              <a:rPr lang="en-US" dirty="0"/>
              <a:t>Part of Speech</a:t>
            </a:r>
          </a:p>
          <a:p>
            <a:pPr lvl="1"/>
            <a:r>
              <a:rPr lang="en-US" dirty="0"/>
              <a:t>Named Entity</a:t>
            </a:r>
          </a:p>
          <a:p>
            <a:pPr lvl="1"/>
            <a:r>
              <a:rPr lang="en-US" dirty="0"/>
              <a:t>Named Entity Linking</a:t>
            </a:r>
          </a:p>
        </p:txBody>
      </p:sp>
      <p:sp>
        <p:nvSpPr>
          <p:cNvPr id="3" name="Content Placeholder 2"/>
          <p:cNvSpPr>
            <a:spLocks noGrp="1"/>
          </p:cNvSpPr>
          <p:nvPr>
            <p:ph sz="half" idx="2"/>
          </p:nvPr>
        </p:nvSpPr>
        <p:spPr/>
        <p:txBody>
          <a:bodyPr>
            <a:normAutofit/>
          </a:bodyPr>
          <a:lstStyle/>
          <a:p>
            <a:r>
              <a:rPr lang="en-US" dirty="0"/>
              <a:t>Sentence Structure</a:t>
            </a:r>
          </a:p>
          <a:p>
            <a:pPr lvl="1"/>
            <a:r>
              <a:rPr lang="en-US" dirty="0"/>
              <a:t>Constituency Parsing</a:t>
            </a:r>
          </a:p>
          <a:p>
            <a:pPr lvl="1"/>
            <a:r>
              <a:rPr lang="en-US" dirty="0"/>
              <a:t>Dependency Parsing</a:t>
            </a:r>
          </a:p>
          <a:p>
            <a:r>
              <a:rPr lang="en-US" dirty="0"/>
              <a:t>Sentiment Analysis</a:t>
            </a:r>
          </a:p>
          <a:p>
            <a:pPr lvl="1"/>
            <a:r>
              <a:rPr lang="en-US" dirty="0"/>
              <a:t>Lexical Resources</a:t>
            </a:r>
          </a:p>
          <a:p>
            <a:pPr lvl="1"/>
            <a:r>
              <a:rPr lang="en-US" dirty="0"/>
              <a:t>Sentiment Classification</a:t>
            </a:r>
          </a:p>
          <a:p>
            <a:pPr lvl="1"/>
            <a:r>
              <a:rPr lang="en-US" dirty="0"/>
              <a:t>Opinion Extraction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A20462F-EEDD-4357-8565-1F8059A8C915}"/>
              </a:ext>
            </a:extLst>
          </p:cNvPr>
          <p:cNvSpPr>
            <a:spLocks noGrp="1"/>
          </p:cNvSpPr>
          <p:nvPr>
            <p:ph type="title"/>
          </p:nvPr>
        </p:nvSpPr>
        <p:spPr/>
        <p:txBody>
          <a:bodyPr/>
          <a:lstStyle/>
          <a:p>
            <a:r>
              <a:rPr lang="en-US" dirty="0"/>
              <a:t>Applications</a:t>
            </a:r>
          </a:p>
        </p:txBody>
      </p:sp>
      <p:sp>
        <p:nvSpPr>
          <p:cNvPr id="10" name="Content Placeholder 9">
            <a:extLst>
              <a:ext uri="{FF2B5EF4-FFF2-40B4-BE49-F238E27FC236}">
                <a16:creationId xmlns:a16="http://schemas.microsoft.com/office/drawing/2014/main" id="{6361EF91-8389-460B-A203-0A4C91DAF130}"/>
              </a:ext>
            </a:extLst>
          </p:cNvPr>
          <p:cNvSpPr>
            <a:spLocks noGrp="1"/>
          </p:cNvSpPr>
          <p:nvPr>
            <p:ph sz="half" idx="1"/>
          </p:nvPr>
        </p:nvSpPr>
        <p:spPr/>
        <p:txBody>
          <a:bodyPr/>
          <a:lstStyle/>
          <a:p>
            <a:r>
              <a:rPr lang="en-US" sz="2000" dirty="0"/>
              <a:t>analysis and classification of news reports</a:t>
            </a:r>
          </a:p>
          <a:p>
            <a:r>
              <a:rPr lang="en-US" sz="2000" dirty="0"/>
              <a:t>filtering emails and spam</a:t>
            </a:r>
          </a:p>
          <a:p>
            <a:r>
              <a:rPr lang="en-US" sz="2000" dirty="0"/>
              <a:t>extracting topics from web pages</a:t>
            </a:r>
          </a:p>
          <a:p>
            <a:r>
              <a:rPr lang="en-US" sz="2000" dirty="0"/>
              <a:t>Database population</a:t>
            </a:r>
          </a:p>
          <a:p>
            <a:r>
              <a:rPr lang="en-US" sz="2000" dirty="0"/>
              <a:t>Opinion mining</a:t>
            </a:r>
          </a:p>
          <a:p>
            <a:r>
              <a:rPr lang="en-US" sz="2000" dirty="0"/>
              <a:t>automating ontology extraction</a:t>
            </a:r>
          </a:p>
          <a:p>
            <a:r>
              <a:rPr lang="en-US" sz="2000" dirty="0"/>
              <a:t>management and collecting competitive intelligence</a:t>
            </a:r>
            <a:endParaRPr lang="en-US" dirty="0"/>
          </a:p>
        </p:txBody>
      </p:sp>
      <p:sp>
        <p:nvSpPr>
          <p:cNvPr id="11" name="Content Placeholder 10">
            <a:extLst>
              <a:ext uri="{FF2B5EF4-FFF2-40B4-BE49-F238E27FC236}">
                <a16:creationId xmlns:a16="http://schemas.microsoft.com/office/drawing/2014/main" id="{8758DF1D-9458-44BC-A868-EDB915973E46}"/>
              </a:ext>
            </a:extLst>
          </p:cNvPr>
          <p:cNvSpPr>
            <a:spLocks noGrp="1"/>
          </p:cNvSpPr>
          <p:nvPr>
            <p:ph sz="half" idx="2"/>
          </p:nvPr>
        </p:nvSpPr>
        <p:spPr/>
        <p:txBody>
          <a:bodyPr/>
          <a:lstStyle/>
          <a:p>
            <a:r>
              <a:rPr lang="en-US" sz="2000" dirty="0"/>
              <a:t>Question Answering</a:t>
            </a:r>
          </a:p>
          <a:p>
            <a:r>
              <a:rPr lang="en-US" sz="2000" dirty="0"/>
              <a:t>Digital Assistants</a:t>
            </a:r>
          </a:p>
          <a:p>
            <a:r>
              <a:rPr lang="en-US" sz="2000" dirty="0"/>
              <a:t>Chatbots</a:t>
            </a:r>
          </a:p>
        </p:txBody>
      </p:sp>
      <p:sp>
        <p:nvSpPr>
          <p:cNvPr id="12" name="Text Placeholder 11">
            <a:extLst>
              <a:ext uri="{FF2B5EF4-FFF2-40B4-BE49-F238E27FC236}">
                <a16:creationId xmlns:a16="http://schemas.microsoft.com/office/drawing/2014/main" id="{D11A05B1-DEE9-42ED-A182-830D9CD1D201}"/>
              </a:ext>
            </a:extLst>
          </p:cNvPr>
          <p:cNvSpPr>
            <a:spLocks noGrp="1"/>
          </p:cNvSpPr>
          <p:nvPr>
            <p:ph type="body" sz="quarter" idx="10"/>
          </p:nvPr>
        </p:nvSpPr>
        <p:spPr/>
        <p:txBody>
          <a:bodyPr/>
          <a:lstStyle/>
          <a:p>
            <a:r>
              <a:rPr lang="en-US" dirty="0"/>
              <a:t>Advanced</a:t>
            </a:r>
          </a:p>
        </p:txBody>
      </p:sp>
      <p:sp>
        <p:nvSpPr>
          <p:cNvPr id="13" name="Text Placeholder 12">
            <a:extLst>
              <a:ext uri="{FF2B5EF4-FFF2-40B4-BE49-F238E27FC236}">
                <a16:creationId xmlns:a16="http://schemas.microsoft.com/office/drawing/2014/main" id="{6F2DDFE0-C087-4386-8446-5080F474460C}"/>
              </a:ext>
            </a:extLst>
          </p:cNvPr>
          <p:cNvSpPr>
            <a:spLocks noGrp="1"/>
          </p:cNvSpPr>
          <p:nvPr>
            <p:ph type="body" sz="quarter" idx="11"/>
          </p:nvPr>
        </p:nvSpPr>
        <p:spPr/>
        <p:txBody>
          <a:bodyPr/>
          <a:lstStyle/>
          <a:p>
            <a:r>
              <a:rPr lang="en-US" dirty="0"/>
              <a:t>Traditional</a:t>
            </a:r>
          </a:p>
        </p:txBody>
      </p:sp>
    </p:spTree>
    <p:extLst>
      <p:ext uri="{BB962C8B-B14F-4D97-AF65-F5344CB8AC3E}">
        <p14:creationId xmlns:p14="http://schemas.microsoft.com/office/powerpoint/2010/main" val="35930335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a:t>
            </a:r>
          </a:p>
        </p:txBody>
      </p:sp>
      <p:sp>
        <p:nvSpPr>
          <p:cNvPr id="3" name="Content Placeholder 2"/>
          <p:cNvSpPr>
            <a:spLocks noGrp="1"/>
          </p:cNvSpPr>
          <p:nvPr>
            <p:ph idx="1"/>
          </p:nvPr>
        </p:nvSpPr>
        <p:spPr/>
        <p:txBody>
          <a:bodyPr/>
          <a:lstStyle/>
          <a:p>
            <a:r>
              <a:rPr lang="en-US" dirty="0"/>
              <a:t>Project</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Previous Year Projects</a:t>
            </a:r>
          </a:p>
        </p:txBody>
      </p:sp>
      <p:sp>
        <p:nvSpPr>
          <p:cNvPr id="3" name="Content Placeholder 2"/>
          <p:cNvSpPr>
            <a:spLocks noGrp="1"/>
          </p:cNvSpPr>
          <p:nvPr>
            <p:ph sz="half" idx="1"/>
          </p:nvPr>
        </p:nvSpPr>
        <p:spPr/>
        <p:txBody>
          <a:bodyPr>
            <a:normAutofit/>
          </a:bodyPr>
          <a:lstStyle/>
          <a:p>
            <a:r>
              <a:rPr lang="en-US" dirty="0"/>
              <a:t>Participation to </a:t>
            </a:r>
            <a:r>
              <a:rPr lang="en-US" dirty="0" err="1"/>
              <a:t>Evalita</a:t>
            </a:r>
            <a:r>
              <a:rPr lang="en-US" dirty="0"/>
              <a:t> 2011</a:t>
            </a:r>
          </a:p>
          <a:p>
            <a:pPr lvl="1"/>
            <a:r>
              <a:rPr lang="en-US" dirty="0"/>
              <a:t>Task POS + Lemmatization: 1</a:t>
            </a:r>
            <a:r>
              <a:rPr lang="en-US" baseline="30000" dirty="0"/>
              <a:t>st</a:t>
            </a:r>
            <a:r>
              <a:rPr lang="en-US" dirty="0"/>
              <a:t> position</a:t>
            </a:r>
          </a:p>
          <a:p>
            <a:pPr lvl="1"/>
            <a:r>
              <a:rPr lang="en-US" dirty="0"/>
              <a:t>Task Domain Adaptation: 1</a:t>
            </a:r>
            <a:r>
              <a:rPr lang="en-US" baseline="30000" dirty="0"/>
              <a:t>st</a:t>
            </a:r>
            <a:r>
              <a:rPr lang="en-US" dirty="0"/>
              <a:t> position</a:t>
            </a:r>
          </a:p>
          <a:p>
            <a:pPr lvl="1"/>
            <a:r>
              <a:rPr lang="en-US" dirty="0"/>
              <a:t>Task </a:t>
            </a:r>
            <a:r>
              <a:rPr lang="en-US" dirty="0" err="1"/>
              <a:t>SuperSense</a:t>
            </a:r>
            <a:r>
              <a:rPr lang="en-US" dirty="0"/>
              <a:t>: 1</a:t>
            </a:r>
            <a:r>
              <a:rPr lang="en-US" baseline="30000" dirty="0"/>
              <a:t>st</a:t>
            </a:r>
            <a:r>
              <a:rPr lang="en-US" dirty="0"/>
              <a:t> position</a:t>
            </a:r>
          </a:p>
          <a:p>
            <a:pPr lvl="1"/>
            <a:r>
              <a:rPr lang="en-US" dirty="0"/>
              <a:t>Task Dependency Parsing: 2</a:t>
            </a:r>
            <a:r>
              <a:rPr lang="en-US" baseline="30000" dirty="0"/>
              <a:t>nd</a:t>
            </a:r>
            <a:r>
              <a:rPr lang="en-US" dirty="0"/>
              <a:t> position</a:t>
            </a:r>
          </a:p>
          <a:p>
            <a:pPr lvl="1"/>
            <a:r>
              <a:rPr lang="en-US" dirty="0"/>
              <a:t>Task NER: 3</a:t>
            </a:r>
            <a:r>
              <a:rPr lang="en-US" baseline="30000" dirty="0"/>
              <a:t>rd</a:t>
            </a:r>
            <a:r>
              <a:rPr lang="en-US" dirty="0"/>
              <a:t> position</a:t>
            </a:r>
          </a:p>
          <a:p>
            <a:r>
              <a:rPr lang="en-US" dirty="0" err="1"/>
              <a:t>SemEval</a:t>
            </a:r>
            <a:r>
              <a:rPr lang="en-US" dirty="0"/>
              <a:t> 2012 </a:t>
            </a:r>
          </a:p>
          <a:p>
            <a:pPr lvl="1"/>
            <a:r>
              <a:rPr lang="en-US" dirty="0"/>
              <a:t>Sentiment Analysis on tweets</a:t>
            </a:r>
          </a:p>
          <a:p>
            <a:r>
              <a:rPr lang="en-US" dirty="0"/>
              <a:t>Participation to </a:t>
            </a:r>
            <a:r>
              <a:rPr lang="en-US" dirty="0" err="1"/>
              <a:t>Evalita</a:t>
            </a:r>
            <a:r>
              <a:rPr lang="en-US" dirty="0"/>
              <a:t> 2014</a:t>
            </a:r>
          </a:p>
          <a:p>
            <a:pPr lvl="1"/>
            <a:r>
              <a:rPr lang="en-US" dirty="0"/>
              <a:t>Sentiment Analysis on tweets</a:t>
            </a:r>
          </a:p>
          <a:p>
            <a:r>
              <a:rPr lang="en-US" dirty="0"/>
              <a:t>Disaster Reports in Tweets</a:t>
            </a:r>
          </a:p>
          <a:p>
            <a:pPr lvl="1"/>
            <a:endParaRPr lang="en-US" dirty="0"/>
          </a:p>
        </p:txBody>
      </p:sp>
      <p:sp>
        <p:nvSpPr>
          <p:cNvPr id="4" name="Content Placeholder 3">
            <a:extLst>
              <a:ext uri="{FF2B5EF4-FFF2-40B4-BE49-F238E27FC236}">
                <a16:creationId xmlns:a16="http://schemas.microsoft.com/office/drawing/2014/main" id="{B7B017B0-FBEC-4DAA-9BF6-CA5EB10B130D}"/>
              </a:ext>
            </a:extLst>
          </p:cNvPr>
          <p:cNvSpPr>
            <a:spLocks noGrp="1"/>
          </p:cNvSpPr>
          <p:nvPr>
            <p:ph sz="half" idx="2"/>
          </p:nvPr>
        </p:nvSpPr>
        <p:spPr/>
        <p:txBody>
          <a:bodyPr/>
          <a:lstStyle/>
          <a:p>
            <a:pPr lvl="0"/>
            <a:r>
              <a:rPr lang="en-US" sz="2400" dirty="0">
                <a:solidFill>
                  <a:srgbClr val="000000"/>
                </a:solidFill>
              </a:rPr>
              <a:t>Participation to </a:t>
            </a:r>
            <a:r>
              <a:rPr lang="en-US" sz="2400" dirty="0" err="1">
                <a:solidFill>
                  <a:srgbClr val="000000"/>
                </a:solidFill>
              </a:rPr>
              <a:t>Evalita</a:t>
            </a:r>
            <a:r>
              <a:rPr lang="en-US" sz="2400" dirty="0">
                <a:solidFill>
                  <a:srgbClr val="000000"/>
                </a:solidFill>
              </a:rPr>
              <a:t> 2016</a:t>
            </a:r>
          </a:p>
          <a:p>
            <a:pPr lvl="1"/>
            <a:r>
              <a:rPr lang="en-US" sz="2000" dirty="0">
                <a:solidFill>
                  <a:srgbClr val="000000"/>
                </a:solidFill>
              </a:rPr>
              <a:t>Task POS on Tweets:</a:t>
            </a:r>
          </a:p>
          <a:p>
            <a:pPr lvl="1"/>
            <a:r>
              <a:rPr lang="en-US" sz="2000" dirty="0">
                <a:solidFill>
                  <a:srgbClr val="000000"/>
                </a:solidFill>
              </a:rPr>
              <a:t>Task Sentiment Polarity on Tweets:</a:t>
            </a:r>
          </a:p>
          <a:p>
            <a:pPr lvl="1"/>
            <a:r>
              <a:rPr lang="en-US" sz="2000" dirty="0">
                <a:solidFill>
                  <a:srgbClr val="000000"/>
                </a:solidFill>
              </a:rPr>
              <a:t>Task Named Entity Extraction and Linking on Tweets</a:t>
            </a:r>
          </a:p>
          <a:p>
            <a:pPr lvl="0"/>
            <a:r>
              <a:rPr lang="en-US" sz="2400" dirty="0">
                <a:solidFill>
                  <a:srgbClr val="000000"/>
                </a:solidFill>
              </a:rPr>
              <a:t>Participation to </a:t>
            </a:r>
            <a:r>
              <a:rPr lang="en-US" sz="2400" dirty="0" err="1">
                <a:solidFill>
                  <a:srgbClr val="000000"/>
                </a:solidFill>
              </a:rPr>
              <a:t>Evalita</a:t>
            </a:r>
            <a:r>
              <a:rPr lang="en-US" sz="2400" dirty="0">
                <a:solidFill>
                  <a:srgbClr val="000000"/>
                </a:solidFill>
              </a:rPr>
              <a:t> 2018</a:t>
            </a:r>
          </a:p>
          <a:p>
            <a:pPr lvl="1"/>
            <a:r>
              <a:rPr lang="en-US" sz="2000" dirty="0">
                <a:solidFill>
                  <a:srgbClr val="000000"/>
                </a:solidFill>
              </a:rPr>
              <a:t>Task ABSITA on hotel reviews</a:t>
            </a:r>
          </a:p>
          <a:p>
            <a:pPr lvl="0"/>
            <a:r>
              <a:rPr lang="en-US" sz="2400" dirty="0" err="1">
                <a:solidFill>
                  <a:srgbClr val="000000"/>
                </a:solidFill>
              </a:rPr>
              <a:t>Fujtsu</a:t>
            </a:r>
            <a:r>
              <a:rPr lang="en-US" sz="2400" dirty="0">
                <a:solidFill>
                  <a:srgbClr val="000000"/>
                </a:solidFill>
              </a:rPr>
              <a:t> NLP Grand Challenge</a:t>
            </a:r>
          </a:p>
          <a:p>
            <a:pPr lvl="1"/>
            <a:r>
              <a:rPr lang="en-US" sz="2000" dirty="0">
                <a:solidFill>
                  <a:srgbClr val="000000"/>
                </a:solidFill>
              </a:rPr>
              <a:t>Winner</a:t>
            </a: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Books</a:t>
            </a:r>
          </a:p>
        </p:txBody>
      </p:sp>
      <p:sp>
        <p:nvSpPr>
          <p:cNvPr id="3" name="Content Placeholder 2"/>
          <p:cNvSpPr>
            <a:spLocks noGrp="1"/>
          </p:cNvSpPr>
          <p:nvPr>
            <p:ph idx="1"/>
          </p:nvPr>
        </p:nvSpPr>
        <p:spPr/>
        <p:txBody>
          <a:bodyPr>
            <a:normAutofit/>
          </a:bodyPr>
          <a:lstStyle/>
          <a:p>
            <a:r>
              <a:rPr lang="en-US" dirty="0"/>
              <a:t>D. </a:t>
            </a:r>
            <a:r>
              <a:rPr lang="en-US" dirty="0" err="1"/>
              <a:t>Jurafsky</a:t>
            </a:r>
            <a:r>
              <a:rPr lang="en-US" dirty="0"/>
              <a:t>, J.H. Martin, </a:t>
            </a:r>
            <a:r>
              <a:rPr lang="en-US" dirty="0">
                <a:hlinkClick r:id="rId2"/>
              </a:rPr>
              <a:t>Speech and Language Processing</a:t>
            </a:r>
            <a:r>
              <a:rPr lang="en-US" dirty="0"/>
              <a:t>. 3nd edition, Prentice-Hall, 2018.</a:t>
            </a:r>
          </a:p>
          <a:p>
            <a:r>
              <a:rPr lang="en-US" dirty="0"/>
              <a:t>S. Bird, E. Klein, E. </a:t>
            </a:r>
            <a:r>
              <a:rPr lang="en-US" dirty="0" err="1"/>
              <a:t>Loper</a:t>
            </a:r>
            <a:r>
              <a:rPr lang="en-US" dirty="0"/>
              <a:t>. </a:t>
            </a:r>
            <a:r>
              <a:rPr lang="en-US" dirty="0">
                <a:hlinkClick r:id="rId3"/>
              </a:rPr>
              <a:t>Natural Language Processing with Python</a:t>
            </a:r>
            <a:r>
              <a:rPr lang="en-US" dirty="0"/>
              <a:t>.</a:t>
            </a:r>
          </a:p>
          <a:p>
            <a:r>
              <a:rPr lang="en-US" dirty="0"/>
              <a:t>C. Manning, H. </a:t>
            </a:r>
            <a:r>
              <a:rPr lang="en-US" dirty="0" err="1"/>
              <a:t>Schutze</a:t>
            </a:r>
            <a:r>
              <a:rPr lang="en-US" dirty="0"/>
              <a:t>. Foundations of Statistical Natural Language Processing. MIT Press, 2000.</a:t>
            </a:r>
          </a:p>
          <a:p>
            <a:r>
              <a:rPr lang="en-US" dirty="0"/>
              <a:t>I. </a:t>
            </a:r>
            <a:r>
              <a:rPr lang="en-US" dirty="0" err="1"/>
              <a:t>Goodfellow</a:t>
            </a:r>
            <a:r>
              <a:rPr lang="en-US" dirty="0"/>
              <a:t>, Y. </a:t>
            </a:r>
            <a:r>
              <a:rPr lang="en-US" dirty="0" err="1"/>
              <a:t>Bengio</a:t>
            </a:r>
            <a:r>
              <a:rPr lang="en-US" dirty="0"/>
              <a:t>, A. </a:t>
            </a:r>
            <a:r>
              <a:rPr lang="en-US" dirty="0" err="1"/>
              <a:t>Courville</a:t>
            </a:r>
            <a:r>
              <a:rPr lang="en-US" dirty="0"/>
              <a:t>. </a:t>
            </a:r>
            <a:r>
              <a:rPr lang="en-US" dirty="0">
                <a:hlinkClick r:id="rId4"/>
              </a:rPr>
              <a:t>Deep Learning. MIT Press, 2016.</a:t>
            </a:r>
            <a:endParaRPr lang="en-US" dirty="0"/>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Natural Language Processing</a:t>
            </a:r>
          </a:p>
        </p:txBody>
      </p:sp>
      <p:sp>
        <p:nvSpPr>
          <p:cNvPr id="3" name="Content Placeholder 2"/>
          <p:cNvSpPr>
            <a:spLocks noGrp="1"/>
          </p:cNvSpPr>
          <p:nvPr>
            <p:ph idx="1"/>
          </p:nvPr>
        </p:nvSpPr>
        <p:spPr/>
        <p:txBody>
          <a:bodyPr>
            <a:normAutofit/>
          </a:bodyPr>
          <a:lstStyle/>
          <a:p>
            <a:r>
              <a:rPr lang="en-US" dirty="0"/>
              <a:t>Sometimes simple statistical analysis of text is sufficient</a:t>
            </a:r>
          </a:p>
          <a:p>
            <a:r>
              <a:rPr lang="en-US" dirty="0"/>
              <a:t>Deeper analytics requires NLP capabilities</a:t>
            </a:r>
          </a:p>
          <a:p>
            <a:pPr lvl="1"/>
            <a:r>
              <a:rPr lang="en-US" dirty="0"/>
              <a:t>Exploiting digital knowledge</a:t>
            </a:r>
          </a:p>
          <a:p>
            <a:pPr lvl="1"/>
            <a:r>
              <a:rPr lang="en-US" dirty="0"/>
              <a:t>Communicating with digital assistants</a:t>
            </a:r>
          </a:p>
          <a:p>
            <a:r>
              <a:rPr lang="en-US" dirty="0"/>
              <a:t>But often programmers are fazed by natural language</a:t>
            </a:r>
          </a:p>
          <a:p>
            <a:pPr lvl="1"/>
            <a:r>
              <a:rPr lang="en-US" dirty="0"/>
              <a:t>most people just avoid the problem and get into XML, or menus and drop boxes, or …</a:t>
            </a:r>
          </a:p>
          <a:p>
            <a:r>
              <a:rPr lang="en-US" dirty="0"/>
              <a:t>Are these solutions natural?</a:t>
            </a:r>
          </a:p>
          <a:p>
            <a:pPr lvl="1"/>
            <a:r>
              <a:rPr lang="en-US" dirty="0"/>
              <a:t>Early days of computers, we had humans to learn computer languages</a:t>
            </a:r>
          </a:p>
          <a:p>
            <a:pPr lvl="1"/>
            <a:r>
              <a:rPr lang="en-US" dirty="0"/>
              <a:t>Graphical User Interfaces, provided better for of interaction through visual form</a:t>
            </a:r>
          </a:p>
          <a:p>
            <a:pPr lvl="1"/>
            <a:r>
              <a:rPr lang="en-US" dirty="0"/>
              <a:t>How can we teach language to computers?</a:t>
            </a:r>
          </a:p>
          <a:p>
            <a:pPr lvl="1"/>
            <a:r>
              <a:rPr lang="en-US" dirty="0"/>
              <a:t>Or help them learn it as kids do?</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2255500" y="1431940"/>
            <a:ext cx="7772400" cy="1828800"/>
          </a:xfrm>
        </p:spPr>
        <p:txBody>
          <a:bodyPr/>
          <a:lstStyle/>
          <a:p>
            <a:pPr>
              <a:defRPr/>
            </a:pPr>
            <a:r>
              <a:rPr lang="en-US" dirty="0"/>
              <a:t>Limitations of Desktop Metaphor</a:t>
            </a:r>
          </a:p>
        </p:txBody>
      </p:sp>
      <p:sp>
        <p:nvSpPr>
          <p:cNvPr id="4" name="Subtitle 3"/>
          <p:cNvSpPr>
            <a:spLocks noGrp="1"/>
          </p:cNvSpPr>
          <p:nvPr>
            <p:ph type="subTitle" sz="quarter" idx="1"/>
          </p:nvPr>
        </p:nvSpPr>
        <p:spPr>
          <a:xfrm>
            <a:off x="2238375" y="3929063"/>
            <a:ext cx="7772400" cy="914400"/>
          </a:xfrm>
        </p:spPr>
        <p:txBody>
          <a:bodyPr/>
          <a:lstStyle/>
          <a:p>
            <a:pPr>
              <a:defRPr/>
            </a:pPr>
            <a:endParaRPr lang="en-US" dirty="0"/>
          </a:p>
        </p:txBody>
      </p:sp>
    </p:spTree>
    <p:extLst>
      <p:ext uri="{BB962C8B-B14F-4D97-AF65-F5344CB8AC3E}">
        <p14:creationId xmlns:p14="http://schemas.microsoft.com/office/powerpoint/2010/main" val="2731395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1756235" y="544"/>
            <a:ext cx="8183562" cy="778512"/>
          </a:xfrm>
        </p:spPr>
        <p:txBody>
          <a:bodyPr/>
          <a:lstStyle/>
          <a:p>
            <a:pPr fontAlgn="auto">
              <a:spcAft>
                <a:spcPts val="0"/>
              </a:spcAft>
              <a:defRPr/>
            </a:pPr>
            <a:r>
              <a:rPr lang="en-US" dirty="0">
                <a:solidFill>
                  <a:schemeClr val="accent1">
                    <a:tint val="88000"/>
                    <a:satMod val="150000"/>
                  </a:schemeClr>
                </a:solidFill>
              </a:rPr>
              <a:t>Personal Computing</a:t>
            </a:r>
          </a:p>
        </p:txBody>
      </p:sp>
      <p:sp>
        <p:nvSpPr>
          <p:cNvPr id="13315" name="Rectangle 3"/>
          <p:cNvSpPr>
            <a:spLocks noGrp="1" noChangeArrowheads="1"/>
          </p:cNvSpPr>
          <p:nvPr>
            <p:ph idx="1"/>
          </p:nvPr>
        </p:nvSpPr>
        <p:spPr>
          <a:xfrm>
            <a:off x="1756235" y="1739180"/>
            <a:ext cx="8183562" cy="4714875"/>
          </a:xfrm>
        </p:spPr>
        <p:txBody>
          <a:bodyPr>
            <a:normAutofit/>
          </a:bodyPr>
          <a:lstStyle/>
          <a:p>
            <a:pPr eaLnBrk="1" hangingPunct="1">
              <a:lnSpc>
                <a:spcPct val="90000"/>
              </a:lnSpc>
            </a:pPr>
            <a:r>
              <a:rPr lang="en-US" dirty="0"/>
              <a:t>Desktop Metaphor: highly successful in making computers popular</a:t>
            </a:r>
          </a:p>
          <a:p>
            <a:pPr eaLnBrk="1" hangingPunct="1">
              <a:lnSpc>
                <a:spcPct val="90000"/>
              </a:lnSpc>
            </a:pPr>
            <a:r>
              <a:rPr lang="en-US" dirty="0"/>
              <a:t>Benefits: </a:t>
            </a:r>
          </a:p>
          <a:p>
            <a:pPr lvl="1" eaLnBrk="1" hangingPunct="1">
              <a:lnSpc>
                <a:spcPct val="90000"/>
              </a:lnSpc>
            </a:pPr>
            <a:r>
              <a:rPr lang="en-US" dirty="0"/>
              <a:t>Point and click intuitive and universal</a:t>
            </a:r>
          </a:p>
          <a:p>
            <a:pPr eaLnBrk="1" hangingPunct="1">
              <a:lnSpc>
                <a:spcPct val="90000"/>
              </a:lnSpc>
            </a:pPr>
            <a:r>
              <a:rPr lang="en-US" dirty="0"/>
              <a:t>Limitations:</a:t>
            </a:r>
          </a:p>
          <a:p>
            <a:pPr lvl="1" eaLnBrk="1" hangingPunct="1">
              <a:lnSpc>
                <a:spcPct val="90000"/>
              </a:lnSpc>
            </a:pPr>
            <a:r>
              <a:rPr lang="en-US" dirty="0"/>
              <a:t>Point and click involves quite elementary actions</a:t>
            </a:r>
          </a:p>
          <a:p>
            <a:pPr lvl="1" eaLnBrk="1" hangingPunct="1">
              <a:lnSpc>
                <a:spcPct val="90000"/>
              </a:lnSpc>
            </a:pPr>
            <a:r>
              <a:rPr lang="en-US" dirty="0"/>
              <a:t>People are required to perform more and more clerical tasks</a:t>
            </a:r>
          </a:p>
          <a:p>
            <a:pPr lvl="1" eaLnBrk="1" hangingPunct="1">
              <a:lnSpc>
                <a:spcPct val="90000"/>
              </a:lnSpc>
            </a:pPr>
            <a:r>
              <a:rPr lang="en-US" dirty="0"/>
              <a:t>We have become: bank clerks, typographers, illustrators, librarians</a:t>
            </a:r>
          </a:p>
        </p:txBody>
      </p:sp>
    </p:spTree>
    <p:extLst>
      <p:ext uri="{BB962C8B-B14F-4D97-AF65-F5344CB8AC3E}">
        <p14:creationId xmlns:p14="http://schemas.microsoft.com/office/powerpoint/2010/main" val="2519365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4"/>
          <p:cNvPicPr>
            <a:picLocks noChangeAspect="1" noChangeArrowheads="1"/>
          </p:cNvPicPr>
          <p:nvPr/>
        </p:nvPicPr>
        <p:blipFill>
          <a:blip r:embed="rId2" cstate="print"/>
          <a:srcRect/>
          <a:stretch>
            <a:fillRect/>
          </a:stretch>
        </p:blipFill>
        <p:spPr bwMode="auto">
          <a:xfrm>
            <a:off x="1525805" y="202980"/>
            <a:ext cx="9122420" cy="6416162"/>
          </a:xfrm>
          <a:prstGeom prst="rect">
            <a:avLst/>
          </a:prstGeom>
          <a:noFill/>
          <a:ln w="9525">
            <a:noFill/>
            <a:miter lim="800000"/>
            <a:headEnd/>
            <a:tailEnd/>
          </a:ln>
        </p:spPr>
      </p:pic>
    </p:spTree>
    <p:extLst>
      <p:ext uri="{BB962C8B-B14F-4D97-AF65-F5344CB8AC3E}">
        <p14:creationId xmlns:p14="http://schemas.microsoft.com/office/powerpoint/2010/main" val="133526587"/>
      </p:ext>
    </p:extLst>
  </p:cSld>
  <p:clrMapOvr>
    <a:masterClrMapping/>
  </p:clrMapOvr>
</p:sld>
</file>

<file path=ppt/theme/theme1.xml><?xml version="1.0" encoding="utf-8"?>
<a:theme xmlns:a="http://schemas.openxmlformats.org/drawingml/2006/main" name="1_AIIA00">
  <a:themeElements>
    <a:clrScheme name="1_AIIA00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fontScheme name="1_AIIA00">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AIIA00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1_AIIA00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1_AIIA00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21-NMT</Template>
  <TotalTime>12084</TotalTime>
  <Words>2239</Words>
  <Application>Microsoft Office PowerPoint</Application>
  <PresentationFormat>Widescreen</PresentationFormat>
  <Paragraphs>354</Paragraphs>
  <Slides>52</Slides>
  <Notes>1</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52</vt:i4>
      </vt:variant>
    </vt:vector>
  </HeadingPairs>
  <TitlesOfParts>
    <vt:vector size="62" baseType="lpstr">
      <vt:lpstr>MS PGothic</vt:lpstr>
      <vt:lpstr>MS PGothic</vt:lpstr>
      <vt:lpstr>Arial</vt:lpstr>
      <vt:lpstr>Calibri</vt:lpstr>
      <vt:lpstr>Palatino Linotype</vt:lpstr>
      <vt:lpstr>Times New Roman</vt:lpstr>
      <vt:lpstr>Tw Cen MT</vt:lpstr>
      <vt:lpstr>Tw Cen MT Condensed</vt:lpstr>
      <vt:lpstr>Wingdings</vt:lpstr>
      <vt:lpstr>1_AIIA00</vt:lpstr>
      <vt:lpstr>Text Analytics</vt:lpstr>
      <vt:lpstr>Instructors</vt:lpstr>
      <vt:lpstr>Course Info</vt:lpstr>
      <vt:lpstr>Motivations</vt:lpstr>
      <vt:lpstr>Applications</vt:lpstr>
      <vt:lpstr>Natural Language Processing</vt:lpstr>
      <vt:lpstr>Limitations of Desktop Metaphor</vt:lpstr>
      <vt:lpstr>Personal Computing</vt:lpstr>
      <vt:lpstr>PowerPoint Presentation</vt:lpstr>
      <vt:lpstr>The DynaBook Concept (1973)</vt:lpstr>
      <vt:lpstr>Kay’s Personal Computer</vt:lpstr>
      <vt:lpstr>An Ordinary Task</vt:lpstr>
      <vt:lpstr>Prerequisites</vt:lpstr>
      <vt:lpstr>Going beyond Desktop Metaphor</vt:lpstr>
      <vt:lpstr>NLP: Science Fiction</vt:lpstr>
      <vt:lpstr>September 2016</vt:lpstr>
      <vt:lpstr>Early history of NLP: 1950s</vt:lpstr>
      <vt:lpstr>Recent Breakthroughs</vt:lpstr>
      <vt:lpstr>Smartest Machine on Earth</vt:lpstr>
      <vt:lpstr>Tsunami of Deep Learning</vt:lpstr>
      <vt:lpstr>Dependency Parsing</vt:lpstr>
      <vt:lpstr>Google</vt:lpstr>
      <vt:lpstr>Apple SIRI</vt:lpstr>
      <vt:lpstr>Google Voice Actions</vt:lpstr>
      <vt:lpstr>NLP for Health</vt:lpstr>
      <vt:lpstr>Health Care</vt:lpstr>
      <vt:lpstr>Technological Breakthrough</vt:lpstr>
      <vt:lpstr>Big Data &amp; Deep Learning</vt:lpstr>
      <vt:lpstr>Big Data &amp; Deep Learning</vt:lpstr>
      <vt:lpstr>AlphaGo</vt:lpstr>
      <vt:lpstr>Unreasonable Effectiveness of Data</vt:lpstr>
      <vt:lpstr>Scientific Dispute: is it science?</vt:lpstr>
      <vt:lpstr>Why to study human language?</vt:lpstr>
      <vt:lpstr>PowerPoint Presentation</vt:lpstr>
      <vt:lpstr>Language and Intelligence</vt:lpstr>
      <vt:lpstr>Hawkins’ Memory-Prediction framework</vt:lpstr>
      <vt:lpstr>Difference Between Data Science, Machine Learning and AI</vt:lpstr>
      <vt:lpstr>Thirty Million Words</vt:lpstr>
      <vt:lpstr>Linguistic Applications</vt:lpstr>
      <vt:lpstr>Natural Language Understanding is difficult </vt:lpstr>
      <vt:lpstr>Where are the ambiguities?</vt:lpstr>
      <vt:lpstr>Newspaper Headlines</vt:lpstr>
      <vt:lpstr>Reference Resolution</vt:lpstr>
      <vt:lpstr>NLP is hard</vt:lpstr>
      <vt:lpstr>Hidden Structure of Language</vt:lpstr>
      <vt:lpstr>About the Course</vt:lpstr>
      <vt:lpstr>Experimental Approach</vt:lpstr>
      <vt:lpstr>Program</vt:lpstr>
      <vt:lpstr>Program</vt:lpstr>
      <vt:lpstr>Exam</vt:lpstr>
      <vt:lpstr>Previous Year Projects</vt:lpstr>
      <vt:lpstr>Books</vt:lpstr>
    </vt:vector>
  </TitlesOfParts>
  <Company>Università di Pisa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Categorization</dc:title>
  <dc:creator>Giuseppe Attardi</dc:creator>
  <cp:lastModifiedBy>GIUSEPPE ATTARDI</cp:lastModifiedBy>
  <cp:revision>821</cp:revision>
  <dcterms:created xsi:type="dcterms:W3CDTF">2004-04-23T19:18:16Z</dcterms:created>
  <dcterms:modified xsi:type="dcterms:W3CDTF">2018-09-17T11:52:49Z</dcterms:modified>
</cp:coreProperties>
</file>