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  <p:sldMasterId id="214748365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</p:sldIdLst>
  <p:sldSz cy="6858000" cx="9144000"/>
  <p:notesSz cx="7099300" cy="10234600"/>
  <p:embeddedFontLst>
    <p:embeddedFont>
      <p:font typeface="Abril Fatface"/>
      <p:regular r:id="rId59"/>
    </p:embeddedFont>
    <p:embeddedFont>
      <p:font typeface="Tahoma"/>
      <p:regular r:id="rId60"/>
      <p:bold r:id="rId6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  <p:ext uri="GoogleSlidesCustomDataVersion2">
      <go:slidesCustomData xmlns:go="http://customooxmlschemas.google.com/" r:id="rId62" roundtripDataSignature="AMtx7mjmSPwhX3QmuF0Bbjd0AXPE/wSv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073806-C3C8-4849-A0EB-29AA1C530D09}">
  <a:tblStyle styleId="{37073806-C3C8-4849-A0EB-29AA1C530D0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224" orient="horz"/>
        <p:guide pos="2236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9" Type="http://schemas.openxmlformats.org/officeDocument/2006/relationships/slide" Target="slides/slide42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62" Type="http://customschemas.google.com/relationships/presentationmetadata" Target="metadata"/><Relationship Id="rId61" Type="http://schemas.openxmlformats.org/officeDocument/2006/relationships/font" Target="fonts/Tahoma-bold.fntdata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60" Type="http://schemas.openxmlformats.org/officeDocument/2006/relationships/font" Target="fonts/Tahoma-regular.fntdata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1" Type="http://schemas.openxmlformats.org/officeDocument/2006/relationships/slide" Target="slides/slide44.xml"/><Relationship Id="rId50" Type="http://schemas.openxmlformats.org/officeDocument/2006/relationships/slide" Target="slides/slide43.xml"/><Relationship Id="rId53" Type="http://schemas.openxmlformats.org/officeDocument/2006/relationships/slide" Target="slides/slide46.xml"/><Relationship Id="rId52" Type="http://schemas.openxmlformats.org/officeDocument/2006/relationships/slide" Target="slides/slide45.xml"/><Relationship Id="rId11" Type="http://schemas.openxmlformats.org/officeDocument/2006/relationships/slide" Target="slides/slide4.xml"/><Relationship Id="rId55" Type="http://schemas.openxmlformats.org/officeDocument/2006/relationships/slide" Target="slides/slide48.xml"/><Relationship Id="rId10" Type="http://schemas.openxmlformats.org/officeDocument/2006/relationships/slide" Target="slides/slide3.xml"/><Relationship Id="rId54" Type="http://schemas.openxmlformats.org/officeDocument/2006/relationships/slide" Target="slides/slide47.xml"/><Relationship Id="rId13" Type="http://schemas.openxmlformats.org/officeDocument/2006/relationships/slide" Target="slides/slide6.xml"/><Relationship Id="rId57" Type="http://schemas.openxmlformats.org/officeDocument/2006/relationships/slide" Target="slides/slide50.xml"/><Relationship Id="rId12" Type="http://schemas.openxmlformats.org/officeDocument/2006/relationships/slide" Target="slides/slide5.xml"/><Relationship Id="rId56" Type="http://schemas.openxmlformats.org/officeDocument/2006/relationships/slide" Target="slides/slide49.xml"/><Relationship Id="rId15" Type="http://schemas.openxmlformats.org/officeDocument/2006/relationships/slide" Target="slides/slide8.xml"/><Relationship Id="rId59" Type="http://schemas.openxmlformats.org/officeDocument/2006/relationships/font" Target="fonts/AbrilFatface-regular.fntdata"/><Relationship Id="rId14" Type="http://schemas.openxmlformats.org/officeDocument/2006/relationships/slide" Target="slides/slide7.xml"/><Relationship Id="rId58" Type="http://schemas.openxmlformats.org/officeDocument/2006/relationships/slide" Target="slides/slide5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9" name="Google Shape;119;p1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:notes"/>
          <p:cNvSpPr txBox="1"/>
          <p:nvPr>
            <p:ph idx="12" type="sldNum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1" name="Google Shape;201;p10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0:notes"/>
          <p:cNvSpPr txBox="1"/>
          <p:nvPr>
            <p:ph idx="12" type="sldNum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2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3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16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6:notes"/>
          <p:cNvSpPr txBox="1"/>
          <p:nvPr>
            <p:ph idx="12" type="sldNum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8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9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0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1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4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5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6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7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8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9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0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3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1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3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2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3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33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3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4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3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5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36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3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37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3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38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3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39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3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40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4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41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4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42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4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43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4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44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4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45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4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46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4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47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4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48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4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49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4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50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5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51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5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/>
          <p:nvPr>
            <p:ph idx="1" type="body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dk2">
            <a:alpha val="0"/>
          </a:schemeClr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5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5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55"/>
          <p:cNvSpPr txBox="1"/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5"/>
          <p:cNvSpPr txBox="1"/>
          <p:nvPr>
            <p:ph idx="1" type="subTitle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4" name="Google Shape;24;p55"/>
          <p:cNvSpPr txBox="1"/>
          <p:nvPr>
            <p:ph idx="10" type="dt"/>
          </p:nvPr>
        </p:nvSpPr>
        <p:spPr>
          <a:xfrm>
            <a:off x="76200" y="6069013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5"/>
          <p:cNvSpPr txBox="1"/>
          <p:nvPr>
            <p:ph idx="11" type="ftr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5"/>
          <p:cNvSpPr txBox="1"/>
          <p:nvPr>
            <p:ph idx="12" type="sldNum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3"/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63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63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63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63"/>
          <p:cNvSpPr txBox="1"/>
          <p:nvPr>
            <p:ph idx="1" type="body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97" name="Google Shape;97;p63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63"/>
          <p:cNvSpPr/>
          <p:nvPr>
            <p:ph idx="2" type="pic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F9E2CA"/>
          </a:solidFill>
          <a:ln>
            <a:noFill/>
          </a:ln>
        </p:spPr>
      </p:sp>
      <p:sp>
        <p:nvSpPr>
          <p:cNvPr id="99" name="Google Shape;99;p63"/>
          <p:cNvSpPr txBox="1"/>
          <p:nvPr>
            <p:ph idx="10" type="dt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63"/>
          <p:cNvSpPr txBox="1"/>
          <p:nvPr>
            <p:ph idx="12" type="sldNum"/>
          </p:nvPr>
        </p:nvSpPr>
        <p:spPr>
          <a:xfrm>
            <a:off x="0" y="4667250"/>
            <a:ext cx="1447800" cy="663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63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4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4"/>
          <p:cNvSpPr txBox="1"/>
          <p:nvPr>
            <p:ph idx="1" type="body"/>
          </p:nvPr>
        </p:nvSpPr>
        <p:spPr>
          <a:xfrm rot="5400000">
            <a:off x="2426494" y="-213518"/>
            <a:ext cx="4525963" cy="81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05" name="Google Shape;105;p64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64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64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5"/>
          <p:cNvSpPr/>
          <p:nvPr/>
        </p:nvSpPr>
        <p:spPr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5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6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65"/>
          <p:cNvSpPr txBox="1"/>
          <p:nvPr>
            <p:ph type="title"/>
          </p:nvPr>
        </p:nvSpPr>
        <p:spPr>
          <a:xfrm rot="5400000">
            <a:off x="4823619" y="2339182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65"/>
          <p:cNvSpPr txBox="1"/>
          <p:nvPr>
            <p:ph idx="1" type="body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14" name="Google Shape;114;p65"/>
          <p:cNvSpPr txBox="1"/>
          <p:nvPr>
            <p:ph idx="10" type="dt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65"/>
          <p:cNvSpPr txBox="1"/>
          <p:nvPr>
            <p:ph idx="11" type="ftr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65"/>
          <p:cNvSpPr txBox="1"/>
          <p:nvPr>
            <p:ph idx="12" type="sldNum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6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9" name="Google Shape;39;p56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6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7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7"/>
          <p:cNvSpPr txBox="1"/>
          <p:nvPr>
            <p:ph idx="1" type="body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4" name="Google Shape;44;p57"/>
          <p:cNvSpPr txBox="1"/>
          <p:nvPr>
            <p:ph idx="2" type="body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5" name="Google Shape;45;p57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7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7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dk2">
            <a:alpha val="0"/>
          </a:schemeClr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4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5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54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54"/>
          <p:cNvSpPr txBox="1"/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4"/>
          <p:cNvSpPr txBox="1"/>
          <p:nvPr>
            <p:ph idx="1" type="subTitle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54"/>
          <p:cNvSpPr txBox="1"/>
          <p:nvPr>
            <p:ph idx="10" type="dt"/>
          </p:nvPr>
        </p:nvSpPr>
        <p:spPr>
          <a:xfrm>
            <a:off x="76200" y="6069013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4"/>
          <p:cNvSpPr txBox="1"/>
          <p:nvPr>
            <p:ph idx="11" type="ftr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4"/>
          <p:cNvSpPr txBox="1"/>
          <p:nvPr>
            <p:ph idx="12" type="sldNum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8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58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5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58"/>
          <p:cNvSpPr txBox="1"/>
          <p:nvPr>
            <p:ph idx="1" type="body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2" name="Google Shape;62;p58"/>
          <p:cNvSpPr txBox="1"/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b="0" sz="4400" cap="none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8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8"/>
          <p:cNvSpPr txBox="1"/>
          <p:nvPr>
            <p:ph idx="12" type="sldNum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58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9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9"/>
          <p:cNvSpPr txBox="1"/>
          <p:nvPr>
            <p:ph idx="1" type="body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9" name="Google Shape;69;p59"/>
          <p:cNvSpPr txBox="1"/>
          <p:nvPr>
            <p:ph idx="2" type="body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0" name="Google Shape;70;p59"/>
          <p:cNvSpPr txBox="1"/>
          <p:nvPr>
            <p:ph idx="3" type="body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1" name="Google Shape;71;p59"/>
          <p:cNvSpPr txBox="1"/>
          <p:nvPr>
            <p:ph idx="4" type="body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2" name="Google Shape;72;p59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9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59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0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0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0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0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1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61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61"/>
          <p:cNvSpPr txBox="1"/>
          <p:nvPr>
            <p:ph idx="12" type="sldNum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2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b="0"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62"/>
          <p:cNvSpPr txBox="1"/>
          <p:nvPr>
            <p:ph idx="1" type="body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7" name="Google Shape;87;p62"/>
          <p:cNvSpPr txBox="1"/>
          <p:nvPr>
            <p:ph idx="2" type="body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8" name="Google Shape;88;p62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62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62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3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1" name="Google Shape;11;p53"/>
          <p:cNvSpPr txBox="1"/>
          <p:nvPr>
            <p:ph idx="1" type="body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909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b="0" i="0" sz="29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4169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8137" lvl="2" marL="1371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66C7D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6BB76D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53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3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3"/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5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3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53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2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29" name="Google Shape;29;p52"/>
          <p:cNvSpPr txBox="1"/>
          <p:nvPr>
            <p:ph idx="1" type="body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909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4169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8137" lvl="2" marL="1371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66C7D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6BB76D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30" name="Google Shape;30;p52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2"/>
          <p:cNvSpPr txBox="1"/>
          <p:nvPr>
            <p:ph idx="11" type="ftr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2"/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2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2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2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null" TargetMode="External"/><Relationship Id="rId4" Type="http://schemas.openxmlformats.org/officeDocument/2006/relationships/hyperlink" Target="about:blank" TargetMode="External"/><Relationship Id="rId5" Type="http://schemas.openxmlformats.org/officeDocument/2006/relationships/hyperlink" Target="http://null" TargetMode="External"/><Relationship Id="rId6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8" Type="http://schemas.openxmlformats.org/officeDocument/2006/relationships/hyperlink" Target="about:blank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bob:bye@www.host.it/home/idx.htm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user:pwd@www.apa.unipi.it" TargetMode="External"/><Relationship Id="rId4" Type="http://schemas.openxmlformats.org/officeDocument/2006/relationships/hyperlink" Target="http://www.gnu.org/software/wget/" TargetMode="External"/><Relationship Id="rId5" Type="http://schemas.openxmlformats.org/officeDocument/2006/relationships/hyperlink" Target="http://www.w3.org/Library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ftp://user:pwd@ftp.apa.unip.it/myfile" TargetMode="External"/><Relationship Id="rId4" Type="http://schemas.openxmlformats.org/officeDocument/2006/relationships/hyperlink" Target="http://www.chiark.greenend.org.uk/~sgtatham/putty" TargetMode="External"/><Relationship Id="rId5" Type="http://schemas.openxmlformats.org/officeDocument/2006/relationships/hyperlink" Target="http://www.ssh.com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inscp.sourceforge.net/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it.wikipedia.org/wiki/ASCII" TargetMode="External"/><Relationship Id="rId4" Type="http://schemas.openxmlformats.org/officeDocument/2006/relationships/hyperlink" Target="http://it.wikipedia.org/wiki/EBCDIC" TargetMode="External"/><Relationship Id="rId5" Type="http://schemas.openxmlformats.org/officeDocument/2006/relationships/hyperlink" Target="http://www.unicode.org/standard/translations/italian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://weka.wikispaces.com/ARFF+(stable+version)" TargetMode="Externa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8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hyperlink" Target="http://weka.wikispaces.com/XRFF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"/>
          <p:cNvSpPr txBox="1"/>
          <p:nvPr>
            <p:ph type="ctrTitle"/>
          </p:nvPr>
        </p:nvSpPr>
        <p:spPr>
          <a:xfrm>
            <a:off x="914400" y="381000"/>
            <a:ext cx="77724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2"/>
                </a:solidFill>
              </a:rPr>
              <a:t>LABORATORY OF DATA SCIENCE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descr="Rectangle: Click to edit Master text styles&#10;Second level&#10;Third level&#10;Fourth level&#10;Fifth level" id="123" name="Google Shape;123;p1"/>
          <p:cNvSpPr txBox="1"/>
          <p:nvPr>
            <p:ph idx="1" type="subTitle"/>
          </p:nvPr>
        </p:nvSpPr>
        <p:spPr>
          <a:xfrm>
            <a:off x="914400" y="2667000"/>
            <a:ext cx="72390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60"/>
              <a:buNone/>
            </a:pPr>
            <a:r>
              <a:rPr lang="en-US" sz="3600">
                <a:solidFill>
                  <a:schemeClr val="dk1"/>
                </a:solidFill>
              </a:rPr>
              <a:t>Data Access: Files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2438400" y="6019800"/>
            <a:ext cx="6629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endParaRPr b="0" i="0" sz="20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2286000" y="6019800"/>
            <a:ext cx="685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Science &amp; Business Informatics Degree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 are using Windows</a:t>
            </a:r>
            <a:endParaRPr/>
          </a:p>
        </p:txBody>
      </p:sp>
      <p:sp>
        <p:nvSpPr>
          <p:cNvPr id="205" name="Google Shape;205;p10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765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"/>
              <a:buNone/>
            </a:pPr>
            <a:r>
              <a:t/>
            </a:r>
            <a:endParaRPr sz="3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View resources shared by other systems (including Linux)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net view 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\\</a:t>
            </a:r>
            <a:r>
              <a:rPr lang="en-US" sz="1800" u="sng">
                <a:solidFill>
                  <a:schemeClr val="hlink"/>
                </a:solidFill>
                <a:hlinkClick r:id="rId4"/>
              </a:rPr>
              <a:t>homeserver</a:t>
            </a:r>
            <a:endParaRPr sz="1800"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from Resource explorer GUI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Explorer-&gt; type </a:t>
            </a:r>
            <a:r>
              <a:rPr lang="en-US" sz="1800" u="sng">
                <a:solidFill>
                  <a:schemeClr val="hlink"/>
                </a:solidFill>
                <a:hlinkClick r:id="rId5"/>
              </a:rPr>
              <a:t>\\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homeserver</a:t>
            </a:r>
            <a:r>
              <a:rPr lang="en-US" sz="1800"/>
              <a:t> in the address bar </a:t>
            </a:r>
            <a:endParaRPr sz="10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Share a resource 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</a:t>
            </a:r>
            <a:r>
              <a:rPr i="1" lang="en-US" sz="1800"/>
              <a:t>net share </a:t>
            </a:r>
            <a:r>
              <a:rPr lang="en-US" sz="1800"/>
              <a:t>mydirdata=C:\Data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… or from the properties of C:\Data 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by selecting </a:t>
            </a:r>
            <a:r>
              <a:rPr i="1" lang="en-US" sz="1800"/>
              <a:t>Sharing</a:t>
            </a:r>
            <a:endParaRPr/>
          </a:p>
          <a:p>
            <a:pPr indent="-219075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"/>
              <a:buNone/>
            </a:pPr>
            <a:r>
              <a:t/>
            </a:r>
            <a:endParaRPr sz="2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Mount of remote directories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net use H: </a:t>
            </a:r>
            <a:r>
              <a:rPr lang="en-US" sz="1800" u="sng">
                <a:solidFill>
                  <a:schemeClr val="hlink"/>
                </a:solidFill>
                <a:hlinkClick r:id="rId7"/>
              </a:rPr>
              <a:t>\\homeserver\ruggieri\LBI</a:t>
            </a:r>
            <a:r>
              <a:rPr lang="en-US" sz="1800"/>
              <a:t>   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net use * </a:t>
            </a:r>
            <a:r>
              <a:rPr lang="en-US" sz="1800" u="sng">
                <a:solidFill>
                  <a:schemeClr val="hlink"/>
                </a:solidFill>
                <a:hlinkClick r:id="rId8"/>
              </a:rPr>
              <a:t>\\homeserver\ruggieri\LBI</a:t>
            </a:r>
            <a:r>
              <a:rPr lang="en-US" sz="1800"/>
              <a:t> 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from Resource explorer GUI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Explorer-&gt;Tools-&gt;Map Network Drive</a:t>
            </a:r>
            <a:endParaRPr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380"/>
              <a:buChar char="◻"/>
            </a:pPr>
            <a:r>
              <a:rPr lang="en-US" sz="2300"/>
              <a:t>Unmount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&gt; net use H: /DELETE</a:t>
            </a:r>
            <a:endParaRPr sz="2800"/>
          </a:p>
        </p:txBody>
      </p:sp>
      <p:sp>
        <p:nvSpPr>
          <p:cNvPr id="206" name="Google Shape;206;p10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0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Lab of Data Science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 are using Linux</a:t>
            </a:r>
            <a:endParaRPr/>
          </a:p>
        </p:txBody>
      </p:sp>
      <p:sp>
        <p:nvSpPr>
          <p:cNvPr id="213" name="Google Shape;213;p11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View resources shared by other systems (including Windows)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smbclient -L //homeserver -U </a:t>
            </a:r>
            <a:r>
              <a:rPr i="1" lang="en-US" sz="1800"/>
              <a:t>username</a:t>
            </a:r>
            <a:endParaRPr/>
          </a:p>
          <a:p>
            <a:pPr indent="-228600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 sz="1000"/>
          </a:p>
          <a:p>
            <a:pPr indent="-31146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20"/>
              <a:buNone/>
            </a:pPr>
            <a:r>
              <a:t/>
            </a:r>
            <a:endParaRPr sz="2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Mount of remote directories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470"/>
              <a:buChar char="🞑"/>
            </a:pPr>
            <a:r>
              <a:rPr lang="en-US" sz="2100"/>
              <a:t>Install cifs-utils</a:t>
            </a:r>
            <a:endParaRPr sz="2100"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&gt; sudo apt-get install cifs-utils</a:t>
            </a:r>
            <a:endParaRPr sz="1800"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mkdir </a:t>
            </a:r>
            <a:r>
              <a:rPr i="1" lang="en-US" sz="1800"/>
              <a:t>localdir</a:t>
            </a:r>
            <a:endParaRPr i="1" sz="1800"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sudo mount –t cifs//homeserver/ruggieri/LBI</a:t>
            </a:r>
            <a:r>
              <a:rPr i="1" lang="en-US" sz="1800"/>
              <a:t> localdir </a:t>
            </a:r>
            <a:endParaRPr/>
          </a:p>
          <a:p>
            <a:pPr indent="0" lvl="1" marL="36671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260"/>
              <a:buFont typeface="Noto Sans Symbols"/>
              <a:buNone/>
            </a:pPr>
            <a:r>
              <a:rPr i="1" lang="en-US" sz="1800"/>
              <a:t>	   </a:t>
            </a:r>
            <a:r>
              <a:rPr lang="en-US" sz="1800"/>
              <a:t>–o user=</a:t>
            </a:r>
            <a:r>
              <a:rPr i="1" lang="en-US" sz="1800"/>
              <a:t>username</a:t>
            </a:r>
            <a:r>
              <a:rPr lang="en-US" sz="1800"/>
              <a:t>,domain=FIBONACCI,file_mode=0777,dir_mode=0777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from Nautilius</a:t>
            </a:r>
            <a:endParaRPr sz="1800"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Connect to server-&gt;smb://homeserver/ruggieri/LBI</a:t>
            </a:r>
            <a:endParaRPr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Unmount</a:t>
            </a:r>
            <a:endParaRPr sz="2400"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260"/>
              <a:buChar char="🞑"/>
            </a:pPr>
            <a:r>
              <a:rPr lang="en-US" sz="1800"/>
              <a:t>&gt; sudo umount –n </a:t>
            </a:r>
            <a:r>
              <a:rPr i="1" lang="en-US" sz="1800"/>
              <a:t>localdir</a:t>
            </a:r>
            <a:endParaRPr i="1" sz="1800"/>
          </a:p>
          <a:p>
            <a:pPr indent="-142875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</a:pPr>
            <a:r>
              <a:t/>
            </a:r>
            <a:endParaRPr i="1" sz="1800"/>
          </a:p>
          <a:p>
            <a:pPr indent="-142875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</a:pPr>
            <a:r>
              <a:t/>
            </a:r>
            <a:endParaRPr b="1" sz="1800"/>
          </a:p>
        </p:txBody>
      </p:sp>
      <p:sp>
        <p:nvSpPr>
          <p:cNvPr id="214" name="Google Shape;214;p11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1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2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LBI Working directory</a:t>
            </a:r>
            <a:endParaRPr/>
          </a:p>
        </p:txBody>
      </p:sp>
      <p:sp>
        <p:nvSpPr>
          <p:cNvPr id="221" name="Google Shape;221;p12"/>
          <p:cNvSpPr txBox="1"/>
          <p:nvPr>
            <p:ph idx="1" type="body"/>
          </p:nvPr>
        </p:nvSpPr>
        <p:spPr>
          <a:xfrm>
            <a:off x="612775" y="1600200"/>
            <a:ext cx="81534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</a:t>
            </a:r>
            <a:r>
              <a:rPr lang="en-US" sz="240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~ruggieri/LBI </a:t>
            </a:r>
            <a:r>
              <a:rPr lang="en-US" sz="2800"/>
              <a:t>in Linux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 contains data and materials to be shared </a:t>
            </a:r>
            <a:endParaRPr/>
          </a:p>
          <a:p>
            <a:pPr indent="-16636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4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Create a symbolic link in your Linux home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ln –s ~ruggieri/LBI LBIdir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use WinSCP -&gt; Open Terminal</a:t>
            </a:r>
            <a:endParaRPr/>
          </a:p>
          <a:p>
            <a:pPr indent="-21240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8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Now LBIdir is accessible both from Linux &amp; Win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in Windows as </a:t>
            </a:r>
            <a:r>
              <a:rPr lang="en-US" sz="240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Z:\LBIdir</a:t>
            </a:r>
            <a:endParaRPr/>
          </a:p>
          <a:p>
            <a:pPr indent="-16636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400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Another way (works only for Windows)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Create a shortcut LBIdir to \\homeserver\ruggieri\LBI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222" name="Google Shape;222;p12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23" name="Google Shape;223;p12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Network protocols	</a:t>
            </a:r>
            <a:endParaRPr/>
          </a:p>
        </p:txBody>
      </p:sp>
      <p:sp>
        <p:nvSpPr>
          <p:cNvPr id="229" name="Google Shape;229;p13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Files accessed through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explicit</a:t>
            </a:r>
            <a:r>
              <a:rPr lang="en-US" sz="2800"/>
              <a:t> request/reply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A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local copy </a:t>
            </a:r>
            <a:r>
              <a:rPr lang="en-US" sz="2800"/>
              <a:t>has to be made before accessing data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Resource naming: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750"/>
              <a:buChar char="🞑"/>
            </a:pPr>
            <a:r>
              <a:rPr lang="en-US" sz="2500"/>
              <a:t>Uniform Resource Locator (URL)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725"/>
              <a:buChar char="■"/>
            </a:pPr>
            <a:r>
              <a:rPr lang="en-US">
                <a:solidFill>
                  <a:schemeClr val="hlink"/>
                </a:solidFill>
              </a:rPr>
              <a:t>scheme://user:password@host:port/path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725"/>
              <a:buChar char="■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http://bob:bye@www.host.it:80/home/idx.html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725"/>
              <a:buChar char="■"/>
            </a:pPr>
            <a:r>
              <a:rPr lang="en-US"/>
              <a:t>scheme = protocol name (http, https, ftp, file, jdbc, …)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725"/>
              <a:buChar char="■"/>
            </a:pPr>
            <a:r>
              <a:rPr lang="en-US"/>
              <a:t>port = TCP/IP port number</a:t>
            </a:r>
            <a:endParaRPr/>
          </a:p>
          <a:p>
            <a:pPr indent="-212408" lvl="0" marL="319088" rtl="0" algn="l">
              <a:spcBef>
                <a:spcPts val="7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800"/>
          </a:p>
        </p:txBody>
      </p:sp>
      <p:sp>
        <p:nvSpPr>
          <p:cNvPr id="230" name="Google Shape;230;p13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31" name="Google Shape;231;p13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4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 Protocol</a:t>
            </a:r>
            <a:endParaRPr/>
          </a:p>
        </p:txBody>
      </p:sp>
      <p:sp>
        <p:nvSpPr>
          <p:cNvPr id="237" name="Google Shape;237;p14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HyperText Transfer Protocol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URL: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http://user:pwd@www.di.unipi.it</a:t>
            </a:r>
            <a:r>
              <a:rPr lang="en-US" sz="2000"/>
              <a:t> 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State-less connections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Crypted variant: Secure HTTP (HTTPs) </a:t>
            </a:r>
            <a:endParaRPr sz="600"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Windows clients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Any browser  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&gt; wget 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GNU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http://www.gnu.org/software/wget/</a:t>
            </a:r>
            <a:r>
              <a:rPr lang="en-US" sz="2000"/>
              <a:t> 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W3C </a:t>
            </a:r>
            <a:r>
              <a:rPr lang="en-US" sz="2000" u="sng">
                <a:solidFill>
                  <a:schemeClr val="hlink"/>
                </a:solidFill>
                <a:hlinkClick r:id="rId5"/>
              </a:rPr>
              <a:t>http://www.w3.org/Library</a:t>
            </a:r>
            <a:endParaRPr sz="2000"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Linux clients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Any browser  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&gt; wget </a:t>
            </a:r>
            <a:endParaRPr/>
          </a:p>
          <a:p>
            <a:pPr indent="-16636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400"/>
          </a:p>
          <a:p>
            <a:pPr indent="-197168" lvl="0" marL="319088" rtl="0" algn="l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3200"/>
          </a:p>
        </p:txBody>
      </p:sp>
      <p:sp>
        <p:nvSpPr>
          <p:cNvPr id="238" name="Google Shape;238;p14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39" name="Google Shape;239;p14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FTP Protocol</a:t>
            </a:r>
            <a:endParaRPr/>
          </a:p>
        </p:txBody>
      </p:sp>
      <p:sp>
        <p:nvSpPr>
          <p:cNvPr id="245" name="Google Shape;245;p15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File Transfer Protocol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URL: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ftp://user:pwd@ftp.apa.unip.it/myfile</a:t>
            </a:r>
            <a:r>
              <a:rPr lang="en-US" sz="2000"/>
              <a:t>  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State-less connections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Commands: get / put / mget</a:t>
            </a:r>
            <a:endParaRPr sz="2000"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Crypted variant: Secure FTP (SFTP) </a:t>
            </a:r>
            <a:endParaRPr sz="400"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Windows clients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FTP: &gt; ftp or any browser  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SFTP: 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PuTTY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ttp://www.chiark.greenend.org.uk/~sgtatham/putty</a:t>
            </a:r>
            <a:endParaRPr sz="2000"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SSH Secure Shell </a:t>
            </a:r>
            <a:r>
              <a:rPr lang="en-US" sz="2000" u="sng">
                <a:solidFill>
                  <a:schemeClr val="hlink"/>
                </a:solidFill>
                <a:hlinkClick r:id="rId5"/>
              </a:rPr>
              <a:t>http://www.ssh.com</a:t>
            </a:r>
            <a:r>
              <a:rPr lang="en-US" sz="2000"/>
              <a:t> </a:t>
            </a:r>
            <a:endParaRPr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Linux clients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FTP: &gt; ftp  &gt; sftp &gt; gftp (GUI)</a:t>
            </a:r>
            <a:endParaRPr/>
          </a:p>
          <a:p>
            <a:pPr indent="-197168" lvl="0" marL="319088" rtl="0" algn="l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3200"/>
          </a:p>
        </p:txBody>
      </p:sp>
      <p:sp>
        <p:nvSpPr>
          <p:cNvPr id="246" name="Google Shape;246;p15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47" name="Google Shape;247;p15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6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SCP Protocol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54" name="Google Shape;254;p16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Secure Copy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>
                <a:solidFill>
                  <a:schemeClr val="hlink"/>
                </a:solidFill>
              </a:rPr>
              <a:t>&gt; scp data.zip user@alice.cli.di.unip.it:datacopy.zip</a:t>
            </a:r>
            <a:endParaRPr sz="2000">
              <a:solidFill>
                <a:schemeClr val="hlink"/>
              </a:solidFill>
            </a:endParaRPr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File copy from/to a remote account 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File paths must be known in advance</a:t>
            </a:r>
            <a:endParaRPr/>
          </a:p>
          <a:p>
            <a:pPr indent="-161925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</a:pPr>
            <a:r>
              <a:t/>
            </a:r>
            <a:endParaRPr sz="14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Client 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command line: 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b="1" lang="en-US" sz="2000"/>
              <a:t>&gt; scp/pscp    &gt; scp2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Windows GUI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75"/>
              <a:buChar char="■"/>
            </a:pPr>
            <a:r>
              <a:rPr lang="en-US" sz="2100"/>
              <a:t>WinSCP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http://winscp.sourceforge.net</a:t>
            </a:r>
            <a:r>
              <a:rPr lang="en-US" sz="2100"/>
              <a:t> 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75"/>
              <a:buChar char="■"/>
            </a:pPr>
            <a:r>
              <a:rPr lang="en-US" sz="2100"/>
              <a:t>SSH Secure Shell 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Linux GUI 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SCP: default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255" name="Google Shape;255;p16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56" name="Google Shape;256;p16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issues</a:t>
            </a:r>
            <a:endParaRPr/>
          </a:p>
        </p:txBody>
      </p:sp>
      <p:sp>
        <p:nvSpPr>
          <p:cNvPr id="262" name="Google Shape;262;p17"/>
          <p:cNvSpPr txBox="1"/>
          <p:nvPr>
            <p:ph idx="1" type="body"/>
          </p:nvPr>
        </p:nvSpPr>
        <p:spPr>
          <a:xfrm>
            <a:off x="612775" y="1600200"/>
            <a:ext cx="8153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0"/>
              <a:buChar char="◻"/>
            </a:pP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Where</a:t>
            </a:r>
            <a:r>
              <a:rPr lang="en-US" sz="3600"/>
              <a:t> </a:t>
            </a:r>
            <a:r>
              <a:rPr lang="en-US" sz="3200"/>
              <a:t>are my files?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Local file systems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Distributed file systems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Network protocols</a:t>
            </a:r>
            <a:endParaRPr/>
          </a:p>
          <a:p>
            <a:pPr indent="-26574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20"/>
              <a:buChar char="◻"/>
            </a:pPr>
            <a:r>
              <a:rPr lang="en-US" sz="3200"/>
              <a:t>Which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format</a:t>
            </a:r>
            <a:r>
              <a:rPr lang="en-US" sz="3200"/>
              <a:t> is data in?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Text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Noto Sans Symbols"/>
              <a:buChar char="❑"/>
            </a:pPr>
            <a:r>
              <a:rPr lang="en-US" sz="2000"/>
              <a:t> CSV, ARFF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 XML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 Binary, Compressed, …</a:t>
            </a:r>
            <a:endParaRPr/>
          </a:p>
          <a:p>
            <a:pPr indent="-15747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/>
          </a:p>
        </p:txBody>
      </p:sp>
      <p:sp>
        <p:nvSpPr>
          <p:cNvPr id="263" name="Google Shape;263;p17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64" name="Google Shape;264;p17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8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a file?</a:t>
            </a:r>
            <a:endParaRPr/>
          </a:p>
        </p:txBody>
      </p:sp>
      <p:sp>
        <p:nvSpPr>
          <p:cNvPr id="270" name="Google Shape;270;p18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File = sequence of bytes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271" name="Google Shape;271;p18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72" name="Google Shape;272;p18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8"/>
          <p:cNvSpPr/>
          <p:nvPr/>
        </p:nvSpPr>
        <p:spPr>
          <a:xfrm>
            <a:off x="1187450" y="2924175"/>
            <a:ext cx="6769100" cy="720725"/>
          </a:xfrm>
          <a:prstGeom prst="rec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4" name="Google Shape;274;p18"/>
          <p:cNvCxnSpPr/>
          <p:nvPr/>
        </p:nvCxnSpPr>
        <p:spPr>
          <a:xfrm>
            <a:off x="1835150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5" name="Google Shape;275;p18"/>
          <p:cNvCxnSpPr/>
          <p:nvPr/>
        </p:nvCxnSpPr>
        <p:spPr>
          <a:xfrm>
            <a:off x="24114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6" name="Google Shape;276;p18"/>
          <p:cNvCxnSpPr/>
          <p:nvPr/>
        </p:nvCxnSpPr>
        <p:spPr>
          <a:xfrm>
            <a:off x="30591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7" name="Google Shape;277;p18"/>
          <p:cNvCxnSpPr/>
          <p:nvPr/>
        </p:nvCxnSpPr>
        <p:spPr>
          <a:xfrm>
            <a:off x="363537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8" name="Google Shape;278;p18"/>
          <p:cNvCxnSpPr/>
          <p:nvPr/>
        </p:nvCxnSpPr>
        <p:spPr>
          <a:xfrm>
            <a:off x="428466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9" name="Google Shape;279;p18"/>
          <p:cNvCxnSpPr/>
          <p:nvPr/>
        </p:nvCxnSpPr>
        <p:spPr>
          <a:xfrm>
            <a:off x="486092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0" name="Google Shape;280;p18"/>
          <p:cNvCxnSpPr/>
          <p:nvPr/>
        </p:nvCxnSpPr>
        <p:spPr>
          <a:xfrm>
            <a:off x="550862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1" name="Google Shape;281;p18"/>
          <p:cNvCxnSpPr/>
          <p:nvPr/>
        </p:nvCxnSpPr>
        <p:spPr>
          <a:xfrm>
            <a:off x="6084888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2" name="Google Shape;282;p18"/>
          <p:cNvSpPr txBox="1"/>
          <p:nvPr/>
        </p:nvSpPr>
        <p:spPr>
          <a:xfrm>
            <a:off x="11874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67</a:t>
            </a:r>
            <a:endParaRPr/>
          </a:p>
        </p:txBody>
      </p:sp>
      <p:sp>
        <p:nvSpPr>
          <p:cNvPr id="283" name="Google Shape;283;p18"/>
          <p:cNvSpPr txBox="1"/>
          <p:nvPr/>
        </p:nvSpPr>
        <p:spPr>
          <a:xfrm>
            <a:off x="18351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73</a:t>
            </a:r>
            <a:endParaRPr/>
          </a:p>
        </p:txBody>
      </p:sp>
      <p:sp>
        <p:nvSpPr>
          <p:cNvPr id="284" name="Google Shape;284;p18"/>
          <p:cNvSpPr txBox="1"/>
          <p:nvPr/>
        </p:nvSpPr>
        <p:spPr>
          <a:xfrm>
            <a:off x="4284663" y="3068638"/>
            <a:ext cx="5762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83</a:t>
            </a:r>
            <a:endParaRPr/>
          </a:p>
        </p:txBody>
      </p:sp>
      <p:sp>
        <p:nvSpPr>
          <p:cNvPr id="285" name="Google Shape;285;p18"/>
          <p:cNvSpPr txBox="1"/>
          <p:nvPr/>
        </p:nvSpPr>
        <p:spPr>
          <a:xfrm>
            <a:off x="24828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65</a:t>
            </a:r>
            <a:endParaRPr/>
          </a:p>
        </p:txBody>
      </p:sp>
      <p:sp>
        <p:nvSpPr>
          <p:cNvPr id="286" name="Google Shape;286;p18"/>
          <p:cNvSpPr txBox="1"/>
          <p:nvPr/>
        </p:nvSpPr>
        <p:spPr>
          <a:xfrm>
            <a:off x="3059113" y="3068638"/>
            <a:ext cx="5762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79</a:t>
            </a:r>
            <a:endParaRPr/>
          </a:p>
        </p:txBody>
      </p:sp>
      <p:sp>
        <p:nvSpPr>
          <p:cNvPr id="287" name="Google Shape;287;p18"/>
          <p:cNvSpPr txBox="1"/>
          <p:nvPr/>
        </p:nvSpPr>
        <p:spPr>
          <a:xfrm>
            <a:off x="370840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10</a:t>
            </a:r>
            <a:endParaRPr/>
          </a:p>
        </p:txBody>
      </p:sp>
      <p:sp>
        <p:nvSpPr>
          <p:cNvPr id="288" name="Google Shape;288;p18"/>
          <p:cNvSpPr txBox="1"/>
          <p:nvPr/>
        </p:nvSpPr>
        <p:spPr>
          <a:xfrm>
            <a:off x="4859338" y="3068638"/>
            <a:ext cx="5762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10</a:t>
            </a:r>
            <a:endParaRPr/>
          </a:p>
        </p:txBody>
      </p:sp>
      <p:sp>
        <p:nvSpPr>
          <p:cNvPr id="289" name="Google Shape;289;p18"/>
          <p:cNvSpPr txBox="1"/>
          <p:nvPr/>
        </p:nvSpPr>
        <p:spPr>
          <a:xfrm>
            <a:off x="5508625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9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bytes are mapped to chars?</a:t>
            </a:r>
            <a:endParaRPr/>
          </a:p>
        </p:txBody>
      </p:sp>
      <p:sp>
        <p:nvSpPr>
          <p:cNvPr id="295" name="Google Shape;295;p19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Character set = alphabet of characters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Coding bytes by means of a character set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 u="sng">
                <a:solidFill>
                  <a:schemeClr val="hlink"/>
                </a:solidFill>
                <a:hlinkClick r:id="rId3"/>
              </a:rPr>
              <a:t>ASCII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EBCDIC </a:t>
            </a:r>
            <a:r>
              <a:rPr lang="en-US"/>
              <a:t>(1 byte per char)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 u="sng">
                <a:solidFill>
                  <a:schemeClr val="hlink"/>
                </a:solidFill>
                <a:hlinkClick r:id="rId5"/>
              </a:rPr>
              <a:t>UNICODE </a:t>
            </a:r>
            <a:r>
              <a:rPr lang="en-US"/>
              <a:t>(1/2/4 bytes per char)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296" name="Google Shape;296;p19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297" name="Google Shape;297;p19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issues</a:t>
            </a:r>
            <a:endParaRPr/>
          </a:p>
        </p:txBody>
      </p:sp>
      <p:sp>
        <p:nvSpPr>
          <p:cNvPr id="131" name="Google Shape;131;p2"/>
          <p:cNvSpPr txBox="1"/>
          <p:nvPr>
            <p:ph idx="1" type="body"/>
          </p:nvPr>
        </p:nvSpPr>
        <p:spPr>
          <a:xfrm>
            <a:off x="612775" y="1600200"/>
            <a:ext cx="8153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0"/>
              <a:buChar char="◻"/>
            </a:pP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Where</a:t>
            </a:r>
            <a:r>
              <a:rPr lang="en-US" sz="3600"/>
              <a:t> </a:t>
            </a:r>
            <a:r>
              <a:rPr lang="en-US" sz="3200"/>
              <a:t>are my files?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Local file systems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Distributed file systems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Network protocols</a:t>
            </a:r>
            <a:endParaRPr/>
          </a:p>
          <a:p>
            <a:pPr indent="-26574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20"/>
              <a:buChar char="◻"/>
            </a:pPr>
            <a:r>
              <a:rPr lang="en-US" sz="3200"/>
              <a:t>Which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format</a:t>
            </a:r>
            <a:r>
              <a:rPr lang="en-US" sz="3200"/>
              <a:t> is data in?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Text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Noto Sans Symbols"/>
              <a:buChar char="❑"/>
            </a:pPr>
            <a:r>
              <a:rPr lang="en-US" sz="2000"/>
              <a:t> CSV, ARFF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 XML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 Binary, Compressed, …</a:t>
            </a:r>
            <a:endParaRPr/>
          </a:p>
          <a:p>
            <a:pPr indent="-15747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/>
          </a:p>
        </p:txBody>
      </p:sp>
      <p:sp>
        <p:nvSpPr>
          <p:cNvPr id="132" name="Google Shape;132;p2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133" name="Google Shape;133;p2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0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304" name="Google Shape;304;p20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imt02" id="305" name="Google Shape;30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95638" y="260350"/>
            <a:ext cx="5643562" cy="6118225"/>
          </a:xfrm>
          <a:prstGeom prst="rect">
            <a:avLst/>
          </a:prstGeom>
          <a:noFill/>
          <a:ln>
            <a:noFill/>
          </a:ln>
        </p:spPr>
      </p:pic>
      <p:sp>
        <p:nvSpPr>
          <p:cNvPr descr="Rectangle: Click to edit Master text styles&#10;Second level&#10;Third level&#10;Fourth level&#10;Fifth level" id="306" name="Google Shape;306;p20"/>
          <p:cNvSpPr/>
          <p:nvPr/>
        </p:nvSpPr>
        <p:spPr>
          <a:xfrm>
            <a:off x="762000" y="2133600"/>
            <a:ext cx="3200400" cy="3097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520"/>
              <a:buFont typeface="Noto Sans Symbols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merican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520"/>
              <a:buFont typeface="Noto Sans Symbols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tandard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520"/>
              <a:buFont typeface="Noto Sans Symbols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 for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520"/>
              <a:buFont typeface="Noto Sans Symbols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nformation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520"/>
              <a:buFont typeface="Noto Sans Symbols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nterchange</a:t>
            </a:r>
            <a:endParaRPr/>
          </a:p>
          <a:p>
            <a:pPr indent="-119379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52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52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1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Text file = file+character set</a:t>
            </a:r>
            <a:endParaRPr/>
          </a:p>
        </p:txBody>
      </p:sp>
      <p:sp>
        <p:nvSpPr>
          <p:cNvPr id="312" name="Google Shape;312;p21"/>
          <p:cNvSpPr txBox="1"/>
          <p:nvPr>
            <p:ph idx="1" type="body"/>
          </p:nvPr>
        </p:nvSpPr>
        <p:spPr>
          <a:xfrm>
            <a:off x="612775" y="1600200"/>
            <a:ext cx="8153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Text file = sequence of characters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313" name="Google Shape;313;p21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314" name="Google Shape;314;p21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1"/>
          <p:cNvSpPr/>
          <p:nvPr/>
        </p:nvSpPr>
        <p:spPr>
          <a:xfrm>
            <a:off x="1187450" y="2924175"/>
            <a:ext cx="6769100" cy="720725"/>
          </a:xfrm>
          <a:prstGeom prst="rec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6" name="Google Shape;316;p21"/>
          <p:cNvCxnSpPr/>
          <p:nvPr/>
        </p:nvCxnSpPr>
        <p:spPr>
          <a:xfrm>
            <a:off x="1835150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7" name="Google Shape;317;p21"/>
          <p:cNvCxnSpPr/>
          <p:nvPr/>
        </p:nvCxnSpPr>
        <p:spPr>
          <a:xfrm>
            <a:off x="24114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8" name="Google Shape;318;p21"/>
          <p:cNvCxnSpPr/>
          <p:nvPr/>
        </p:nvCxnSpPr>
        <p:spPr>
          <a:xfrm>
            <a:off x="30591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9" name="Google Shape;319;p21"/>
          <p:cNvCxnSpPr/>
          <p:nvPr/>
        </p:nvCxnSpPr>
        <p:spPr>
          <a:xfrm>
            <a:off x="363537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0" name="Google Shape;320;p21"/>
          <p:cNvCxnSpPr/>
          <p:nvPr/>
        </p:nvCxnSpPr>
        <p:spPr>
          <a:xfrm>
            <a:off x="428466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1" name="Google Shape;321;p21"/>
          <p:cNvCxnSpPr/>
          <p:nvPr/>
        </p:nvCxnSpPr>
        <p:spPr>
          <a:xfrm>
            <a:off x="486092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2" name="Google Shape;322;p21"/>
          <p:cNvCxnSpPr/>
          <p:nvPr/>
        </p:nvCxnSpPr>
        <p:spPr>
          <a:xfrm>
            <a:off x="550862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3" name="Google Shape;323;p21"/>
          <p:cNvCxnSpPr/>
          <p:nvPr/>
        </p:nvCxnSpPr>
        <p:spPr>
          <a:xfrm>
            <a:off x="6084888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4" name="Google Shape;324;p21"/>
          <p:cNvSpPr txBox="1"/>
          <p:nvPr/>
        </p:nvSpPr>
        <p:spPr>
          <a:xfrm>
            <a:off x="11874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</a:t>
            </a:r>
            <a:endParaRPr/>
          </a:p>
        </p:txBody>
      </p:sp>
      <p:sp>
        <p:nvSpPr>
          <p:cNvPr id="325" name="Google Shape;325;p21"/>
          <p:cNvSpPr txBox="1"/>
          <p:nvPr/>
        </p:nvSpPr>
        <p:spPr>
          <a:xfrm>
            <a:off x="18351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</a:t>
            </a:r>
            <a:endParaRPr/>
          </a:p>
        </p:txBody>
      </p:sp>
      <p:sp>
        <p:nvSpPr>
          <p:cNvPr id="326" name="Google Shape;326;p21"/>
          <p:cNvSpPr txBox="1"/>
          <p:nvPr/>
        </p:nvSpPr>
        <p:spPr>
          <a:xfrm>
            <a:off x="4284663" y="3068638"/>
            <a:ext cx="5762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</a:t>
            </a:r>
            <a:endParaRPr/>
          </a:p>
        </p:txBody>
      </p:sp>
      <p:sp>
        <p:nvSpPr>
          <p:cNvPr id="327" name="Google Shape;327;p21"/>
          <p:cNvSpPr txBox="1"/>
          <p:nvPr/>
        </p:nvSpPr>
        <p:spPr>
          <a:xfrm>
            <a:off x="24828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</a:t>
            </a:r>
            <a:endParaRPr/>
          </a:p>
        </p:txBody>
      </p:sp>
      <p:sp>
        <p:nvSpPr>
          <p:cNvPr id="328" name="Google Shape;328;p21"/>
          <p:cNvSpPr txBox="1"/>
          <p:nvPr/>
        </p:nvSpPr>
        <p:spPr>
          <a:xfrm>
            <a:off x="3059113" y="3068638"/>
            <a:ext cx="5762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O</a:t>
            </a:r>
            <a:endParaRPr/>
          </a:p>
        </p:txBody>
      </p:sp>
      <p:sp>
        <p:nvSpPr>
          <p:cNvPr id="329" name="Google Shape;329;p21"/>
          <p:cNvSpPr txBox="1"/>
          <p:nvPr/>
        </p:nvSpPr>
        <p:spPr>
          <a:xfrm>
            <a:off x="370840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\n</a:t>
            </a:r>
            <a:endParaRPr/>
          </a:p>
        </p:txBody>
      </p:sp>
      <p:sp>
        <p:nvSpPr>
          <p:cNvPr id="330" name="Google Shape;330;p21"/>
          <p:cNvSpPr txBox="1"/>
          <p:nvPr/>
        </p:nvSpPr>
        <p:spPr>
          <a:xfrm>
            <a:off x="4859338" y="3068638"/>
            <a:ext cx="5762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\n</a:t>
            </a:r>
            <a:endParaRPr/>
          </a:p>
        </p:txBody>
      </p:sp>
      <p:sp>
        <p:nvSpPr>
          <p:cNvPr id="331" name="Google Shape;331;p21"/>
          <p:cNvSpPr txBox="1"/>
          <p:nvPr/>
        </p:nvSpPr>
        <p:spPr>
          <a:xfrm>
            <a:off x="5508625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2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Viewing text files</a:t>
            </a:r>
            <a:endParaRPr/>
          </a:p>
        </p:txBody>
      </p:sp>
      <p:sp>
        <p:nvSpPr>
          <p:cNvPr id="337" name="Google Shape;337;p22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By a text editor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Emacs, Nodepad</a:t>
            </a:r>
            <a:r>
              <a:rPr lang="en-US" sz="1800"/>
              <a:t>++</a:t>
            </a:r>
            <a:r>
              <a:rPr lang="en-US" sz="2400"/>
              <a:t>,TextEdit, UltraEdit, Vi, etc.</a:t>
            </a:r>
            <a:endParaRPr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“Carriage return” character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Start a new line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Coding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Unix: 1 char ASCII(0A) (‘\n’ in Java)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Windows: 2 chars ASCII(0D 0A) (“\r\n” in Java)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Mac: 1 char ASCII(0D) (‘\r’ in Java)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Conversions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&gt; </a:t>
            </a:r>
            <a:r>
              <a:rPr b="1" lang="en-US" sz="2000"/>
              <a:t>dos2unix</a:t>
            </a:r>
            <a:r>
              <a:rPr lang="en-US" sz="2000"/>
              <a:t> 	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&gt; </a:t>
            </a:r>
            <a:r>
              <a:rPr b="1" lang="en-US" sz="2000"/>
              <a:t>unix2dos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338" name="Google Shape;338;p22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339" name="Google Shape;339;p22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3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Text file = file+character set</a:t>
            </a:r>
            <a:endParaRPr/>
          </a:p>
        </p:txBody>
      </p:sp>
      <p:sp>
        <p:nvSpPr>
          <p:cNvPr id="345" name="Google Shape;345;p23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Text file = sequence of </a:t>
            </a:r>
            <a:r>
              <a:rPr b="1" lang="en-US"/>
              <a:t>lines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346" name="Google Shape;346;p23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347" name="Google Shape;347;p23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8" name="Google Shape;348;p23"/>
          <p:cNvCxnSpPr/>
          <p:nvPr/>
        </p:nvCxnSpPr>
        <p:spPr>
          <a:xfrm>
            <a:off x="1835150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9" name="Google Shape;349;p23"/>
          <p:cNvCxnSpPr/>
          <p:nvPr/>
        </p:nvCxnSpPr>
        <p:spPr>
          <a:xfrm>
            <a:off x="24114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0" name="Google Shape;350;p23"/>
          <p:cNvCxnSpPr/>
          <p:nvPr/>
        </p:nvCxnSpPr>
        <p:spPr>
          <a:xfrm>
            <a:off x="30591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1" name="Google Shape;351;p23"/>
          <p:cNvCxnSpPr/>
          <p:nvPr/>
        </p:nvCxnSpPr>
        <p:spPr>
          <a:xfrm>
            <a:off x="363537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2" name="Google Shape;352;p23"/>
          <p:cNvCxnSpPr/>
          <p:nvPr/>
        </p:nvCxnSpPr>
        <p:spPr>
          <a:xfrm>
            <a:off x="1824038" y="3646488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3" name="Google Shape;353;p23"/>
          <p:cNvCxnSpPr/>
          <p:nvPr/>
        </p:nvCxnSpPr>
        <p:spPr>
          <a:xfrm>
            <a:off x="1835150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4" name="Google Shape;354;p23"/>
          <p:cNvCxnSpPr/>
          <p:nvPr/>
        </p:nvCxnSpPr>
        <p:spPr>
          <a:xfrm>
            <a:off x="24114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5" name="Google Shape;355;p23"/>
          <p:cNvCxnSpPr/>
          <p:nvPr/>
        </p:nvCxnSpPr>
        <p:spPr>
          <a:xfrm>
            <a:off x="3059113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23"/>
          <p:cNvCxnSpPr/>
          <p:nvPr/>
        </p:nvCxnSpPr>
        <p:spPr>
          <a:xfrm>
            <a:off x="3635375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7" name="Google Shape;357;p23"/>
          <p:cNvSpPr txBox="1"/>
          <p:nvPr/>
        </p:nvSpPr>
        <p:spPr>
          <a:xfrm>
            <a:off x="11874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</a:t>
            </a:r>
            <a:endParaRPr/>
          </a:p>
        </p:txBody>
      </p:sp>
      <p:sp>
        <p:nvSpPr>
          <p:cNvPr id="358" name="Google Shape;358;p23"/>
          <p:cNvSpPr txBox="1"/>
          <p:nvPr/>
        </p:nvSpPr>
        <p:spPr>
          <a:xfrm>
            <a:off x="18351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</a:t>
            </a:r>
            <a:endParaRPr/>
          </a:p>
        </p:txBody>
      </p:sp>
      <p:sp>
        <p:nvSpPr>
          <p:cNvPr id="359" name="Google Shape;359;p23"/>
          <p:cNvSpPr txBox="1"/>
          <p:nvPr/>
        </p:nvSpPr>
        <p:spPr>
          <a:xfrm>
            <a:off x="2482850" y="3068638"/>
            <a:ext cx="5762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</a:t>
            </a:r>
            <a:endParaRPr/>
          </a:p>
        </p:txBody>
      </p:sp>
      <p:sp>
        <p:nvSpPr>
          <p:cNvPr id="360" name="Google Shape;360;p23"/>
          <p:cNvSpPr txBox="1"/>
          <p:nvPr/>
        </p:nvSpPr>
        <p:spPr>
          <a:xfrm>
            <a:off x="3059113" y="3068638"/>
            <a:ext cx="5762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O</a:t>
            </a:r>
            <a:endParaRPr/>
          </a:p>
        </p:txBody>
      </p:sp>
      <p:sp>
        <p:nvSpPr>
          <p:cNvPr id="361" name="Google Shape;361;p23"/>
          <p:cNvSpPr txBox="1"/>
          <p:nvPr/>
        </p:nvSpPr>
        <p:spPr>
          <a:xfrm>
            <a:off x="1258888" y="4581525"/>
            <a:ext cx="576262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…</a:t>
            </a:r>
            <a:endParaRPr/>
          </a:p>
        </p:txBody>
      </p:sp>
      <p:cxnSp>
        <p:nvCxnSpPr>
          <p:cNvPr id="362" name="Google Shape;362;p23"/>
          <p:cNvCxnSpPr/>
          <p:nvPr/>
        </p:nvCxnSpPr>
        <p:spPr>
          <a:xfrm>
            <a:off x="1835150" y="3716338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3" name="Google Shape;363;p23"/>
          <p:cNvSpPr txBox="1"/>
          <p:nvPr/>
        </p:nvSpPr>
        <p:spPr>
          <a:xfrm>
            <a:off x="1187450" y="3860800"/>
            <a:ext cx="576263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</a:t>
            </a:r>
            <a:endParaRPr/>
          </a:p>
        </p:txBody>
      </p:sp>
      <p:sp>
        <p:nvSpPr>
          <p:cNvPr id="364" name="Google Shape;364;p23"/>
          <p:cNvSpPr/>
          <p:nvPr/>
        </p:nvSpPr>
        <p:spPr>
          <a:xfrm>
            <a:off x="1190625" y="4376738"/>
            <a:ext cx="6769100" cy="720725"/>
          </a:xfrm>
          <a:prstGeom prst="rec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5" name="Google Shape;365;p23"/>
          <p:cNvCxnSpPr/>
          <p:nvPr/>
        </p:nvCxnSpPr>
        <p:spPr>
          <a:xfrm>
            <a:off x="1827213" y="437832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6" name="Google Shape;366;p23"/>
          <p:cNvCxnSpPr/>
          <p:nvPr/>
        </p:nvCxnSpPr>
        <p:spPr>
          <a:xfrm rot="10800000">
            <a:off x="1187450" y="2924175"/>
            <a:ext cx="2447925" cy="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7" name="Google Shape;367;p23"/>
          <p:cNvCxnSpPr/>
          <p:nvPr/>
        </p:nvCxnSpPr>
        <p:spPr>
          <a:xfrm rot="10800000">
            <a:off x="1187450" y="3644900"/>
            <a:ext cx="2447925" cy="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8" name="Google Shape;368;p23"/>
          <p:cNvCxnSpPr/>
          <p:nvPr/>
        </p:nvCxnSpPr>
        <p:spPr>
          <a:xfrm>
            <a:off x="1187450" y="2924175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9" name="Google Shape;369;p23"/>
          <p:cNvCxnSpPr/>
          <p:nvPr/>
        </p:nvCxnSpPr>
        <p:spPr>
          <a:xfrm>
            <a:off x="1187450" y="3644900"/>
            <a:ext cx="0" cy="720725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4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Tabular data format</a:t>
            </a:r>
            <a:endParaRPr/>
          </a:p>
        </p:txBody>
      </p:sp>
      <p:sp>
        <p:nvSpPr>
          <p:cNvPr id="375" name="Google Shape;375;p24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376" name="Google Shape;376;p24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7" name="Google Shape;377;p24"/>
          <p:cNvGraphicFramePr/>
          <p:nvPr/>
        </p:nvGraphicFramePr>
        <p:xfrm>
          <a:off x="1516063" y="205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1554175"/>
                <a:gridCol w="1674800"/>
                <a:gridCol w="1152525"/>
                <a:gridCol w="2016125"/>
              </a:tblGrid>
              <a:tr h="1028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Mario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Bianchi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Luigi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Rossi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Workman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Anna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Verdi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Teacher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Neri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3080"/>
                        <a:buFont typeface="Noto Sans Symbols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78" name="Google Shape;378;p24"/>
          <p:cNvSpPr txBox="1"/>
          <p:nvPr/>
        </p:nvSpPr>
        <p:spPr>
          <a:xfrm>
            <a:off x="508000" y="2346325"/>
            <a:ext cx="10795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Row</a:t>
            </a:r>
            <a:endParaRPr/>
          </a:p>
        </p:txBody>
      </p:sp>
      <p:sp>
        <p:nvSpPr>
          <p:cNvPr id="379" name="Google Shape;379;p24"/>
          <p:cNvSpPr txBox="1"/>
          <p:nvPr/>
        </p:nvSpPr>
        <p:spPr>
          <a:xfrm>
            <a:off x="3171825" y="1554163"/>
            <a:ext cx="1439863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Column</a:t>
            </a:r>
            <a:endParaRPr/>
          </a:p>
        </p:txBody>
      </p:sp>
      <p:sp>
        <p:nvSpPr>
          <p:cNvPr id="380" name="Google Shape;380;p24"/>
          <p:cNvSpPr/>
          <p:nvPr/>
        </p:nvSpPr>
        <p:spPr>
          <a:xfrm>
            <a:off x="3389313" y="2057400"/>
            <a:ext cx="1081087" cy="576263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24"/>
          <p:cNvSpPr/>
          <p:nvPr/>
        </p:nvSpPr>
        <p:spPr>
          <a:xfrm>
            <a:off x="1516063" y="2057400"/>
            <a:ext cx="6408737" cy="1008063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4"/>
          <p:cNvSpPr/>
          <p:nvPr/>
        </p:nvSpPr>
        <p:spPr>
          <a:xfrm>
            <a:off x="3048000" y="2057400"/>
            <a:ext cx="1655763" cy="4105275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5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Representing tabular data in text files</a:t>
            </a:r>
            <a:endParaRPr/>
          </a:p>
        </p:txBody>
      </p:sp>
      <p:sp>
        <p:nvSpPr>
          <p:cNvPr id="388" name="Google Shape;388;p25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b="1" lang="en-US" sz="2800"/>
              <a:t>Comma Separated Values (</a:t>
            </a:r>
            <a:r>
              <a:rPr lang="en-US" sz="28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CSV</a:t>
            </a:r>
            <a:r>
              <a:rPr b="1" lang="en-US" sz="2800"/>
              <a:t>)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A row per line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Column values in a line separated by a special character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Delimiters: comma, tab, space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389" name="Google Shape;389;p25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390" name="Google Shape;390;p25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25"/>
          <p:cNvSpPr txBox="1"/>
          <p:nvPr/>
        </p:nvSpPr>
        <p:spPr>
          <a:xfrm>
            <a:off x="2700338" y="4365625"/>
            <a:ext cx="403225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Mario,Bianchi,23,Student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Luigi,Rossi,30,Workman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Anna,Verdi,50,Teacher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Rosa,Neri,20,Student</a:t>
            </a:r>
            <a:endParaRPr/>
          </a:p>
        </p:txBody>
      </p:sp>
      <p:sp>
        <p:nvSpPr>
          <p:cNvPr id="392" name="Google Shape;392;p25"/>
          <p:cNvSpPr/>
          <p:nvPr/>
        </p:nvSpPr>
        <p:spPr>
          <a:xfrm>
            <a:off x="2627313" y="4292600"/>
            <a:ext cx="3097212" cy="2016125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6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Representing tabular data in text files</a:t>
            </a:r>
            <a:endParaRPr/>
          </a:p>
        </p:txBody>
      </p:sp>
      <p:sp>
        <p:nvSpPr>
          <p:cNvPr id="398" name="Google Shape;398;p26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b="1" lang="en-US" sz="2800"/>
              <a:t>Fixed Length Values (</a:t>
            </a:r>
            <a:r>
              <a:rPr lang="en-US" sz="28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FLV</a:t>
            </a:r>
            <a:r>
              <a:rPr b="1" lang="en-US" sz="2800"/>
              <a:t>)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A row per line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Column values occupy a fixed number of chars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Allow for random access to elements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Higher disk space requirements</a:t>
            </a:r>
            <a:endParaRPr/>
          </a:p>
          <a:p>
            <a:pPr indent="-184150" lvl="1" marL="639763" rtl="0" algn="l">
              <a:spcBef>
                <a:spcPts val="5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399" name="Google Shape;399;p26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400" name="Google Shape;400;p26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26"/>
          <p:cNvSpPr txBox="1"/>
          <p:nvPr/>
        </p:nvSpPr>
        <p:spPr>
          <a:xfrm>
            <a:off x="2667000" y="4533900"/>
            <a:ext cx="403225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Mario Bianchi  23  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Luigi  Rossi      30  Workman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Anna  Verdi      50  Teacher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Rosa   Neri       20  Student</a:t>
            </a:r>
            <a:endParaRPr/>
          </a:p>
        </p:txBody>
      </p:sp>
      <p:cxnSp>
        <p:nvCxnSpPr>
          <p:cNvPr id="402" name="Google Shape;402;p26"/>
          <p:cNvCxnSpPr/>
          <p:nvPr/>
        </p:nvCxnSpPr>
        <p:spPr>
          <a:xfrm>
            <a:off x="3348038" y="4532313"/>
            <a:ext cx="0" cy="1655762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3" name="Google Shape;403;p26"/>
          <p:cNvCxnSpPr/>
          <p:nvPr/>
        </p:nvCxnSpPr>
        <p:spPr>
          <a:xfrm>
            <a:off x="4140200" y="4533900"/>
            <a:ext cx="0" cy="1655763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4" name="Google Shape;404;p26"/>
          <p:cNvCxnSpPr/>
          <p:nvPr/>
        </p:nvCxnSpPr>
        <p:spPr>
          <a:xfrm>
            <a:off x="4457700" y="4533900"/>
            <a:ext cx="0" cy="1655763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5" name="Google Shape;405;p26"/>
          <p:cNvSpPr/>
          <p:nvPr/>
        </p:nvSpPr>
        <p:spPr>
          <a:xfrm>
            <a:off x="2627313" y="4460875"/>
            <a:ext cx="3097212" cy="2016125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7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Quoting</a:t>
            </a:r>
            <a:endParaRPr/>
          </a:p>
        </p:txBody>
      </p:sp>
      <p:sp>
        <p:nvSpPr>
          <p:cNvPr id="411" name="Google Shape;411;p27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What happens in CSV if a delimiter is part of a value?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Format error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Solution: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quoting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Special delimiters for start and end of a value (ex. “ … “)</a:t>
            </a:r>
            <a:endParaRPr/>
          </a:p>
          <a:p>
            <a:pPr indent="-184150" lvl="1" marL="639763" rtl="0" algn="l">
              <a:spcBef>
                <a:spcPts val="5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412" name="Google Shape;412;p27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413" name="Google Shape;413;p27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7"/>
          <p:cNvSpPr txBox="1"/>
          <p:nvPr/>
        </p:nvSpPr>
        <p:spPr>
          <a:xfrm>
            <a:off x="755650" y="4005263"/>
            <a:ext cx="403225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Mario Bianchi 23 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Luigi Rossi 30 Workman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 Verdi 50 Teacher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Rosa Neri 20 Student</a:t>
            </a:r>
            <a:endParaRPr/>
          </a:p>
        </p:txBody>
      </p:sp>
      <p:sp>
        <p:nvSpPr>
          <p:cNvPr id="415" name="Google Shape;415;p27"/>
          <p:cNvSpPr/>
          <p:nvPr/>
        </p:nvSpPr>
        <p:spPr>
          <a:xfrm>
            <a:off x="3779838" y="4868863"/>
            <a:ext cx="1152525" cy="431800"/>
          </a:xfrm>
          <a:prstGeom prst="rightArrow">
            <a:avLst>
              <a:gd fmla="val 50000" name="adj1"/>
              <a:gd fmla="val 66728" name="adj2"/>
            </a:avLst>
          </a:prstGeom>
          <a:solidFill>
            <a:srgbClr val="FF0000">
              <a:alpha val="2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27"/>
          <p:cNvSpPr/>
          <p:nvPr/>
        </p:nvSpPr>
        <p:spPr>
          <a:xfrm>
            <a:off x="684213" y="3933825"/>
            <a:ext cx="3024187" cy="2016125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27"/>
          <p:cNvSpPr/>
          <p:nvPr/>
        </p:nvSpPr>
        <p:spPr>
          <a:xfrm>
            <a:off x="5219700" y="4292600"/>
            <a:ext cx="3097213" cy="2016125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27"/>
          <p:cNvSpPr txBox="1"/>
          <p:nvPr/>
        </p:nvSpPr>
        <p:spPr>
          <a:xfrm>
            <a:off x="5292725" y="4365625"/>
            <a:ext cx="403225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“Mario Bianchi” 23 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“Luigi Rossi” 30 Workman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“Anna Verdi” 50 Teacher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“Rosa Neri” 20 Student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8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Missing values</a:t>
            </a:r>
            <a:endParaRPr/>
          </a:p>
        </p:txBody>
      </p:sp>
      <p:sp>
        <p:nvSpPr>
          <p:cNvPr id="424" name="Google Shape;424;p28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How to represent missing values in CSV or FLV?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A reserved string: “</a:t>
            </a:r>
            <a:r>
              <a:rPr lang="en-US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r>
              <a:rPr lang="en-US" sz="2000"/>
              <a:t>”, “null”, “”</a:t>
            </a:r>
            <a:endParaRPr/>
          </a:p>
          <a:p>
            <a:pPr indent="-184150" lvl="1" marL="639763" rtl="0" algn="l">
              <a:spcBef>
                <a:spcPts val="5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425" name="Google Shape;425;p28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426" name="Google Shape;426;p28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28"/>
          <p:cNvSpPr txBox="1"/>
          <p:nvPr/>
        </p:nvSpPr>
        <p:spPr>
          <a:xfrm>
            <a:off x="2700338" y="3789363"/>
            <a:ext cx="403225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“Mario Bianchi” 23 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“Luigi Rossi” 30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“Anna Verdi” 50 Teacher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“Rosa Neri”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Student</a:t>
            </a:r>
            <a:endParaRPr/>
          </a:p>
        </p:txBody>
      </p:sp>
      <p:sp>
        <p:nvSpPr>
          <p:cNvPr id="428" name="Google Shape;428;p28"/>
          <p:cNvSpPr/>
          <p:nvPr/>
        </p:nvSpPr>
        <p:spPr>
          <a:xfrm>
            <a:off x="2700338" y="3789363"/>
            <a:ext cx="3097212" cy="2016125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9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Meta-data</a:t>
            </a:r>
            <a:endParaRPr/>
          </a:p>
        </p:txBody>
      </p:sp>
      <p:sp>
        <p:nvSpPr>
          <p:cNvPr id="434" name="Google Shape;434;p29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Describe properties of data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Table name, column name, column type</a:t>
            </a:r>
            <a:endParaRPr/>
          </a:p>
        </p:txBody>
      </p:sp>
      <p:sp>
        <p:nvSpPr>
          <p:cNvPr id="435" name="Google Shape;435;p29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436" name="Google Shape;436;p29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37" name="Google Shape;437;p29"/>
          <p:cNvGraphicFramePr/>
          <p:nvPr/>
        </p:nvGraphicFramePr>
        <p:xfrm>
          <a:off x="2438400" y="281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935025"/>
                <a:gridCol w="1223975"/>
                <a:gridCol w="801675"/>
                <a:gridCol w="1503375"/>
              </a:tblGrid>
              <a:tr h="541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surname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occupation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541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541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Mario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Bianchi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3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Luigi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Rossi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Workman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6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Anna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Verdi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Teacher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1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Neri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200"/>
                        <a:buFont typeface="Noto Sans Symbols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file system</a:t>
            </a:r>
            <a:endParaRPr/>
          </a:p>
        </p:txBody>
      </p:sp>
      <p:sp>
        <p:nvSpPr>
          <p:cNvPr id="139" name="Google Shape;139;p3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8598" lvl="0" marL="319088" rtl="0" algn="l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140" name="Google Shape;140;p3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141" name="Google Shape;141;p3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ectangle: Click to edit Master text styles&#10;Second level&#10;Third level&#10;Fourth level&#10;Fifth level" id="142" name="Google Shape;142;p3"/>
          <p:cNvSpPr txBox="1"/>
          <p:nvPr/>
        </p:nvSpPr>
        <p:spPr>
          <a:xfrm>
            <a:off x="4572000" y="1543050"/>
            <a:ext cx="5462588" cy="1862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3667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Path of a </a:t>
            </a:r>
            <a:r>
              <a:rPr b="0" i="0" lang="en-US" sz="2600" u="none" cap="none" strike="noStrike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resource</a:t>
            </a:r>
            <a:endParaRPr/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Noto Sans Symbols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Windows: </a:t>
            </a:r>
            <a:endParaRPr/>
          </a:p>
          <a:p>
            <a:pPr indent="-228600" lvl="3" marL="1371600" marR="0" rtl="0" algn="l">
              <a:spcBef>
                <a:spcPts val="400"/>
              </a:spcBef>
              <a:spcAft>
                <a:spcPts val="0"/>
              </a:spcAft>
              <a:buClr>
                <a:srgbClr val="E66C7D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C:\Program Files\Office\sample.doc</a:t>
            </a:r>
            <a:endParaRPr/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Noto Sans Symbols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Linux:</a:t>
            </a:r>
            <a:endParaRPr/>
          </a:p>
          <a:p>
            <a:pPr indent="-228600" lvl="3" marL="1371600" marR="0" rtl="0" algn="l">
              <a:spcBef>
                <a:spcPts val="400"/>
              </a:spcBef>
              <a:spcAft>
                <a:spcPts val="0"/>
              </a:spcAft>
              <a:buClr>
                <a:srgbClr val="E66C7D"/>
              </a:buClr>
              <a:buSzPts val="1200"/>
              <a:buFont typeface="Noto Sans Symbols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/usr/home/r/ruggieri/sample.txt</a:t>
            </a:r>
            <a:endParaRPr/>
          </a:p>
        </p:txBody>
      </p:sp>
      <p:pic>
        <p:nvPicPr>
          <p:cNvPr descr="tree2" id="143" name="Google Shape;14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752600"/>
            <a:ext cx="5191125" cy="4198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0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Meta-data: ARFF data types</a:t>
            </a:r>
            <a:endParaRPr/>
          </a:p>
        </p:txBody>
      </p:sp>
      <p:sp>
        <p:nvSpPr>
          <p:cNvPr id="443" name="Google Shape;443;p30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■"/>
            </a:pPr>
            <a:r>
              <a:rPr lang="en-US" sz="2400"/>
              <a:t>ARFF (Attribute-Relation File Format)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900"/>
              <a:buFont typeface="Noto Sans Symbols"/>
              <a:buChar char="⬥"/>
            </a:pPr>
            <a:r>
              <a:rPr lang="en-US" sz="2000"/>
              <a:t>real / integer/ numeric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■"/>
            </a:pPr>
            <a:r>
              <a:rPr lang="en-US"/>
              <a:t>they are synonyms and cover numeric types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900"/>
              <a:buFont typeface="Noto Sans Symbols"/>
              <a:buChar char="⬥"/>
            </a:pPr>
            <a:r>
              <a:rPr lang="en-US" sz="2000"/>
              <a:t>String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■"/>
            </a:pPr>
            <a:r>
              <a:rPr lang="en-US"/>
              <a:t>covers strings of any length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900"/>
              <a:buFont typeface="Noto Sans Symbols"/>
              <a:buChar char="⬥"/>
            </a:pPr>
            <a:r>
              <a:rPr lang="en-US" sz="2000"/>
              <a:t>{ name-1, …, name-n }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■"/>
            </a:pPr>
            <a:r>
              <a:rPr lang="en-US"/>
              <a:t>enumerated type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■"/>
            </a:pPr>
            <a:r>
              <a:rPr lang="en-US"/>
              <a:t>covers an enumeration of values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■"/>
            </a:pPr>
            <a:r>
              <a:rPr lang="en-US"/>
              <a:t>Ex.,   {high, medium, low}   {Play, Don’t Play}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900"/>
              <a:buFont typeface="Noto Sans Symbols"/>
              <a:buChar char="⬥"/>
            </a:pPr>
            <a:r>
              <a:rPr lang="en-US" sz="2000"/>
              <a:t>date "yyyy-MM-dd HH:mm:ss" 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■"/>
            </a:pPr>
            <a:r>
              <a:rPr lang="en-US"/>
              <a:t>date and time</a:t>
            </a:r>
            <a:endParaRPr/>
          </a:p>
          <a:p>
            <a:pPr indent="-228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■"/>
            </a:pPr>
            <a:r>
              <a:rPr lang="en-US"/>
              <a:t>Ex., "2001-04-03 12:12:12" 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444" name="Google Shape;444;p30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445" name="Google Shape;445;p30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1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How to represent meta-data in text files?</a:t>
            </a:r>
            <a:endParaRPr sz="3600"/>
          </a:p>
        </p:txBody>
      </p:sp>
      <p:sp>
        <p:nvSpPr>
          <p:cNvPr id="451" name="Google Shape;451;p31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Two rows: names and types</a:t>
            </a:r>
            <a:endParaRPr/>
          </a:p>
        </p:txBody>
      </p:sp>
      <p:sp>
        <p:nvSpPr>
          <p:cNvPr id="452" name="Google Shape;452;p31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453" name="Google Shape;453;p31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54" name="Google Shape;454;p31"/>
          <p:cNvGraphicFramePr/>
          <p:nvPr/>
        </p:nvGraphicFramePr>
        <p:xfrm>
          <a:off x="611188" y="3875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677850"/>
                <a:gridCol w="889000"/>
                <a:gridCol w="581025"/>
                <a:gridCol w="1090625"/>
              </a:tblGrid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surname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occupation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55" name="Google Shape;455;p31"/>
          <p:cNvSpPr/>
          <p:nvPr/>
        </p:nvSpPr>
        <p:spPr>
          <a:xfrm>
            <a:off x="611188" y="3875088"/>
            <a:ext cx="3240087" cy="720725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31"/>
          <p:cNvSpPr/>
          <p:nvPr/>
        </p:nvSpPr>
        <p:spPr>
          <a:xfrm>
            <a:off x="5580063" y="3657600"/>
            <a:ext cx="3313112" cy="1225550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31"/>
          <p:cNvSpPr txBox="1"/>
          <p:nvPr/>
        </p:nvSpPr>
        <p:spPr>
          <a:xfrm>
            <a:off x="5724525" y="3802063"/>
            <a:ext cx="3348038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name,surname,age,occupation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string,string,int,string</a:t>
            </a:r>
            <a:endParaRPr/>
          </a:p>
        </p:txBody>
      </p:sp>
      <p:sp>
        <p:nvSpPr>
          <p:cNvPr id="458" name="Google Shape;458;p31"/>
          <p:cNvSpPr/>
          <p:nvPr/>
        </p:nvSpPr>
        <p:spPr>
          <a:xfrm>
            <a:off x="4140200" y="4090988"/>
            <a:ext cx="1152525" cy="431800"/>
          </a:xfrm>
          <a:prstGeom prst="rightArrow">
            <a:avLst>
              <a:gd fmla="val 50000" name="adj1"/>
              <a:gd fmla="val 66728" name="adj2"/>
            </a:avLst>
          </a:prstGeom>
          <a:solidFill>
            <a:srgbClr val="FF0000">
              <a:alpha val="2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2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How to represent meta-data in text files?</a:t>
            </a:r>
            <a:endParaRPr sz="3600"/>
          </a:p>
        </p:txBody>
      </p:sp>
      <p:sp>
        <p:nvSpPr>
          <p:cNvPr id="464" name="Google Shape;464;p32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n rows, with two columns: name and type</a:t>
            </a:r>
            <a:endParaRPr/>
          </a:p>
        </p:txBody>
      </p:sp>
      <p:sp>
        <p:nvSpPr>
          <p:cNvPr id="465" name="Google Shape;465;p32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466" name="Google Shape;466;p32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67" name="Google Shape;467;p32"/>
          <p:cNvGraphicFramePr/>
          <p:nvPr/>
        </p:nvGraphicFramePr>
        <p:xfrm>
          <a:off x="611188" y="3236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677850"/>
                <a:gridCol w="889000"/>
                <a:gridCol w="581025"/>
                <a:gridCol w="1090625"/>
              </a:tblGrid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surname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occupation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68" name="Google Shape;468;p32"/>
          <p:cNvSpPr/>
          <p:nvPr/>
        </p:nvSpPr>
        <p:spPr>
          <a:xfrm>
            <a:off x="611188" y="3236913"/>
            <a:ext cx="3240087" cy="720725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32"/>
          <p:cNvSpPr/>
          <p:nvPr/>
        </p:nvSpPr>
        <p:spPr>
          <a:xfrm>
            <a:off x="2632075" y="4460875"/>
            <a:ext cx="2016125" cy="2016125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32"/>
          <p:cNvSpPr/>
          <p:nvPr/>
        </p:nvSpPr>
        <p:spPr>
          <a:xfrm rot="10800000">
            <a:off x="4787900" y="4965700"/>
            <a:ext cx="755650" cy="323850"/>
          </a:xfrm>
          <a:prstGeom prst="rightArrow">
            <a:avLst>
              <a:gd fmla="val 50000" name="adj1"/>
              <a:gd fmla="val 58333" name="adj2"/>
            </a:avLst>
          </a:prstGeom>
          <a:solidFill>
            <a:srgbClr val="FF0000">
              <a:alpha val="73725"/>
            </a:srgbClr>
          </a:solidFill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71" name="Google Shape;471;p32"/>
          <p:cNvGraphicFramePr/>
          <p:nvPr/>
        </p:nvGraphicFramePr>
        <p:xfrm>
          <a:off x="5867400" y="3165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1152525"/>
                <a:gridCol w="1008075"/>
              </a:tblGrid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type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560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6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surname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9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occupation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540"/>
                        <a:buFont typeface="Noto Sans Symbols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72" name="Google Shape;472;p32"/>
          <p:cNvSpPr txBox="1"/>
          <p:nvPr/>
        </p:nvSpPr>
        <p:spPr>
          <a:xfrm>
            <a:off x="2700338" y="4603750"/>
            <a:ext cx="1871662" cy="1077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surname,string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age,int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occupation,string</a:t>
            </a:r>
            <a:endParaRPr/>
          </a:p>
        </p:txBody>
      </p:sp>
      <p:sp>
        <p:nvSpPr>
          <p:cNvPr id="473" name="Google Shape;473;p32"/>
          <p:cNvSpPr/>
          <p:nvPr/>
        </p:nvSpPr>
        <p:spPr>
          <a:xfrm>
            <a:off x="5880100" y="3165475"/>
            <a:ext cx="2124075" cy="2592388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32"/>
          <p:cNvSpPr/>
          <p:nvPr/>
        </p:nvSpPr>
        <p:spPr>
          <a:xfrm>
            <a:off x="4140200" y="3381375"/>
            <a:ext cx="1152525" cy="431800"/>
          </a:xfrm>
          <a:prstGeom prst="rightArrow">
            <a:avLst>
              <a:gd fmla="val 50000" name="adj1"/>
              <a:gd fmla="val 66728" name="adj2"/>
            </a:avLst>
          </a:prstGeom>
          <a:solidFill>
            <a:srgbClr val="FF0000">
              <a:alpha val="2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3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Meta-data and data in text files</a:t>
            </a:r>
            <a:endParaRPr/>
          </a:p>
        </p:txBody>
      </p:sp>
      <p:sp>
        <p:nvSpPr>
          <p:cNvPr id="480" name="Google Shape;480;p33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Two distinct files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Eg., C4.5 format with .names and .data</a:t>
            </a:r>
            <a:endParaRPr/>
          </a:p>
        </p:txBody>
      </p:sp>
      <p:sp>
        <p:nvSpPr>
          <p:cNvPr id="481" name="Google Shape;481;p33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82" name="Google Shape;482;p33"/>
          <p:cNvGraphicFramePr/>
          <p:nvPr/>
        </p:nvGraphicFramePr>
        <p:xfrm>
          <a:off x="688975" y="35448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677850"/>
                <a:gridCol w="889000"/>
                <a:gridCol w="581025"/>
                <a:gridCol w="1090625"/>
              </a:tblGrid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surname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occupation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Mario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Bianchi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Luigi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Rossi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Workman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Anna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Verdi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Teacher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Neri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83" name="Google Shape;483;p33"/>
          <p:cNvSpPr/>
          <p:nvPr/>
        </p:nvSpPr>
        <p:spPr>
          <a:xfrm>
            <a:off x="688975" y="3544888"/>
            <a:ext cx="3240088" cy="720725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3"/>
          <p:cNvSpPr/>
          <p:nvPr/>
        </p:nvSpPr>
        <p:spPr>
          <a:xfrm>
            <a:off x="688975" y="4337050"/>
            <a:ext cx="3240088" cy="1512888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3"/>
          <p:cNvSpPr/>
          <p:nvPr/>
        </p:nvSpPr>
        <p:spPr>
          <a:xfrm>
            <a:off x="5586413" y="3328988"/>
            <a:ext cx="2447925" cy="1584325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3"/>
          <p:cNvSpPr/>
          <p:nvPr/>
        </p:nvSpPr>
        <p:spPr>
          <a:xfrm>
            <a:off x="5802313" y="4984750"/>
            <a:ext cx="2808287" cy="1873250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3"/>
          <p:cNvSpPr txBox="1"/>
          <p:nvPr/>
        </p:nvSpPr>
        <p:spPr>
          <a:xfrm>
            <a:off x="5945188" y="5129213"/>
            <a:ext cx="2663825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Mario,Bianchi,23,Student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Luigi,Rossi,30,Workman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Anna,Verdi,50,Teacher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Rosa,Neri,20,Student</a:t>
            </a:r>
            <a:endParaRPr/>
          </a:p>
        </p:txBody>
      </p:sp>
      <p:sp>
        <p:nvSpPr>
          <p:cNvPr id="488" name="Google Shape;488;p33"/>
          <p:cNvSpPr txBox="1"/>
          <p:nvPr/>
        </p:nvSpPr>
        <p:spPr>
          <a:xfrm>
            <a:off x="5657850" y="3328988"/>
            <a:ext cx="1871663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surname,string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age,int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occupation,string</a:t>
            </a:r>
            <a:endParaRPr/>
          </a:p>
        </p:txBody>
      </p:sp>
      <p:sp>
        <p:nvSpPr>
          <p:cNvPr id="489" name="Google Shape;489;p33"/>
          <p:cNvSpPr/>
          <p:nvPr/>
        </p:nvSpPr>
        <p:spPr>
          <a:xfrm rot="-1045963">
            <a:off x="4217988" y="3760788"/>
            <a:ext cx="1152525" cy="431800"/>
          </a:xfrm>
          <a:prstGeom prst="rightArrow">
            <a:avLst>
              <a:gd fmla="val 50000" name="adj1"/>
              <a:gd fmla="val 66728" name="adj2"/>
            </a:avLst>
          </a:prstGeom>
          <a:solidFill>
            <a:srgbClr val="FF0000">
              <a:alpha val="2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3"/>
          <p:cNvSpPr/>
          <p:nvPr/>
        </p:nvSpPr>
        <p:spPr>
          <a:xfrm rot="1335761">
            <a:off x="4289425" y="4841875"/>
            <a:ext cx="1152525" cy="431800"/>
          </a:xfrm>
          <a:prstGeom prst="rightArrow">
            <a:avLst>
              <a:gd fmla="val 50000" name="adj1"/>
              <a:gd fmla="val 66728" name="adj2"/>
            </a:avLst>
          </a:prstGeom>
          <a:solidFill>
            <a:srgbClr val="FF0000">
              <a:alpha val="2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3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4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Meta-data and data in text files</a:t>
            </a:r>
            <a:endParaRPr/>
          </a:p>
        </p:txBody>
      </p:sp>
      <p:sp>
        <p:nvSpPr>
          <p:cNvPr id="497" name="Google Shape;497;p34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In the same file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Meta-data first, then data</a:t>
            </a:r>
            <a:endParaRPr/>
          </a:p>
        </p:txBody>
      </p:sp>
      <p:sp>
        <p:nvSpPr>
          <p:cNvPr id="498" name="Google Shape;498;p34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4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graphicFrame>
        <p:nvGraphicFramePr>
          <p:cNvPr id="500" name="Google Shape;500;p34"/>
          <p:cNvGraphicFramePr/>
          <p:nvPr/>
        </p:nvGraphicFramePr>
        <p:xfrm>
          <a:off x="611188" y="3638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677850"/>
                <a:gridCol w="889000"/>
                <a:gridCol w="581025"/>
                <a:gridCol w="1090625"/>
              </a:tblGrid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surname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occupation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Mario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Bianchi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Luigi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Rossi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Workman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Anna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Verdi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Insegnante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Neri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01" name="Google Shape;501;p34"/>
          <p:cNvSpPr/>
          <p:nvPr/>
        </p:nvSpPr>
        <p:spPr>
          <a:xfrm>
            <a:off x="611188" y="3638550"/>
            <a:ext cx="3240087" cy="230505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4"/>
          <p:cNvSpPr/>
          <p:nvPr/>
        </p:nvSpPr>
        <p:spPr>
          <a:xfrm>
            <a:off x="5435600" y="3887788"/>
            <a:ext cx="3313113" cy="1979612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4"/>
          <p:cNvSpPr/>
          <p:nvPr/>
        </p:nvSpPr>
        <p:spPr>
          <a:xfrm>
            <a:off x="4067175" y="4640263"/>
            <a:ext cx="1152525" cy="431800"/>
          </a:xfrm>
          <a:prstGeom prst="rightArrow">
            <a:avLst>
              <a:gd fmla="val 50000" name="adj1"/>
              <a:gd fmla="val 66728" name="adj2"/>
            </a:avLst>
          </a:prstGeom>
          <a:solidFill>
            <a:srgbClr val="FF0000">
              <a:alpha val="2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4"/>
          <p:cNvSpPr txBox="1"/>
          <p:nvPr/>
        </p:nvSpPr>
        <p:spPr>
          <a:xfrm>
            <a:off x="5435600" y="3887788"/>
            <a:ext cx="340360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nome,cognome,eta’,professione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string,string,int,string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Mario,Bianchi,23,Studente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Luigi,Rossi,30,Operaio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Anna,Verdi,50,Insegnante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Rosa,Neri,20,Studente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35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Meta-data and data in text files</a:t>
            </a:r>
            <a:endParaRPr/>
          </a:p>
        </p:txBody>
      </p:sp>
      <p:sp>
        <p:nvSpPr>
          <p:cNvPr id="510" name="Google Shape;510;p35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In the same file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Meta-data first, then data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A delimiter line may be required</a:t>
            </a:r>
            <a:endParaRPr/>
          </a:p>
        </p:txBody>
      </p:sp>
      <p:sp>
        <p:nvSpPr>
          <p:cNvPr id="511" name="Google Shape;511;p35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5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graphicFrame>
        <p:nvGraphicFramePr>
          <p:cNvPr id="513" name="Google Shape;513;p35"/>
          <p:cNvGraphicFramePr/>
          <p:nvPr/>
        </p:nvGraphicFramePr>
        <p:xfrm>
          <a:off x="611188" y="3638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677850"/>
                <a:gridCol w="889000"/>
                <a:gridCol w="581025"/>
                <a:gridCol w="1090625"/>
              </a:tblGrid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nome</a:t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cognome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eta’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professione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Mario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Bianchi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Luigi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Rossi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Operaio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Anna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Verdi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Teacher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Neri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320"/>
                        <a:buFont typeface="Noto Sans Symbols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14" name="Google Shape;514;p35"/>
          <p:cNvSpPr/>
          <p:nvPr/>
        </p:nvSpPr>
        <p:spPr>
          <a:xfrm>
            <a:off x="611188" y="3638550"/>
            <a:ext cx="3240087" cy="230505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5"/>
          <p:cNvSpPr/>
          <p:nvPr/>
        </p:nvSpPr>
        <p:spPr>
          <a:xfrm>
            <a:off x="5435600" y="3592513"/>
            <a:ext cx="3313113" cy="2808287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5"/>
          <p:cNvSpPr/>
          <p:nvPr/>
        </p:nvSpPr>
        <p:spPr>
          <a:xfrm>
            <a:off x="4067175" y="4640263"/>
            <a:ext cx="1152525" cy="431800"/>
          </a:xfrm>
          <a:prstGeom prst="rightArrow">
            <a:avLst>
              <a:gd fmla="val 50000" name="adj1"/>
              <a:gd fmla="val 66728" name="adj2"/>
            </a:avLst>
          </a:prstGeom>
          <a:solidFill>
            <a:srgbClr val="FF0000">
              <a:alpha val="2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5"/>
          <p:cNvSpPr txBox="1"/>
          <p:nvPr/>
        </p:nvSpPr>
        <p:spPr>
          <a:xfrm>
            <a:off x="5491163" y="3635375"/>
            <a:ext cx="2738437" cy="230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surname,string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age,int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occupation,string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@data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Mario,Bianchi,23,Student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Luigi,Rossi,30,Workman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Anna,Verdi,50,Teacher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Rosa,Neri,20,Student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36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Weka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ARFF</a:t>
            </a:r>
            <a:r>
              <a:rPr lang="en-US"/>
              <a:t> format</a:t>
            </a:r>
            <a:endParaRPr/>
          </a:p>
        </p:txBody>
      </p:sp>
      <p:sp>
        <p:nvSpPr>
          <p:cNvPr id="523" name="Google Shape;523;p36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524" name="Google Shape;524;p36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36"/>
          <p:cNvSpPr txBox="1"/>
          <p:nvPr/>
        </p:nvSpPr>
        <p:spPr>
          <a:xfrm>
            <a:off x="1116013" y="1700213"/>
            <a:ext cx="691197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36"/>
          <p:cNvSpPr txBox="1"/>
          <p:nvPr/>
        </p:nvSpPr>
        <p:spPr>
          <a:xfrm>
            <a:off x="1187450" y="1773238"/>
            <a:ext cx="6553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527" name="Google Shape;527;p36"/>
          <p:cNvSpPr/>
          <p:nvPr/>
        </p:nvSpPr>
        <p:spPr>
          <a:xfrm>
            <a:off x="1116013" y="1557338"/>
            <a:ext cx="3959225" cy="4967287"/>
          </a:xfrm>
          <a:prstGeom prst="flowChartDocument">
            <a:avLst/>
          </a:prstGeom>
          <a:noFill/>
          <a:ln cap="flat" cmpd="sng" w="38100">
            <a:solidFill>
              <a:schemeClr val="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36"/>
          <p:cNvSpPr txBox="1"/>
          <p:nvPr/>
        </p:nvSpPr>
        <p:spPr>
          <a:xfrm>
            <a:off x="1187450" y="1557338"/>
            <a:ext cx="403225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@relation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comment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@attribute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name 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@attribute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surname 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@attribute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age integer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@attribute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occupation 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this is a comment line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@data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Mario,Bianchi,23,Student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Luigi,Rossi,?,Workman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Anna,Verdi,50,’PhD student’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Rosa,Neri,20,Student</a:t>
            </a:r>
            <a:endParaRPr/>
          </a:p>
        </p:txBody>
      </p:sp>
      <p:sp>
        <p:nvSpPr>
          <p:cNvPr id="529" name="Google Shape;529;p36"/>
          <p:cNvSpPr/>
          <p:nvPr/>
        </p:nvSpPr>
        <p:spPr>
          <a:xfrm>
            <a:off x="1258888" y="1554163"/>
            <a:ext cx="2093912" cy="407987"/>
          </a:xfrm>
          <a:prstGeom prst="flowChartAlternateProcess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30" name="Google Shape;530;p36"/>
          <p:cNvCxnSpPr>
            <a:stCxn id="529" idx="3"/>
          </p:cNvCxnSpPr>
          <p:nvPr/>
        </p:nvCxnSpPr>
        <p:spPr>
          <a:xfrm>
            <a:off x="3352800" y="1758156"/>
            <a:ext cx="2362200" cy="71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1" name="Google Shape;531;p36"/>
          <p:cNvSpPr txBox="1"/>
          <p:nvPr/>
        </p:nvSpPr>
        <p:spPr>
          <a:xfrm>
            <a:off x="5795963" y="1600200"/>
            <a:ext cx="2232025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Table name</a:t>
            </a:r>
            <a:endParaRPr/>
          </a:p>
        </p:txBody>
      </p:sp>
      <p:sp>
        <p:nvSpPr>
          <p:cNvPr id="532" name="Google Shape;532;p36"/>
          <p:cNvSpPr/>
          <p:nvPr/>
        </p:nvSpPr>
        <p:spPr>
          <a:xfrm>
            <a:off x="1187450" y="1828800"/>
            <a:ext cx="1728788" cy="407988"/>
          </a:xfrm>
          <a:prstGeom prst="flowChartAlternateProcess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33" name="Google Shape;533;p36"/>
          <p:cNvCxnSpPr>
            <a:stCxn id="532" idx="3"/>
            <a:endCxn id="534" idx="1"/>
          </p:cNvCxnSpPr>
          <p:nvPr/>
        </p:nvCxnSpPr>
        <p:spPr>
          <a:xfrm>
            <a:off x="2916238" y="2032794"/>
            <a:ext cx="2798700" cy="192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4" name="Google Shape;534;p36"/>
          <p:cNvSpPr txBox="1"/>
          <p:nvPr/>
        </p:nvSpPr>
        <p:spPr>
          <a:xfrm>
            <a:off x="5715000" y="2057400"/>
            <a:ext cx="2232025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This is a comment</a:t>
            </a:r>
            <a:endParaRPr/>
          </a:p>
        </p:txBody>
      </p:sp>
      <p:sp>
        <p:nvSpPr>
          <p:cNvPr id="535" name="Google Shape;535;p36"/>
          <p:cNvSpPr/>
          <p:nvPr/>
        </p:nvSpPr>
        <p:spPr>
          <a:xfrm>
            <a:off x="1187450" y="2416175"/>
            <a:ext cx="3232150" cy="409575"/>
          </a:xfrm>
          <a:prstGeom prst="flowChartAlternateProcess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36" name="Google Shape;536;p36"/>
          <p:cNvCxnSpPr>
            <a:stCxn id="535" idx="3"/>
            <a:endCxn id="537" idx="1"/>
          </p:cNvCxnSpPr>
          <p:nvPr/>
        </p:nvCxnSpPr>
        <p:spPr>
          <a:xfrm>
            <a:off x="4419600" y="2620963"/>
            <a:ext cx="1600200" cy="138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7" name="Google Shape;537;p36"/>
          <p:cNvSpPr txBox="1"/>
          <p:nvPr/>
        </p:nvSpPr>
        <p:spPr>
          <a:xfrm>
            <a:off x="6019800" y="2590800"/>
            <a:ext cx="2590800" cy="338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Column name and type</a:t>
            </a:r>
            <a:endParaRPr/>
          </a:p>
        </p:txBody>
      </p:sp>
      <p:sp>
        <p:nvSpPr>
          <p:cNvPr id="538" name="Google Shape;538;p36"/>
          <p:cNvSpPr/>
          <p:nvPr/>
        </p:nvSpPr>
        <p:spPr>
          <a:xfrm>
            <a:off x="1143000" y="3478213"/>
            <a:ext cx="1066800" cy="407987"/>
          </a:xfrm>
          <a:prstGeom prst="flowChartAlternateProcess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39" name="Google Shape;539;p36"/>
          <p:cNvCxnSpPr>
            <a:stCxn id="538" idx="3"/>
          </p:cNvCxnSpPr>
          <p:nvPr/>
        </p:nvCxnSpPr>
        <p:spPr>
          <a:xfrm flipH="1" rot="10800000">
            <a:off x="2209800" y="3353707"/>
            <a:ext cx="3429000" cy="3285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0" name="Google Shape;540;p36"/>
          <p:cNvSpPr txBox="1"/>
          <p:nvPr/>
        </p:nvSpPr>
        <p:spPr>
          <a:xfrm>
            <a:off x="5715000" y="3124200"/>
            <a:ext cx="2232025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End of meta-data</a:t>
            </a:r>
            <a:endParaRPr/>
          </a:p>
        </p:txBody>
      </p:sp>
      <p:sp>
        <p:nvSpPr>
          <p:cNvPr id="541" name="Google Shape;541;p36"/>
          <p:cNvSpPr/>
          <p:nvPr/>
        </p:nvSpPr>
        <p:spPr>
          <a:xfrm>
            <a:off x="2362200" y="4038600"/>
            <a:ext cx="288925" cy="431800"/>
          </a:xfrm>
          <a:prstGeom prst="flowChartAlternateProcess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42" name="Google Shape;542;p36"/>
          <p:cNvCxnSpPr>
            <a:stCxn id="541" idx="3"/>
          </p:cNvCxnSpPr>
          <p:nvPr/>
        </p:nvCxnSpPr>
        <p:spPr>
          <a:xfrm flipH="1" rot="10800000">
            <a:off x="2651125" y="3809900"/>
            <a:ext cx="3292500" cy="4446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3" name="Google Shape;543;p36"/>
          <p:cNvSpPr txBox="1"/>
          <p:nvPr/>
        </p:nvSpPr>
        <p:spPr>
          <a:xfrm>
            <a:off x="6019800" y="3657600"/>
            <a:ext cx="2232025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Missing value</a:t>
            </a:r>
            <a:endParaRPr/>
          </a:p>
        </p:txBody>
      </p:sp>
      <p:sp>
        <p:nvSpPr>
          <p:cNvPr id="544" name="Google Shape;544;p36"/>
          <p:cNvSpPr/>
          <p:nvPr/>
        </p:nvSpPr>
        <p:spPr>
          <a:xfrm>
            <a:off x="2743200" y="4278313"/>
            <a:ext cx="1573213" cy="409575"/>
          </a:xfrm>
          <a:prstGeom prst="flowChartAlternateProcess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45" name="Google Shape;545;p36"/>
          <p:cNvCxnSpPr>
            <a:stCxn id="544" idx="3"/>
            <a:endCxn id="546" idx="1"/>
          </p:cNvCxnSpPr>
          <p:nvPr/>
        </p:nvCxnSpPr>
        <p:spPr>
          <a:xfrm>
            <a:off x="4316413" y="4483101"/>
            <a:ext cx="1695300" cy="4827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6" name="Google Shape;546;p36"/>
          <p:cNvSpPr txBox="1"/>
          <p:nvPr/>
        </p:nvSpPr>
        <p:spPr>
          <a:xfrm>
            <a:off x="6011863" y="4797425"/>
            <a:ext cx="2232025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Quoting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7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issues</a:t>
            </a:r>
            <a:endParaRPr/>
          </a:p>
        </p:txBody>
      </p:sp>
      <p:sp>
        <p:nvSpPr>
          <p:cNvPr id="552" name="Google Shape;552;p37"/>
          <p:cNvSpPr txBox="1"/>
          <p:nvPr>
            <p:ph idx="1" type="body"/>
          </p:nvPr>
        </p:nvSpPr>
        <p:spPr>
          <a:xfrm>
            <a:off x="612775" y="1600200"/>
            <a:ext cx="8153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0"/>
              <a:buChar char="◻"/>
            </a:pP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Where</a:t>
            </a:r>
            <a:r>
              <a:rPr lang="en-US" sz="3600"/>
              <a:t> </a:t>
            </a:r>
            <a:r>
              <a:rPr lang="en-US" sz="3200"/>
              <a:t>are my files?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Local file systems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Distributed file systems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Network protocols</a:t>
            </a:r>
            <a:endParaRPr/>
          </a:p>
          <a:p>
            <a:pPr indent="-26574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-31908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20"/>
              <a:buChar char="◻"/>
            </a:pPr>
            <a:r>
              <a:rPr lang="en-US" sz="3200"/>
              <a:t>Which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format</a:t>
            </a:r>
            <a:r>
              <a:rPr lang="en-US" sz="3200"/>
              <a:t> is data in?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Text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Noto Sans Symbols"/>
              <a:buChar char="❑"/>
            </a:pPr>
            <a:r>
              <a:rPr lang="en-US" sz="2000"/>
              <a:t> CSV, ARFF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 XML</a:t>
            </a:r>
            <a:endParaRPr/>
          </a:p>
          <a:p>
            <a:pPr indent="-27304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 Binary, Compressed, …</a:t>
            </a:r>
            <a:endParaRPr/>
          </a:p>
          <a:p>
            <a:pPr indent="-157479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/>
          </a:p>
        </p:txBody>
      </p:sp>
      <p:sp>
        <p:nvSpPr>
          <p:cNvPr id="553" name="Google Shape;553;p37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554" name="Google Shape;554;p37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38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representation in XML</a:t>
            </a:r>
            <a:endParaRPr/>
          </a:p>
        </p:txBody>
      </p:sp>
      <p:sp>
        <p:nvSpPr>
          <p:cNvPr id="560" name="Google Shape;560;p38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 XML =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eXtensible Markup Language </a:t>
            </a:r>
            <a:endParaRPr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 </a:t>
            </a:r>
            <a:r>
              <a:rPr b="1" lang="en-US" sz="2400"/>
              <a:t>XML </a:t>
            </a:r>
            <a:r>
              <a:rPr lang="en-US" sz="2400"/>
              <a:t>allows for the definition of markup languages that represent structured data</a:t>
            </a:r>
            <a:endParaRPr/>
          </a:p>
          <a:p>
            <a:pPr indent="-273050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 Markup: marking, tagging, highlighting the meaning of a data element</a:t>
            </a:r>
            <a:endParaRPr/>
          </a:p>
        </p:txBody>
      </p:sp>
      <p:sp>
        <p:nvSpPr>
          <p:cNvPr id="561" name="Google Shape;561;p38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562" name="Google Shape;562;p38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hy-01" id="563" name="Google Shape;56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7313" y="3276600"/>
            <a:ext cx="4098925" cy="282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39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using markup languages?</a:t>
            </a:r>
            <a:endParaRPr/>
          </a:p>
        </p:txBody>
      </p:sp>
      <p:sp>
        <p:nvSpPr>
          <p:cNvPr id="569" name="Google Shape;569;p39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Problem: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data interchange </a:t>
            </a:r>
            <a:r>
              <a:rPr lang="en-US" sz="2800"/>
              <a:t>between applications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Proprietary data format do not allow for easy interchange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CSV with different delimiters, or column orders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Similar limitations of FLV, ARFF, binary data, etc.</a:t>
            </a:r>
            <a:endParaRPr/>
          </a:p>
          <a:p>
            <a:pPr indent="-242888" lvl="0" marL="319088" rtl="0" algn="l">
              <a:spcBef>
                <a:spcPts val="7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Solution: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definition of an interchange format…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… marking data elements with their meaning …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… so that any other party can easily interpret them.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570" name="Google Shape;570;p39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571" name="Google Shape;571;p39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file system</a:t>
            </a:r>
            <a:endParaRPr/>
          </a:p>
        </p:txBody>
      </p:sp>
      <p:sp>
        <p:nvSpPr>
          <p:cNvPr id="149" name="Google Shape;149;p4"/>
          <p:cNvSpPr txBox="1"/>
          <p:nvPr>
            <p:ph idx="1" type="body"/>
          </p:nvPr>
        </p:nvSpPr>
        <p:spPr>
          <a:xfrm>
            <a:off x="0" y="1600200"/>
            <a:ext cx="61722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rPr lang="en-US" sz="2800"/>
              <a:t> </a:t>
            </a:r>
            <a:r>
              <a:rPr lang="en-US" sz="2400"/>
              <a:t>A logical abstraction of persistent mass memory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hierarchical view (tree of directories and files)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types of resources (file, directory, pipe, link, special)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resource attributes (owner, rights, hard links)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services (indexing, journaling)</a:t>
            </a:r>
            <a:endParaRPr/>
          </a:p>
          <a:p>
            <a:pPr indent="0" lvl="1" marL="366713" rtl="0" algn="l">
              <a:spcBef>
                <a:spcPts val="550"/>
              </a:spcBef>
              <a:spcAft>
                <a:spcPts val="0"/>
              </a:spcAft>
              <a:buSzPts val="1400"/>
              <a:buFont typeface="Noto Sans Symbols"/>
              <a:buNone/>
            </a:pPr>
            <a:r>
              <a:t/>
            </a:r>
            <a:endParaRPr sz="2000"/>
          </a:p>
          <a:p>
            <a:pPr indent="0" lvl="0" marL="46038" rtl="0" algn="l">
              <a:spcBef>
                <a:spcPts val="70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en-US" sz="2400"/>
              <a:t>Sample file system: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Windows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NTFS, FAT32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Linux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/>
              <a:t>EXT2, EXT3, JFS, XFS, REISERFS, FAT32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150" name="Google Shape;150;p4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151" name="Google Shape;151;p4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8525" y="34925"/>
            <a:ext cx="3165475" cy="668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0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XML by example</a:t>
            </a:r>
            <a:endParaRPr/>
          </a:p>
        </p:txBody>
      </p:sp>
      <p:sp>
        <p:nvSpPr>
          <p:cNvPr id="577" name="Google Shape;577;p40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8080"/>
                </a:solidFill>
                <a:latin typeface="Verdana"/>
                <a:ea typeface="Verdana"/>
                <a:cs typeface="Verdana"/>
                <a:sym typeface="Verdana"/>
              </a:rPr>
              <a:t>&lt;?xml version="1.0" encoding="UTF-8"?&gt;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Music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CD</a:t>
            </a:r>
            <a:r>
              <a:rPr lang="en-US" sz="12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number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="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" &gt;</a:t>
            </a:r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song</a:t>
            </a:r>
            <a:r>
              <a:rPr lang="en-US" sz="12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2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track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=“</a:t>
            </a:r>
            <a:r>
              <a:rPr lang="en-US" sz="1200"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"&gt;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artist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Iron Maiden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artist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			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album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Killers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album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			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year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1980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year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			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title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Ides of March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title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length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1:55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length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song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		&lt;!– this is a comment --&gt;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		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song</a:t>
            </a:r>
            <a:r>
              <a:rPr lang="en-US" sz="12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2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track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=“</a:t>
            </a:r>
            <a:r>
              <a:rPr lang="en-US" sz="1200"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"&gt;</a:t>
            </a:r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artist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Iron Maiden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artist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			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album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Powerslave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album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title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Another Life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title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length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3:12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length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song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CD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  …</a:t>
            </a:r>
            <a:endParaRPr/>
          </a:p>
          <a:p>
            <a:pPr indent="-319088" lvl="0" marL="319088" rtl="0" algn="l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lang="en-US" sz="12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Music</a:t>
            </a:r>
            <a:r>
              <a:rPr lang="en-US" sz="1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273368" lvl="0" marL="319088" rtl="0" algn="l">
              <a:spcBef>
                <a:spcPts val="700"/>
              </a:spcBef>
              <a:spcAft>
                <a:spcPts val="0"/>
              </a:spcAft>
              <a:buSzPts val="720"/>
              <a:buNone/>
            </a:pPr>
            <a:r>
              <a:t/>
            </a:r>
            <a:endParaRPr sz="1200"/>
          </a:p>
        </p:txBody>
      </p:sp>
      <p:sp>
        <p:nvSpPr>
          <p:cNvPr id="578" name="Google Shape;578;p40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579" name="Google Shape;579;p40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41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Prologue: XML declaration</a:t>
            </a:r>
            <a:endParaRPr/>
          </a:p>
        </p:txBody>
      </p:sp>
      <p:sp>
        <p:nvSpPr>
          <p:cNvPr id="585" name="Google Shape;585;p41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rPr lang="en-US" sz="2800">
                <a:solidFill>
                  <a:srgbClr val="008080"/>
                </a:solidFill>
                <a:latin typeface="Verdana"/>
                <a:ea typeface="Verdana"/>
                <a:cs typeface="Verdana"/>
                <a:sym typeface="Verdana"/>
              </a:rPr>
              <a:t>&lt;?xml version="1.0" encoding="UTF-8"?&gt;</a:t>
            </a:r>
            <a:endParaRPr/>
          </a:p>
          <a:p>
            <a:pPr indent="-212408" lvl="0" marL="319088" rtl="0" algn="l">
              <a:spcBef>
                <a:spcPts val="7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800"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Mandatory at the beginning of the document 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Attributes: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750"/>
              <a:buChar char="🞑"/>
            </a:pPr>
            <a:r>
              <a:rPr i="1" lang="en-US" sz="2500"/>
              <a:t>version</a:t>
            </a:r>
            <a:r>
              <a:rPr lang="en-US" sz="2500"/>
              <a:t>: (mandatory) XML version of the document.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750"/>
              <a:buChar char="🞑"/>
            </a:pPr>
            <a:r>
              <a:rPr i="1" lang="en-US" sz="2500"/>
              <a:t>encoding</a:t>
            </a:r>
            <a:r>
              <a:rPr lang="en-US" sz="2500"/>
              <a:t>: (optional) character encoding (default: UTF-8)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750"/>
              <a:buChar char="🞑"/>
            </a:pPr>
            <a:r>
              <a:rPr i="1" lang="en-US" sz="2500"/>
              <a:t>standalone</a:t>
            </a:r>
            <a:r>
              <a:rPr lang="en-US" sz="2500"/>
              <a:t>: (optional) if set to yes then the document does not refer to external documents  (default: no)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t/>
            </a:r>
            <a:endParaRPr sz="2800"/>
          </a:p>
        </p:txBody>
      </p:sp>
      <p:sp>
        <p:nvSpPr>
          <p:cNvPr id="586" name="Google Shape;586;p41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587" name="Google Shape;587;p41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42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</a:t>
            </a:r>
            <a:endParaRPr/>
          </a:p>
        </p:txBody>
      </p:sp>
      <p:sp>
        <p:nvSpPr>
          <p:cNvPr id="593" name="Google Shape;593;p42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An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element</a:t>
            </a:r>
            <a:r>
              <a:rPr lang="en-US" sz="2800"/>
              <a:t> is a piece of data, delimited by and identified by a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tag name</a:t>
            </a:r>
            <a:r>
              <a:rPr lang="en-US" sz="2800"/>
              <a:t>.</a:t>
            </a:r>
            <a:endParaRPr/>
          </a:p>
          <a:p>
            <a:pPr indent="-212408" lvl="0" marL="319088" rtl="0" algn="l">
              <a:spcBef>
                <a:spcPts val="7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800"/>
          </a:p>
        </p:txBody>
      </p:sp>
      <p:sp>
        <p:nvSpPr>
          <p:cNvPr id="594" name="Google Shape;594;p42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595" name="Google Shape;595;p42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p42"/>
          <p:cNvSpPr/>
          <p:nvPr/>
        </p:nvSpPr>
        <p:spPr>
          <a:xfrm>
            <a:off x="1023938" y="2768600"/>
            <a:ext cx="1843087" cy="631825"/>
          </a:xfrm>
          <a:prstGeom prst="rightArrow">
            <a:avLst>
              <a:gd fmla="val 49250" name="adj1"/>
              <a:gd fmla="val 62191" name="adj2"/>
            </a:avLst>
          </a:prstGeom>
          <a:solidFill>
            <a:schemeClr val="accent2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Tag open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7" name="Google Shape;597;p42"/>
          <p:cNvSpPr/>
          <p:nvPr/>
        </p:nvSpPr>
        <p:spPr>
          <a:xfrm>
            <a:off x="3289300" y="2925763"/>
            <a:ext cx="1312863" cy="263525"/>
          </a:xfrm>
          <a:prstGeom prst="hexagon">
            <a:avLst>
              <a:gd fmla="val 41124" name="adj"/>
              <a:gd fmla="val 115470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20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song</a:t>
            </a: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8" name="Google Shape;598;p42"/>
          <p:cNvSpPr/>
          <p:nvPr/>
        </p:nvSpPr>
        <p:spPr>
          <a:xfrm>
            <a:off x="3898900" y="3302000"/>
            <a:ext cx="1312863" cy="263525"/>
          </a:xfrm>
          <a:prstGeom prst="hexagon">
            <a:avLst>
              <a:gd fmla="val 41124" name="adj"/>
              <a:gd fmla="val 115470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20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artist</a:t>
            </a: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9" name="Google Shape;599;p42"/>
          <p:cNvSpPr/>
          <p:nvPr/>
        </p:nvSpPr>
        <p:spPr>
          <a:xfrm>
            <a:off x="3898900" y="4432300"/>
            <a:ext cx="1312863" cy="265113"/>
          </a:xfrm>
          <a:prstGeom prst="hexagon">
            <a:avLst>
              <a:gd fmla="val 40878" name="adj"/>
              <a:gd fmla="val 115470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20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title</a:t>
            </a: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00" name="Google Shape;600;p42"/>
          <p:cNvSpPr/>
          <p:nvPr/>
        </p:nvSpPr>
        <p:spPr>
          <a:xfrm>
            <a:off x="3898900" y="4056063"/>
            <a:ext cx="1312863" cy="263525"/>
          </a:xfrm>
          <a:prstGeom prst="hexagon">
            <a:avLst>
              <a:gd fmla="val 41124" name="adj"/>
              <a:gd fmla="val 115470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20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/artist</a:t>
            </a: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</p:txBody>
      </p:sp>
      <p:sp>
        <p:nvSpPr>
          <p:cNvPr id="601" name="Google Shape;601;p42"/>
          <p:cNvSpPr/>
          <p:nvPr/>
        </p:nvSpPr>
        <p:spPr>
          <a:xfrm>
            <a:off x="3898900" y="5186363"/>
            <a:ext cx="1312863" cy="263525"/>
          </a:xfrm>
          <a:prstGeom prst="hexagon">
            <a:avLst>
              <a:gd fmla="val 41124" name="adj"/>
              <a:gd fmla="val 115470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20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/title</a:t>
            </a: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</p:txBody>
      </p:sp>
      <p:sp>
        <p:nvSpPr>
          <p:cNvPr id="602" name="Google Shape;602;p42"/>
          <p:cNvSpPr/>
          <p:nvPr/>
        </p:nvSpPr>
        <p:spPr>
          <a:xfrm>
            <a:off x="3289300" y="5564188"/>
            <a:ext cx="1312863" cy="263525"/>
          </a:xfrm>
          <a:prstGeom prst="hexagon">
            <a:avLst>
              <a:gd fmla="val 41124" name="adj"/>
              <a:gd fmla="val 115470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20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/song</a:t>
            </a:r>
            <a:r>
              <a:rPr b="0" i="0" lang="en-US" sz="20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</p:txBody>
      </p:sp>
      <p:sp>
        <p:nvSpPr>
          <p:cNvPr id="603" name="Google Shape;603;p42"/>
          <p:cNvSpPr/>
          <p:nvPr/>
        </p:nvSpPr>
        <p:spPr>
          <a:xfrm>
            <a:off x="4495800" y="3678238"/>
            <a:ext cx="1814513" cy="2651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Iron Maiden</a:t>
            </a:r>
            <a:endParaRPr/>
          </a:p>
        </p:txBody>
      </p:sp>
      <p:sp>
        <p:nvSpPr>
          <p:cNvPr id="604" name="Google Shape;604;p42"/>
          <p:cNvSpPr/>
          <p:nvPr/>
        </p:nvSpPr>
        <p:spPr>
          <a:xfrm>
            <a:off x="4481513" y="4810125"/>
            <a:ext cx="2447925" cy="2619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Ides of March</a:t>
            </a:r>
            <a:endParaRPr/>
          </a:p>
        </p:txBody>
      </p:sp>
      <p:sp>
        <p:nvSpPr>
          <p:cNvPr id="605" name="Google Shape;605;p42"/>
          <p:cNvSpPr/>
          <p:nvPr/>
        </p:nvSpPr>
        <p:spPr>
          <a:xfrm>
            <a:off x="2889250" y="3295650"/>
            <a:ext cx="250825" cy="1054100"/>
          </a:xfrm>
          <a:prstGeom prst="leftBrace">
            <a:avLst>
              <a:gd fmla="val 35021" name="adj1"/>
              <a:gd fmla="val 50000" name="adj2"/>
            </a:avLst>
          </a:prstGeom>
          <a:noFill/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42"/>
          <p:cNvSpPr/>
          <p:nvPr/>
        </p:nvSpPr>
        <p:spPr>
          <a:xfrm>
            <a:off x="2889250" y="4403725"/>
            <a:ext cx="250825" cy="1054100"/>
          </a:xfrm>
          <a:prstGeom prst="leftBrace">
            <a:avLst>
              <a:gd fmla="val 35021" name="adj1"/>
              <a:gd fmla="val 50000" name="adj2"/>
            </a:avLst>
          </a:prstGeom>
          <a:noFill/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42"/>
          <p:cNvSpPr/>
          <p:nvPr/>
        </p:nvSpPr>
        <p:spPr>
          <a:xfrm>
            <a:off x="1108075" y="3454400"/>
            <a:ext cx="1422400" cy="738188"/>
          </a:xfrm>
          <a:prstGeom prst="wedgeEllipseCallout">
            <a:avLst>
              <a:gd fmla="val 67713" name="adj1"/>
              <a:gd fmla="val -2042" name="adj2"/>
            </a:avLst>
          </a:prstGeom>
          <a:solidFill>
            <a:schemeClr val="accent1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Element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“artist”</a:t>
            </a:r>
            <a:endParaRPr/>
          </a:p>
        </p:txBody>
      </p:sp>
      <p:sp>
        <p:nvSpPr>
          <p:cNvPr id="608" name="Google Shape;608;p42"/>
          <p:cNvSpPr/>
          <p:nvPr/>
        </p:nvSpPr>
        <p:spPr>
          <a:xfrm>
            <a:off x="1108075" y="4560888"/>
            <a:ext cx="1422400" cy="739775"/>
          </a:xfrm>
          <a:prstGeom prst="wedgeEllipseCallout">
            <a:avLst>
              <a:gd fmla="val 68435" name="adj1"/>
              <a:gd fmla="val -1931" name="adj2"/>
            </a:avLst>
          </a:prstGeom>
          <a:solidFill>
            <a:schemeClr val="accent1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Element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“title”</a:t>
            </a:r>
            <a:endParaRPr/>
          </a:p>
        </p:txBody>
      </p:sp>
      <p:sp>
        <p:nvSpPr>
          <p:cNvPr id="609" name="Google Shape;609;p42"/>
          <p:cNvSpPr/>
          <p:nvPr/>
        </p:nvSpPr>
        <p:spPr>
          <a:xfrm flipH="1">
            <a:off x="6767513" y="2925763"/>
            <a:ext cx="334962" cy="2954337"/>
          </a:xfrm>
          <a:prstGeom prst="leftBrace">
            <a:avLst>
              <a:gd fmla="val 73499" name="adj1"/>
              <a:gd fmla="val 50000" name="adj2"/>
            </a:avLst>
          </a:prstGeom>
          <a:noFill/>
          <a:ln cap="sq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42"/>
          <p:cNvSpPr/>
          <p:nvPr/>
        </p:nvSpPr>
        <p:spPr>
          <a:xfrm flipH="1">
            <a:off x="7483475" y="4033838"/>
            <a:ext cx="1431925" cy="738187"/>
          </a:xfrm>
          <a:prstGeom prst="wedgeEllipseCallout">
            <a:avLst>
              <a:gd fmla="val 75370" name="adj1"/>
              <a:gd fmla="val -2690" name="adj2"/>
            </a:avLst>
          </a:prstGeom>
          <a:solidFill>
            <a:schemeClr val="accent1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Element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“song”</a:t>
            </a:r>
            <a:endParaRPr/>
          </a:p>
        </p:txBody>
      </p:sp>
      <p:sp>
        <p:nvSpPr>
          <p:cNvPr id="611" name="Google Shape;611;p42"/>
          <p:cNvSpPr/>
          <p:nvPr/>
        </p:nvSpPr>
        <p:spPr>
          <a:xfrm>
            <a:off x="1023938" y="5311775"/>
            <a:ext cx="1843087" cy="631825"/>
          </a:xfrm>
          <a:prstGeom prst="rightArrow">
            <a:avLst>
              <a:gd fmla="val 49250" name="adj1"/>
              <a:gd fmla="val 62191" name="adj2"/>
            </a:avLst>
          </a:prstGeom>
          <a:solidFill>
            <a:schemeClr val="accent2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Tag close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43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</a:t>
            </a:r>
            <a:endParaRPr/>
          </a:p>
        </p:txBody>
      </p:sp>
      <p:sp>
        <p:nvSpPr>
          <p:cNvPr id="617" name="Google Shape;617;p43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60"/>
              <a:buChar char="◻"/>
            </a:pP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Tag open </a:t>
            </a:r>
            <a:r>
              <a:rPr lang="en-US" sz="2400"/>
              <a:t>syntax :</a:t>
            </a:r>
            <a:endParaRPr/>
          </a:p>
          <a:p>
            <a:pPr indent="-319088" lvl="0" marL="319088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i="1" lang="en-US" sz="2400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-US" sz="24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attributes</a:t>
            </a: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-273050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b="1" i="1" lang="en-US" sz="2000"/>
              <a:t>name</a:t>
            </a:r>
            <a:r>
              <a:rPr lang="en-US" sz="2000"/>
              <a:t> is the name of the element.</a:t>
            </a:r>
            <a:endParaRPr/>
          </a:p>
          <a:p>
            <a:pPr indent="-273050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b="1" i="1" lang="en-US" sz="2000"/>
              <a:t>attributes</a:t>
            </a:r>
            <a:r>
              <a:rPr lang="en-US" sz="2000"/>
              <a:t> is an </a:t>
            </a:r>
            <a:r>
              <a:rPr i="1" lang="en-US" sz="2000"/>
              <a:t>optional</a:t>
            </a:r>
            <a:r>
              <a:rPr lang="en-US" sz="2000"/>
              <a:t> list of attribute-values</a:t>
            </a:r>
            <a:endParaRPr/>
          </a:p>
          <a:p>
            <a:pPr indent="-23748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560"/>
              <a:buNone/>
            </a:pPr>
            <a:r>
              <a:t/>
            </a:r>
            <a:endParaRPr sz="800"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560"/>
              <a:buChar char="◻"/>
            </a:pP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Tag close </a:t>
            </a:r>
            <a:r>
              <a:rPr lang="en-US" sz="2400"/>
              <a:t>syntax:</a:t>
            </a:r>
            <a:endParaRPr/>
          </a:p>
          <a:p>
            <a:pPr indent="-319088" lvl="0" marL="319088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i="1" lang="en-US" sz="2400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2400"/>
          </a:p>
          <a:p>
            <a:pPr indent="-273050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b="1" i="1" lang="en-US" sz="2000"/>
              <a:t>name</a:t>
            </a:r>
            <a:r>
              <a:rPr lang="en-US" sz="2000"/>
              <a:t> is the name of the element</a:t>
            </a:r>
            <a:endParaRPr/>
          </a:p>
          <a:p>
            <a:pPr indent="-228600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 sz="1000"/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Elements with no content:</a:t>
            </a:r>
            <a:endParaRPr/>
          </a:p>
          <a:p>
            <a:pPr indent="-319088" lvl="0" marL="319088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i="1" lang="en-US" sz="2400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-US" sz="24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attributes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/>
          </a:p>
          <a:p>
            <a:pPr indent="-319088" lvl="0" marL="319088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720"/>
              <a:buFont typeface="Noto Sans Symbols"/>
              <a:buNone/>
            </a:pPr>
            <a:r>
              <a:t/>
            </a:r>
            <a:endParaRPr sz="1200">
              <a:solidFill>
                <a:srgbClr val="00008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9088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40"/>
              <a:buChar char="◻"/>
            </a:pPr>
            <a:r>
              <a:rPr lang="en-US" sz="2400"/>
              <a:t>There exists one and only one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root element</a:t>
            </a:r>
            <a:endParaRPr/>
          </a:p>
          <a:p>
            <a:pPr indent="-197168" lvl="0" marL="319088" rtl="0" algn="l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3200"/>
          </a:p>
        </p:txBody>
      </p:sp>
      <p:sp>
        <p:nvSpPr>
          <p:cNvPr id="618" name="Google Shape;618;p43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19" name="Google Shape;619;p43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44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Attributes</a:t>
            </a:r>
            <a:endParaRPr/>
          </a:p>
        </p:txBody>
      </p:sp>
      <p:sp>
        <p:nvSpPr>
          <p:cNvPr id="625" name="Google Shape;625;p44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They allow for specifying properties of elements using the syntax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attribute = “value”</a:t>
            </a:r>
            <a:endParaRPr/>
          </a:p>
          <a:p>
            <a:pPr indent="-457200" lvl="0" marL="45720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Verdana"/>
              <a:buNone/>
            </a:pP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i="1" lang="en-US" sz="2400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-US" sz="240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</a:rPr>
              <a:t>attribute</a:t>
            </a:r>
            <a:r>
              <a:rPr i="1"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=“</a:t>
            </a:r>
            <a:r>
              <a:rPr i="1" lang="en-US" sz="2400">
                <a:latin typeface="Verdana"/>
                <a:ea typeface="Verdana"/>
                <a:cs typeface="Verdana"/>
                <a:sym typeface="Verdana"/>
              </a:rPr>
              <a:t>value</a:t>
            </a:r>
            <a:r>
              <a:rPr i="1"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lang="en-US" sz="24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457200" lvl="0" marL="45720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wentieth Century"/>
              <a:buNone/>
            </a:pPr>
            <a:r>
              <a:t/>
            </a:r>
            <a:endParaRPr sz="1200"/>
          </a:p>
          <a:p>
            <a:pPr indent="-457200" lvl="2" marL="105092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75"/>
              <a:buChar char="■"/>
            </a:pPr>
            <a:r>
              <a:rPr lang="en-US" sz="17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17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CD</a:t>
            </a:r>
            <a:r>
              <a:rPr lang="en-US" sz="17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number</a:t>
            </a:r>
            <a:r>
              <a:rPr lang="en-US" sz="17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="</a:t>
            </a:r>
            <a:r>
              <a:rPr lang="en-US" sz="17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17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" &gt; </a:t>
            </a:r>
            <a:endParaRPr/>
          </a:p>
          <a:p>
            <a:pPr indent="-457200" lvl="1" marL="777875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750"/>
              <a:buChar char="🞑"/>
            </a:pPr>
            <a:r>
              <a:rPr lang="en-US" sz="2500"/>
              <a:t>Attributes appear in the tag open</a:t>
            </a:r>
            <a:endParaRPr/>
          </a:p>
          <a:p>
            <a:pPr indent="-457200" lvl="2" marL="105092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50"/>
              <a:buChar char="■"/>
            </a:pPr>
            <a:r>
              <a:rPr lang="en-US" sz="2200"/>
              <a:t>Order is not relevant</a:t>
            </a:r>
            <a:endParaRPr/>
          </a:p>
          <a:p>
            <a:pPr indent="-457200" lvl="2" marL="105092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50"/>
              <a:buChar char="■"/>
            </a:pPr>
            <a:r>
              <a:rPr lang="en-US" sz="2200"/>
              <a:t>The “attribute or inner element?” dilemma</a:t>
            </a:r>
            <a:endParaRPr/>
          </a:p>
        </p:txBody>
      </p:sp>
      <p:sp>
        <p:nvSpPr>
          <p:cNvPr id="626" name="Google Shape;626;p44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27" name="Google Shape;627;p44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45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Text</a:t>
            </a:r>
            <a:endParaRPr/>
          </a:p>
        </p:txBody>
      </p:sp>
      <p:sp>
        <p:nvSpPr>
          <p:cNvPr id="633" name="Google Shape;633;p45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Reserved chars: ‘&gt;’, ‘&lt;’ and ‘&amp;’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Meta-characters for reserved chars</a:t>
            </a:r>
            <a:endParaRPr b="1" sz="2000"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>
                <a:solidFill>
                  <a:srgbClr val="FF0000"/>
                </a:solidFill>
              </a:rPr>
              <a:t>&amp;</a:t>
            </a:r>
            <a:r>
              <a:rPr lang="en-US" sz="1800"/>
              <a:t>gt (greater-than sign: &gt;)</a:t>
            </a:r>
            <a:r>
              <a:rPr lang="en-US" sz="1800">
                <a:solidFill>
                  <a:srgbClr val="FF0000"/>
                </a:solidFill>
              </a:rPr>
              <a:t>;</a:t>
            </a:r>
            <a:r>
              <a:rPr lang="en-US" sz="1800"/>
              <a:t>  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>
                <a:solidFill>
                  <a:srgbClr val="FF0000"/>
                </a:solidFill>
              </a:rPr>
              <a:t>&amp;</a:t>
            </a:r>
            <a:r>
              <a:rPr lang="en-US" sz="1800"/>
              <a:t>lt ( less-than sign: &lt;)</a:t>
            </a:r>
            <a:r>
              <a:rPr lang="en-US" sz="1800">
                <a:solidFill>
                  <a:srgbClr val="FF0000"/>
                </a:solidFill>
              </a:rPr>
              <a:t>;</a:t>
            </a:r>
            <a:r>
              <a:rPr lang="en-US" sz="1800"/>
              <a:t>   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lang="en-US" sz="1800">
                <a:solidFill>
                  <a:srgbClr val="FF0000"/>
                </a:solidFill>
              </a:rPr>
              <a:t>&amp;</a:t>
            </a:r>
            <a:r>
              <a:rPr lang="en-US" sz="1800"/>
              <a:t> amp (ampersand)</a:t>
            </a:r>
            <a:r>
              <a:rPr lang="en-US" sz="1800">
                <a:solidFill>
                  <a:srgbClr val="FF0000"/>
                </a:solidFill>
              </a:rPr>
              <a:t>;</a:t>
            </a:r>
            <a:r>
              <a:rPr b="1" lang="en-US" sz="1800">
                <a:solidFill>
                  <a:srgbClr val="FF0000"/>
                </a:solidFill>
              </a:rPr>
              <a:t>	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Character entities: ‘à’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b="1" lang="en-US" sz="1800">
                <a:solidFill>
                  <a:srgbClr val="FF0000"/>
                </a:solidFill>
              </a:rPr>
              <a:t>&amp;</a:t>
            </a:r>
            <a:r>
              <a:rPr b="1" lang="en-US" sz="1800"/>
              <a:t>agrave</a:t>
            </a:r>
            <a:r>
              <a:rPr b="1" lang="en-US" sz="1800">
                <a:solidFill>
                  <a:srgbClr val="FF0000"/>
                </a:solidFill>
              </a:rPr>
              <a:t>;</a:t>
            </a:r>
            <a:r>
              <a:rPr b="1" lang="en-US" sz="1800"/>
              <a:t>  </a:t>
            </a:r>
            <a:endParaRPr b="1" sz="1800">
              <a:solidFill>
                <a:srgbClr val="FF0000"/>
              </a:solidFill>
            </a:endParaRPr>
          </a:p>
          <a:p>
            <a:pPr indent="-152400" lvl="2" marL="914400" rtl="0" algn="l">
              <a:spcBef>
                <a:spcPts val="5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1" sz="1600"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CDATA sections</a:t>
            </a:r>
            <a:endParaRPr sz="2800"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Bunch of textual data 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275"/>
              <a:buChar char="■"/>
            </a:pPr>
            <a:r>
              <a:rPr lang="en-US" sz="1700">
                <a:solidFill>
                  <a:srgbClr val="38944C"/>
                </a:solidFill>
                <a:latin typeface="Verdana"/>
                <a:ea typeface="Verdana"/>
                <a:cs typeface="Verdana"/>
                <a:sym typeface="Verdana"/>
              </a:rPr>
              <a:t>&lt;!CDATA[</a:t>
            </a:r>
            <a:r>
              <a:rPr lang="en-US" sz="17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1700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rPr>
              <a:t>here any text with no XML meaning</a:t>
            </a:r>
            <a:r>
              <a:rPr lang="en-US" sz="1700">
                <a:solidFill>
                  <a:srgbClr val="00008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700">
                <a:solidFill>
                  <a:srgbClr val="38944C"/>
                </a:solidFill>
                <a:latin typeface="Verdana"/>
                <a:ea typeface="Verdana"/>
                <a:cs typeface="Verdana"/>
                <a:sym typeface="Verdana"/>
              </a:rPr>
              <a:t>]]&gt;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634" name="Google Shape;634;p45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35" name="Google Shape;635;p45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6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XML, what else …</a:t>
            </a:r>
            <a:endParaRPr/>
          </a:p>
        </p:txBody>
      </p:sp>
      <p:sp>
        <p:nvSpPr>
          <p:cNvPr id="641" name="Google Shape;641;p46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 … we will 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not</a:t>
            </a:r>
            <a:r>
              <a:rPr lang="en-US" sz="2800"/>
              <a:t> see in detail:</a:t>
            </a:r>
            <a:endParaRPr/>
          </a:p>
          <a:p>
            <a:pPr indent="-279083" lvl="0" marL="319088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630"/>
              <a:buNone/>
            </a:pPr>
            <a:r>
              <a:t/>
            </a:r>
            <a:endParaRPr sz="1050"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Document Type Definition and XML Schema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grammars of a class of XML documents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Namespaces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reuse of tag names in different context 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Tag reference and hyperlinks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Query languages and API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XPath, XQuery, DOM, SAX 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Usage in WWW: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Document transformation and XSLT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Style sheets and CSS</a:t>
            </a:r>
            <a:endParaRPr/>
          </a:p>
          <a:p>
            <a:pPr indent="-197168" lvl="0" marL="319088" rtl="0" algn="l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3200"/>
          </a:p>
        </p:txBody>
      </p:sp>
      <p:sp>
        <p:nvSpPr>
          <p:cNvPr id="642" name="Google Shape;642;p46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43" name="Google Shape;643;p46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47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Tabular data, again</a:t>
            </a:r>
            <a:endParaRPr/>
          </a:p>
        </p:txBody>
      </p:sp>
      <p:sp>
        <p:nvSpPr>
          <p:cNvPr id="649" name="Google Shape;649;p47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50" name="Google Shape;650;p47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51" name="Google Shape;651;p47"/>
          <p:cNvGraphicFramePr/>
          <p:nvPr/>
        </p:nvGraphicFramePr>
        <p:xfrm>
          <a:off x="1476375" y="184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{37073806-C3C8-4849-A0EB-29AA1C530D09}</a:tableStyleId>
              </a:tblPr>
              <a:tblGrid>
                <a:gridCol w="1236675"/>
                <a:gridCol w="1622425"/>
                <a:gridCol w="1060450"/>
                <a:gridCol w="1990725"/>
              </a:tblGrid>
              <a:tr h="681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surname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age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occupation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string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BB9B3">
                        <a:alpha val="49803"/>
                      </a:srgbClr>
                    </a:solidFill>
                  </a:tcPr>
                </a:tc>
              </a:tr>
              <a:tr h="681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Mario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Bianchi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1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Luigi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Rossi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Workman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Anna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Verdi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?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Teacher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1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Rosa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Neri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640"/>
                        <a:buFont typeface="Noto Sans Symbols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48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How to represent tabular data in XML?</a:t>
            </a:r>
            <a:endParaRPr/>
          </a:p>
        </p:txBody>
      </p:sp>
      <p:sp>
        <p:nvSpPr>
          <p:cNvPr id="657" name="Google Shape;657;p48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Format “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Row</a:t>
            </a:r>
            <a:r>
              <a:rPr lang="en-US" sz="2800"/>
              <a:t>”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an element </a:t>
            </a:r>
            <a:r>
              <a:rPr lang="en-US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</a:t>
            </a:r>
            <a:r>
              <a:rPr lang="en-US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2100"/>
              <a:t> </a:t>
            </a:r>
            <a:r>
              <a:rPr lang="en-US"/>
              <a:t>for every row, with an attribute for every non-missing column value</a:t>
            </a:r>
            <a:endParaRPr/>
          </a:p>
          <a:p>
            <a:pPr indent="-166369" lvl="1" marL="639763" rtl="0" algn="l">
              <a:spcBef>
                <a:spcPts val="55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400"/>
          </a:p>
          <a:p>
            <a:pPr indent="-197168" lvl="0" marL="319088" rtl="0" algn="l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3200"/>
          </a:p>
        </p:txBody>
      </p:sp>
      <p:sp>
        <p:nvSpPr>
          <p:cNvPr id="658" name="Google Shape;658;p48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59" name="Google Shape;659;p48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48"/>
          <p:cNvSpPr/>
          <p:nvPr/>
        </p:nvSpPr>
        <p:spPr>
          <a:xfrm>
            <a:off x="827088" y="3789363"/>
            <a:ext cx="7921625" cy="25209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8080"/>
                </a:solidFill>
                <a:latin typeface="Verdana"/>
                <a:ea typeface="Verdana"/>
                <a:cs typeface="Verdana"/>
                <a:sym typeface="Verdana"/>
              </a:rPr>
              <a:t>&lt;?xml version="1.0" encoding="UTF-8"?&gt;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root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Mario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Bianchi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age=“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Student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 b="0" i="0" sz="1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Luigi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Rossi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age=“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30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Workman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 b="0" i="0" sz="1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Anna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Verdi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Teacher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 b="0" i="0" sz="1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Mario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Bianchi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age=“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Student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 b="0" i="0" sz="1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root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9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How to represent tabular data in XML?</a:t>
            </a:r>
            <a:endParaRPr/>
          </a:p>
        </p:txBody>
      </p:sp>
      <p:sp>
        <p:nvSpPr>
          <p:cNvPr id="666" name="Google Shape;666;p49"/>
          <p:cNvSpPr txBox="1"/>
          <p:nvPr>
            <p:ph idx="1" type="body"/>
          </p:nvPr>
        </p:nvSpPr>
        <p:spPr>
          <a:xfrm>
            <a:off x="685800" y="2743200"/>
            <a:ext cx="3886200" cy="2601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20"/>
              <a:buChar char="◻"/>
            </a:pPr>
            <a:r>
              <a:rPr lang="en-US" sz="2700"/>
              <a:t>Format “</a:t>
            </a:r>
            <a:r>
              <a:rPr lang="en-US" sz="2600">
                <a:solidFill>
                  <a:srgbClr val="0070C0"/>
                </a:solidFill>
                <a:latin typeface="Abril Fatface"/>
                <a:ea typeface="Abril Fatface"/>
                <a:cs typeface="Abril Fatface"/>
                <a:sym typeface="Abril Fatface"/>
              </a:rPr>
              <a:t>Elements</a:t>
            </a:r>
            <a:r>
              <a:rPr lang="en-US" sz="2700"/>
              <a:t>”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an element </a:t>
            </a:r>
            <a:r>
              <a:rPr lang="en-US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</a:t>
            </a:r>
            <a:r>
              <a:rPr lang="en-US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2100"/>
              <a:t> </a:t>
            </a:r>
            <a:r>
              <a:rPr lang="en-US"/>
              <a:t>with an inner element for every non-missing column value</a:t>
            </a:r>
            <a:endParaRPr/>
          </a:p>
          <a:p>
            <a:pPr indent="-148589" lvl="1" marL="639763" rtl="0" algn="l">
              <a:spcBef>
                <a:spcPts val="550"/>
              </a:spcBef>
              <a:spcAft>
                <a:spcPts val="0"/>
              </a:spcAft>
              <a:buSzPts val="1960"/>
              <a:buNone/>
            </a:pPr>
            <a:r>
              <a:t/>
            </a:r>
            <a:endParaRPr sz="2800"/>
          </a:p>
          <a:p>
            <a:pPr indent="-197168" lvl="0" marL="319088" rtl="0" algn="l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3200"/>
          </a:p>
        </p:txBody>
      </p:sp>
      <p:sp>
        <p:nvSpPr>
          <p:cNvPr id="667" name="Google Shape;667;p49"/>
          <p:cNvSpPr txBox="1"/>
          <p:nvPr>
            <p:ph idx="12" type="sldNum"/>
          </p:nvPr>
        </p:nvSpPr>
        <p:spPr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" name="Google Shape;668;p49"/>
          <p:cNvSpPr txBox="1"/>
          <p:nvPr>
            <p:ph idx="11" type="ftr"/>
          </p:nvPr>
        </p:nvSpPr>
        <p:spPr>
          <a:xfrm>
            <a:off x="3352800" y="6248400"/>
            <a:ext cx="26781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69" name="Google Shape;669;p49"/>
          <p:cNvSpPr/>
          <p:nvPr/>
        </p:nvSpPr>
        <p:spPr>
          <a:xfrm>
            <a:off x="4462463" y="1600200"/>
            <a:ext cx="4681537" cy="467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8080"/>
                </a:solidFill>
                <a:latin typeface="Verdana"/>
                <a:ea typeface="Verdana"/>
                <a:cs typeface="Verdana"/>
                <a:sym typeface="Verdana"/>
              </a:rPr>
              <a:t>&lt;?xml version="1.0" encoding="UTF-8"?&gt;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root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		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Mario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   	 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surname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Bianchi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surname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600" u="none" cap="none" strike="noStrike">
              <a:solidFill>
                <a:srgbClr val="8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		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age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age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600" u="none" cap="none" strike="noStrike">
              <a:solidFill>
                <a:srgbClr val="8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		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ocpt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Studente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ocpt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		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Luigi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   	 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surname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Rossi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surname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600" u="none" cap="none" strike="noStrike">
              <a:solidFill>
                <a:srgbClr val="8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		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age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30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age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600" u="none" cap="none" strike="noStrike">
              <a:solidFill>
                <a:srgbClr val="8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		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ocpt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Operaio 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ocpt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6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root</a:t>
            </a:r>
            <a:r>
              <a:rPr b="0" i="0" lang="en-US" sz="16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file system</a:t>
            </a:r>
            <a:endParaRPr/>
          </a:p>
        </p:txBody>
      </p:sp>
      <p:sp>
        <p:nvSpPr>
          <p:cNvPr id="158" name="Google Shape;158;p5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rPr lang="en-US" sz="2800"/>
              <a:t> </a:t>
            </a:r>
            <a:r>
              <a:rPr lang="en-US"/>
              <a:t>Physical view</a:t>
            </a:r>
            <a:endParaRPr sz="2800"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Disk partition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collection of contiguous blocks on a disk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File system driver 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software abstracting a file system on a partition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Maps a file system to each partition</a:t>
            </a:r>
            <a:endParaRPr/>
          </a:p>
          <a:p>
            <a:pPr indent="-273049" lvl="1" marL="639763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 Mount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starting a file system driver on a partition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Windows (start up typically is automatic): </a:t>
            </a:r>
            <a:endParaRPr sz="2000"/>
          </a:p>
          <a:p>
            <a:pPr indent="-228600" lvl="3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</a:pPr>
            <a:r>
              <a:rPr lang="en-US" sz="1600"/>
              <a:t>at startup for NTFS and FAT partitions</a:t>
            </a:r>
            <a:endParaRPr/>
          </a:p>
          <a:p>
            <a:pPr indent="-228600" lvl="3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</a:pPr>
            <a:r>
              <a:rPr lang="en-US" sz="1600"/>
              <a:t>names of partitions: A: … Z:</a:t>
            </a:r>
            <a:endParaRPr/>
          </a:p>
          <a:p>
            <a:pPr indent="-228600" lvl="2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Linux </a:t>
            </a:r>
            <a:endParaRPr/>
          </a:p>
          <a:p>
            <a:pPr indent="-228600" lvl="3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</a:pPr>
            <a:r>
              <a:rPr lang="en-US" sz="1600"/>
              <a:t>at startup for partitions in </a:t>
            </a:r>
            <a:r>
              <a:rPr b="1" lang="en-US" sz="1600"/>
              <a:t>/etc/fstab</a:t>
            </a:r>
            <a:endParaRPr b="1" sz="1600"/>
          </a:p>
          <a:p>
            <a:pPr indent="-228600" lvl="3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</a:pPr>
            <a:r>
              <a:rPr b="1" lang="en-US" sz="1600"/>
              <a:t>&gt; mount –t ext3 /dev/hda2 /mtn/mydisk</a:t>
            </a:r>
            <a:endParaRPr b="1" sz="1600"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159" name="Google Shape;159;p5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160" name="Google Shape;160;p5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50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How to represent meta-data in XML?</a:t>
            </a:r>
            <a:endParaRPr/>
          </a:p>
        </p:txBody>
      </p:sp>
      <p:sp>
        <p:nvSpPr>
          <p:cNvPr id="675" name="Google Shape;675;p50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An element </a:t>
            </a:r>
            <a:r>
              <a:rPr lang="en-US" sz="24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24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schema</a:t>
            </a:r>
            <a:r>
              <a:rPr lang="en-US" sz="24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2000"/>
              <a:t> </a:t>
            </a:r>
            <a:r>
              <a:rPr lang="en-US" sz="2800"/>
              <a:t>with an inner element </a:t>
            </a:r>
            <a:r>
              <a:rPr lang="en-US" sz="24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-US" sz="2400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attribute</a:t>
            </a:r>
            <a:r>
              <a:rPr lang="en-US" sz="24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-US" sz="2000"/>
              <a:t> </a:t>
            </a:r>
            <a:r>
              <a:rPr lang="en-US" sz="2800"/>
              <a:t>for every column</a:t>
            </a:r>
            <a:endParaRPr/>
          </a:p>
          <a:p>
            <a:pPr indent="-197168" lvl="0" marL="319088" rtl="0" algn="l">
              <a:spcBef>
                <a:spcPts val="7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3200"/>
          </a:p>
        </p:txBody>
      </p:sp>
      <p:sp>
        <p:nvSpPr>
          <p:cNvPr id="676" name="Google Shape;676;p50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77" name="Google Shape;677;p50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50"/>
          <p:cNvSpPr/>
          <p:nvPr/>
        </p:nvSpPr>
        <p:spPr>
          <a:xfrm>
            <a:off x="827088" y="2732088"/>
            <a:ext cx="7921625" cy="374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8080"/>
                </a:solidFill>
                <a:latin typeface="Verdana"/>
                <a:ea typeface="Verdana"/>
                <a:cs typeface="Verdana"/>
                <a:sym typeface="Verdana"/>
              </a:rPr>
              <a:t>&lt;?xml version="1.0" encoding="UTF-8"?&gt;</a:t>
            </a:r>
            <a:endParaRPr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root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schema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-285750" lvl="1" marL="762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attribute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name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type=“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string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1400" u="none" cap="none" strike="noStrike">
                <a:solidFill>
                  <a:srgbClr val="3333FF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62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attribute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surname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type=“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string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1400" u="none" cap="none" strike="noStrike">
                <a:solidFill>
                  <a:srgbClr val="3333FF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62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attribute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age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type=“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1400" u="none" cap="none" strike="noStrike">
                <a:solidFill>
                  <a:srgbClr val="3333FF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62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attribute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ocpt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type=“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string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</a:t>
            </a:r>
            <a:r>
              <a:rPr b="0" i="0" lang="en-US" sz="1400" u="none" cap="none" strike="noStrike">
                <a:solidFill>
                  <a:srgbClr val="3333FF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 &lt;/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schema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Mario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Bianchi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age=“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Student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Luigi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Rossi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age=“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30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Workman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Anna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Verdi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Teacher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row 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Mario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surname=“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Bianchi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age=“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ocpt=“</a:t>
            </a:r>
            <a:r>
              <a:rPr b="0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Student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”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  <a:endParaRPr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</a:t>
            </a:r>
            <a:r>
              <a:rPr b="0" i="0" lang="en-US" sz="14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root</a:t>
            </a:r>
            <a:r>
              <a:rPr b="0" i="0" lang="en-US" sz="1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51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ARFF+XML = XRFF</a:t>
            </a:r>
            <a:endParaRPr/>
          </a:p>
        </p:txBody>
      </p:sp>
      <p:sp>
        <p:nvSpPr>
          <p:cNvPr id="684" name="Google Shape;684;p51"/>
          <p:cNvSpPr txBox="1"/>
          <p:nvPr>
            <p:ph idx="1" type="body"/>
          </p:nvPr>
        </p:nvSpPr>
        <p:spPr>
          <a:xfrm>
            <a:off x="612775" y="1600200"/>
            <a:ext cx="3806825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 u="sng">
                <a:solidFill>
                  <a:schemeClr val="hlink"/>
                </a:solidFill>
                <a:hlinkClick r:id="rId3"/>
              </a:rPr>
              <a:t>eXtensible attribute-Relation File Format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XML version of ARFF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820"/>
              <a:buChar char="🞑"/>
            </a:pPr>
            <a:r>
              <a:rPr lang="en-US"/>
              <a:t>with additional column data types</a:t>
            </a:r>
            <a:endParaRPr/>
          </a:p>
        </p:txBody>
      </p:sp>
      <p:sp>
        <p:nvSpPr>
          <p:cNvPr id="685" name="Google Shape;685;p51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686" name="Google Shape;686;p51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7" name="Google Shape;687;p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43400" y="1600200"/>
            <a:ext cx="4552950" cy="46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Distributed file system</a:t>
            </a:r>
            <a:endParaRPr/>
          </a:p>
        </p:txBody>
      </p:sp>
      <p:sp>
        <p:nvSpPr>
          <p:cNvPr id="166" name="Google Shape;166;p6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8598" lvl="0" marL="319088" rtl="0" algn="l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167" name="Google Shape;167;p6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168" name="Google Shape;168;p6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ree2" id="169" name="Google Shape;16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92275" y="1557338"/>
            <a:ext cx="5551488" cy="4489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6"/>
          <p:cNvSpPr/>
          <p:nvPr/>
        </p:nvSpPr>
        <p:spPr>
          <a:xfrm>
            <a:off x="2508250" y="4191000"/>
            <a:ext cx="2673350" cy="2016125"/>
          </a:xfrm>
          <a:prstGeom prst="ellipse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5508625" y="4365625"/>
            <a:ext cx="863600" cy="935038"/>
          </a:xfrm>
          <a:prstGeom prst="ellipse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6"/>
          <p:cNvSpPr txBox="1"/>
          <p:nvPr/>
        </p:nvSpPr>
        <p:spPr>
          <a:xfrm>
            <a:off x="5724525" y="5300663"/>
            <a:ext cx="122396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PC-you</a:t>
            </a:r>
            <a:endParaRPr/>
          </a:p>
        </p:txBody>
      </p:sp>
      <p:sp>
        <p:nvSpPr>
          <p:cNvPr id="173" name="Google Shape;173;p6"/>
          <p:cNvSpPr txBox="1"/>
          <p:nvPr/>
        </p:nvSpPr>
        <p:spPr>
          <a:xfrm>
            <a:off x="1284288" y="5148263"/>
            <a:ext cx="12239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PC-smithj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Distributed file system</a:t>
            </a:r>
            <a:endParaRPr/>
          </a:p>
        </p:txBody>
      </p:sp>
      <p:sp>
        <p:nvSpPr>
          <p:cNvPr id="179" name="Google Shape;179;p7"/>
          <p:cNvSpPr txBox="1"/>
          <p:nvPr>
            <p:ph idx="1" type="body"/>
          </p:nvPr>
        </p:nvSpPr>
        <p:spPr>
          <a:xfrm>
            <a:off x="152400" y="1600200"/>
            <a:ext cx="6096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en-US" sz="2400"/>
              <a:t>Acts as a client for a remote file access protocol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logical abstraction of remote persistent mass memory</a:t>
            </a:r>
            <a:endParaRPr/>
          </a:p>
          <a:p>
            <a:pPr indent="0" lvl="1" marL="366713" rtl="0" algn="l">
              <a:spcBef>
                <a:spcPts val="550"/>
              </a:spcBef>
              <a:spcAft>
                <a:spcPts val="0"/>
              </a:spcAft>
              <a:buSzPts val="1400"/>
              <a:buFont typeface="Noto Sans Symbols"/>
              <a:buNone/>
            </a:pPr>
            <a:r>
              <a:t/>
            </a:r>
            <a:endParaRPr sz="2000"/>
          </a:p>
          <a:p>
            <a:pPr indent="0" lvl="0" marL="46038" rtl="0" algn="l">
              <a:spcBef>
                <a:spcPts val="700"/>
              </a:spcBef>
              <a:spcAft>
                <a:spcPts val="0"/>
              </a:spcAft>
              <a:buSzPts val="1440"/>
              <a:buFont typeface="Noto Sans Symbols"/>
              <a:buNone/>
            </a:pPr>
            <a:r>
              <a:rPr lang="en-US" sz="2400"/>
              <a:t>Sample file system: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Samba (SMB) </a:t>
            </a:r>
            <a:endParaRPr/>
          </a:p>
          <a:p>
            <a:pPr indent="0" lvl="1" marL="366713" rtl="0" algn="l">
              <a:spcBef>
                <a:spcPts val="550"/>
              </a:spcBef>
              <a:spcAft>
                <a:spcPts val="0"/>
              </a:spcAft>
              <a:buSzPts val="1400"/>
              <a:buFont typeface="Noto Sans Symbols"/>
              <a:buNone/>
            </a:pPr>
            <a:r>
              <a:rPr lang="en-US" sz="2000"/>
              <a:t>	or Common Internet File System (CIFS)</a:t>
            </a:r>
            <a:endParaRPr/>
          </a:p>
          <a:p>
            <a:pPr indent="-273050" lvl="1" marL="639763" rtl="0" algn="l"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Network File System (NFS)</a:t>
            </a:r>
            <a:endParaRPr/>
          </a:p>
          <a:p>
            <a:pPr indent="-208598" lvl="0" marL="319088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sp>
        <p:nvSpPr>
          <p:cNvPr id="180" name="Google Shape;180;p7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181" name="Google Shape;181;p7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2657475"/>
            <a:ext cx="3105150" cy="420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Lab configuration (Windows)</a:t>
            </a:r>
            <a:endParaRPr/>
          </a:p>
        </p:txBody>
      </p:sp>
      <p:sp>
        <p:nvSpPr>
          <p:cNvPr id="188" name="Google Shape;188;p8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9088" lvl="0" marL="319088" rtl="0" algn="l">
              <a:spcBef>
                <a:spcPts val="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Disk H: is your home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650"/>
              <a:buChar char="■"/>
            </a:pPr>
            <a:r>
              <a:rPr lang="en-US" sz="2200"/>
              <a:t>beware of access rights! By default, everybody can look into it</a:t>
            </a:r>
            <a:endParaRPr/>
          </a:p>
          <a:p>
            <a:pPr indent="-319088" lvl="0" marL="319088" rtl="0" algn="l">
              <a:spcBef>
                <a:spcPts val="700"/>
              </a:spcBef>
              <a:spcAft>
                <a:spcPts val="0"/>
              </a:spcAft>
              <a:buSzPts val="1680"/>
              <a:buChar char="◻"/>
            </a:pPr>
            <a:r>
              <a:rPr lang="en-US" sz="2800"/>
              <a:t>Disk S: is shared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b="1" lang="en-US" sz="2400"/>
              <a:t>S:\corsi\lbi</a:t>
            </a:r>
            <a:r>
              <a:rPr lang="en-US" sz="2400"/>
              <a:t>   is a shared directory with material for LBI</a:t>
            </a:r>
            <a:endParaRPr/>
          </a:p>
          <a:p>
            <a:pPr indent="-273049" lvl="1" marL="639763" rtl="0" algn="l">
              <a:spcBef>
                <a:spcPts val="550"/>
              </a:spcBef>
              <a:spcAft>
                <a:spcPts val="0"/>
              </a:spcAft>
              <a:buSzPts val="1680"/>
              <a:buChar char="🞑"/>
            </a:pPr>
            <a:r>
              <a:rPr lang="en-US" sz="2400"/>
              <a:t>For fast access to </a:t>
            </a:r>
            <a:r>
              <a:rPr b="1" lang="en-US" sz="2400"/>
              <a:t>S:\corsi\lbi </a:t>
            </a:r>
            <a:r>
              <a:rPr lang="en-US" sz="2400"/>
              <a:t>you can: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create a link to desktop, or</a:t>
            </a:r>
            <a:endParaRPr/>
          </a:p>
          <a:p>
            <a:pPr indent="-228600" lvl="2" marL="914400" rtl="0" algn="l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-US" sz="2000"/>
              <a:t>map network drive </a:t>
            </a:r>
            <a:r>
              <a:rPr b="1" lang="en-US" sz="2000"/>
              <a:t>S:\corsi\lbi</a:t>
            </a:r>
            <a:r>
              <a:rPr lang="en-US" sz="2000"/>
              <a:t> as drive </a:t>
            </a:r>
            <a:r>
              <a:rPr b="1" lang="en-US" sz="2000"/>
              <a:t>Z:</a:t>
            </a:r>
            <a:endParaRPr/>
          </a:p>
        </p:txBody>
      </p:sp>
      <p:sp>
        <p:nvSpPr>
          <p:cNvPr id="189" name="Google Shape;189;p8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  <p:sp>
        <p:nvSpPr>
          <p:cNvPr id="190" name="Google Shape;190;p8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 txBox="1"/>
          <p:nvPr>
            <p:ph type="title"/>
          </p:nvPr>
        </p:nvSpPr>
        <p:spPr>
          <a:xfrm>
            <a:off x="612775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Remote address</a:t>
            </a:r>
            <a:endParaRPr/>
          </a:p>
        </p:txBody>
      </p:sp>
      <p:sp>
        <p:nvSpPr>
          <p:cNvPr id="196" name="Google Shape;196;p9"/>
          <p:cNvSpPr txBox="1"/>
          <p:nvPr>
            <p:ph idx="1" type="body"/>
          </p:nvPr>
        </p:nvSpPr>
        <p:spPr>
          <a:xfrm>
            <a:off x="612775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603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80"/>
              <a:buFont typeface="Noto Sans Symbols"/>
              <a:buNone/>
            </a:pPr>
            <a:r>
              <a:rPr lang="en-US" sz="2800"/>
              <a:t>Universal naming convention (UNC)</a:t>
            </a:r>
            <a:endParaRPr/>
          </a:p>
          <a:p>
            <a:pPr indent="-273050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Files and directories in remote server</a:t>
            </a:r>
            <a:endParaRPr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b="1" lang="en-US" sz="2000"/>
              <a:t>\\host-name\partition-name$\local-path</a:t>
            </a:r>
            <a:endParaRPr sz="2000"/>
          </a:p>
          <a:p>
            <a:pPr indent="0" lvl="2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450"/>
              <a:buFont typeface="Noto Sans Symbols"/>
              <a:buNone/>
            </a:pPr>
            <a:r>
              <a:t/>
            </a:r>
            <a:endParaRPr sz="600"/>
          </a:p>
          <a:p>
            <a:pPr indent="-273050" lvl="1" marL="639763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SzPts val="1400"/>
              <a:buChar char="🞑"/>
            </a:pPr>
            <a:r>
              <a:rPr lang="en-US" sz="2000"/>
              <a:t>Explicitly shared resource by the remote server</a:t>
            </a:r>
            <a:endParaRPr sz="2000"/>
          </a:p>
          <a:p>
            <a:pPr indent="-22860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</a:pPr>
            <a:r>
              <a:rPr b="1" lang="en-US" sz="1800"/>
              <a:t>\\host-name\shared-resource</a:t>
            </a:r>
            <a:endParaRPr/>
          </a:p>
          <a:p>
            <a:pPr indent="-303848" lvl="0" marL="319088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240"/>
              <a:buNone/>
            </a:pPr>
            <a:r>
              <a:t/>
            </a:r>
            <a:endParaRPr sz="400"/>
          </a:p>
          <a:p>
            <a:pPr indent="-212408" lvl="0" marL="319088" rtl="0" algn="l">
              <a:spcBef>
                <a:spcPts val="70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sz="2800"/>
          </a:p>
        </p:txBody>
      </p:sp>
      <p:sp>
        <p:nvSpPr>
          <p:cNvPr id="197" name="Google Shape;197;p9"/>
          <p:cNvSpPr txBox="1"/>
          <p:nvPr>
            <p:ph idx="12" type="sldNum"/>
          </p:nvPr>
        </p:nvSpPr>
        <p:spPr>
          <a:xfrm>
            <a:off x="0" y="1270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9"/>
          <p:cNvSpPr txBox="1"/>
          <p:nvPr>
            <p:ph idx="11" type="ftr"/>
          </p:nvPr>
        </p:nvSpPr>
        <p:spPr>
          <a:xfrm>
            <a:off x="1600200" y="6416675"/>
            <a:ext cx="54213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 of Data Science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odule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dian">
  <a:themeElements>
    <a:clrScheme name="Module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Module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Salvatore Ruggieri</dc:creator>
</cp:coreProperties>
</file>