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9144000"/>
  <p:notesSz cx="7099300" cy="10234600"/>
  <p:embeddedFontLst>
    <p:embeddedFont>
      <p:font typeface="Abril Fatfac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  <p:ext uri="GoogleSlidesCustomDataVersion2">
      <go:slidesCustomData xmlns:go="http://customooxmlschemas.google.com/" r:id="rId16" roundtripDataSignature="AMtx7mg1UIcmu/tthxdppjSovEBpcONb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224" orient="horz"/>
        <p:guide pos="2236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AbrilFatface-regular.fntdata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2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:notes"/>
          <p:cNvSpPr txBox="1"/>
          <p:nvPr>
            <p:ph idx="12" type="sldNum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4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6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6:notes"/>
          <p:cNvSpPr txBox="1"/>
          <p:nvPr>
            <p:ph idx="12" type="sldNum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7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/>
          <p:nvPr>
            <p:ph idx="2" type="sldImg"/>
          </p:nvPr>
        </p:nvSpPr>
        <p:spPr>
          <a:xfrm>
            <a:off x="990600" y="768350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8:notes"/>
          <p:cNvSpPr txBox="1"/>
          <p:nvPr>
            <p:ph idx="1" type="body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8:notes"/>
          <p:cNvSpPr txBox="1"/>
          <p:nvPr>
            <p:ph idx="12" type="sldNum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>
            <a:alpha val="0"/>
          </a:schemeClr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2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2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2"/>
          <p:cNvSpPr txBox="1"/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subTitle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76200" y="6069013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001000" y="228600"/>
            <a:ext cx="8382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/>
          <p:nvPr/>
        </p:nvSpPr>
        <p:spPr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0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0"/>
          <p:cNvSpPr/>
          <p:nvPr/>
        </p:nvSpPr>
        <p:spPr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1600200" y="5486400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020"/>
              <a:buFont typeface="Twentieth Century"/>
              <a:buNone/>
              <a:defRPr sz="1700"/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840"/>
              <a:buFont typeface="Twentieth Century"/>
              <a:buNone/>
              <a:defRPr sz="12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750"/>
              <a:buFont typeface="Twentieth Century"/>
              <a:buNone/>
              <a:defRPr sz="1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675"/>
              <a:buFont typeface="Twentieth Century"/>
              <a:buNone/>
              <a:defRPr sz="9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585"/>
              <a:buFont typeface="Twentieth Century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type="title"/>
          </p:nvPr>
        </p:nvSpPr>
        <p:spPr>
          <a:xfrm>
            <a:off x="1600200" y="4648200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wentieth Century"/>
              <a:buNone/>
              <a:defRPr b="0" sz="28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/>
          <p:nvPr>
            <p:ph idx="2" type="pic"/>
          </p:nvPr>
        </p:nvSpPr>
        <p:spPr>
          <a:xfrm>
            <a:off x="1560576" y="0"/>
            <a:ext cx="7583424" cy="4568952"/>
          </a:xfrm>
          <a:prstGeom prst="rect">
            <a:avLst/>
          </a:prstGeom>
          <a:solidFill>
            <a:srgbClr val="F9E2CA"/>
          </a:solidFill>
          <a:ln>
            <a:noFill/>
          </a:ln>
        </p:spPr>
      </p:sp>
      <p:sp>
        <p:nvSpPr>
          <p:cNvPr id="99" name="Google Shape;99;p20"/>
          <p:cNvSpPr txBox="1"/>
          <p:nvPr>
            <p:ph idx="10" type="dt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0"/>
          <p:cNvSpPr txBox="1"/>
          <p:nvPr>
            <p:ph idx="12" type="sldNum"/>
          </p:nvPr>
        </p:nvSpPr>
        <p:spPr>
          <a:xfrm>
            <a:off x="0" y="4667250"/>
            <a:ext cx="1447800" cy="663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 rot="5400000">
            <a:off x="2426494" y="-213518"/>
            <a:ext cx="4525963" cy="81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1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/>
          <p:nvPr/>
        </p:nvSpPr>
        <p:spPr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2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2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2"/>
          <p:cNvSpPr txBox="1"/>
          <p:nvPr>
            <p:ph type="title"/>
          </p:nvPr>
        </p:nvSpPr>
        <p:spPr>
          <a:xfrm rot="5400000">
            <a:off x="4823619" y="2339182"/>
            <a:ext cx="55165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 rot="5400000">
            <a:off x="480218" y="586582"/>
            <a:ext cx="5516564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10" type="dt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2"/>
          <p:cNvSpPr txBox="1"/>
          <p:nvPr>
            <p:ph idx="11" type="ftr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2" type="sldNum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>
            <a:alpha val="0"/>
          </a:schemeClr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1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1"/>
          <p:cNvSpPr txBox="1"/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76200" y="6069013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001000" y="228600"/>
            <a:ext cx="8382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4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1371600" y="2743200"/>
            <a:ext cx="7123113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680"/>
              <a:buNone/>
              <a:defRPr sz="28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type="title"/>
          </p:nvPr>
        </p:nvSpPr>
        <p:spPr>
          <a:xfrm>
            <a:off x="1371600" y="1600200"/>
            <a:ext cx="7620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Twentieth Century"/>
              <a:buNone/>
              <a:defRPr b="0" sz="4400" cap="none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0" y="1752600"/>
            <a:ext cx="12954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609600" y="1589567"/>
            <a:ext cx="3886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2" type="body"/>
          </p:nvPr>
        </p:nvSpPr>
        <p:spPr>
          <a:xfrm>
            <a:off x="4844901" y="1589567"/>
            <a:ext cx="3886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5" name="Google Shape;65;p15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609600" y="2438400"/>
            <a:ext cx="3886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2" type="body"/>
          </p:nvPr>
        </p:nvSpPr>
        <p:spPr>
          <a:xfrm>
            <a:off x="4800600" y="2438400"/>
            <a:ext cx="3886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3" type="body"/>
          </p:nvPr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b="1" sz="2000">
                <a:solidFill>
                  <a:srgbClr val="FFFFFF"/>
                </a:solidFill>
              </a:defRPr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4" type="body"/>
          </p:nvPr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b="1" sz="2000">
                <a:solidFill>
                  <a:srgbClr val="FFFFFF"/>
                </a:solidFill>
              </a:defRPr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0" y="62484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b="0"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" type="body"/>
          </p:nvPr>
        </p:nvSpPr>
        <p:spPr>
          <a:xfrm>
            <a:off x="609600" y="1752600"/>
            <a:ext cx="1600200" cy="4343400"/>
          </a:xfrm>
          <a:prstGeom prst="rect">
            <a:avLst/>
          </a:prstGeom>
          <a:solidFill>
            <a:schemeClr val="accent2"/>
          </a:solidFill>
          <a:ln cap="sq" cmpd="dbl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080"/>
              <a:buNone/>
              <a:defRPr sz="18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750"/>
              <a:buNone/>
              <a:defRPr sz="1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67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58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2" type="body"/>
          </p:nvPr>
        </p:nvSpPr>
        <p:spPr>
          <a:xfrm>
            <a:off x="2362200" y="1752600"/>
            <a:ext cx="6400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9090" lvl="0" marL="457200" marR="0" rtl="0" algn="l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b="0" i="0" sz="29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4169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b="0" i="0" sz="26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38137" lvl="2" marL="13716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b="0" i="0" sz="23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66C7D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6BB76D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0"/>
          <p:cNvSpPr/>
          <p:nvPr/>
        </p:nvSpPr>
        <p:spPr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0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9090" lvl="0" marL="457200" marR="0" rtl="0" algn="l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b="0" i="0" sz="29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4169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b="0" i="0" sz="2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38137" lvl="2" marL="13716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66C7D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6BB76D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9"/>
          <p:cNvSpPr/>
          <p:nvPr/>
        </p:nvSpPr>
        <p:spPr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annam@di.unipi.it" TargetMode="External"/><Relationship Id="rId4" Type="http://schemas.openxmlformats.org/officeDocument/2006/relationships/hyperlink" Target="mailto:cristiano.landi@phd.unipi.i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idawiki.di.unipi.it/doku.php/mds/lbi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"/>
          <p:cNvSpPr txBox="1"/>
          <p:nvPr>
            <p:ph type="ctrTitle"/>
          </p:nvPr>
        </p:nvSpPr>
        <p:spPr>
          <a:xfrm>
            <a:off x="609600" y="381000"/>
            <a:ext cx="77724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>
                <a:solidFill>
                  <a:schemeClr val="dk2"/>
                </a:solidFill>
              </a:rPr>
              <a:t>DECISION SUPPORT SYSTEMS:</a:t>
            </a:r>
            <a:br>
              <a:rPr lang="it-IT" sz="3600">
                <a:solidFill>
                  <a:schemeClr val="dk2"/>
                </a:solidFill>
              </a:rPr>
            </a:br>
            <a:r>
              <a:rPr lang="it-IT" sz="3600">
                <a:solidFill>
                  <a:schemeClr val="dk2"/>
                </a:solidFill>
              </a:rPr>
              <a:t>MODULE II LABORATORY OF DATA SCIENCE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descr="Rectangle: Click to edit Master text styles&#10;Second level&#10;Third level&#10;Fourth level&#10;Fifth level" id="122" name="Google Shape;122;p1"/>
          <p:cNvSpPr txBox="1"/>
          <p:nvPr>
            <p:ph idx="1" type="subTitle"/>
          </p:nvPr>
        </p:nvSpPr>
        <p:spPr>
          <a:xfrm>
            <a:off x="914400" y="3048000"/>
            <a:ext cx="7239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it-IT" sz="3200">
                <a:solidFill>
                  <a:schemeClr val="dk1"/>
                </a:solidFill>
              </a:rPr>
              <a:t> </a:t>
            </a:r>
            <a:r>
              <a:rPr lang="it-IT" sz="2400">
                <a:solidFill>
                  <a:schemeClr val="dk1"/>
                </a:solidFill>
              </a:rPr>
              <a:t>Anna Monreale &amp; Roberto Pellungrini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700"/>
              </a:spcBef>
              <a:spcAft>
                <a:spcPts val="0"/>
              </a:spcAft>
              <a:buSzPts val="1200"/>
              <a:buNone/>
            </a:pPr>
            <a:r>
              <a:rPr i="1" lang="it-IT" sz="2000">
                <a:solidFill>
                  <a:schemeClr val="dk2"/>
                </a:solidFill>
              </a:rPr>
              <a:t>Computer Science Department, University of Pisa</a:t>
            </a:r>
            <a:endParaRPr i="1" sz="20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700"/>
              </a:spcBef>
              <a:spcAft>
                <a:spcPts val="0"/>
              </a:spcAft>
              <a:buSzPts val="1200"/>
              <a:buNone/>
            </a:pPr>
            <a:r>
              <a:rPr i="1" lang="it-IT" sz="2000">
                <a:solidFill>
                  <a:schemeClr val="dk2"/>
                </a:solidFill>
              </a:rPr>
              <a:t>Scuola Normale Superiore, Pisa</a:t>
            </a:r>
            <a:endParaRPr i="1" sz="2000">
              <a:solidFill>
                <a:schemeClr val="dk2"/>
              </a:solidFill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2438400" y="6019800"/>
            <a:ext cx="6629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0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</a:t>
            </a:r>
            <a:endParaRPr b="0" i="0" sz="20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2590800" y="6019800"/>
            <a:ext cx="6553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Data Science &amp; Business Informatics Degree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"/>
          <p:cNvSpPr txBox="1"/>
          <p:nvPr>
            <p:ph type="title"/>
          </p:nvPr>
        </p:nvSpPr>
        <p:spPr>
          <a:xfrm>
            <a:off x="612775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Room, timetable, teachers</a:t>
            </a:r>
            <a:endParaRPr/>
          </a:p>
        </p:txBody>
      </p:sp>
      <p:sp>
        <p:nvSpPr>
          <p:cNvPr id="131" name="Google Shape;131;p2"/>
          <p:cNvSpPr txBox="1"/>
          <p:nvPr>
            <p:ph idx="1" type="body"/>
          </p:nvPr>
        </p:nvSpPr>
        <p:spPr>
          <a:xfrm>
            <a:off x="110259" y="1514474"/>
            <a:ext cx="4918941" cy="534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80"/>
              <a:buChar char="◻"/>
            </a:pPr>
            <a:r>
              <a:rPr b="1" lang="it-IT" sz="1800"/>
              <a:t>Teachers</a:t>
            </a:r>
            <a:endParaRPr b="1" sz="24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Anna Monreale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/>
              <a:t>Computer Science Department, Room 374/DO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/>
              <a:t>Email: </a:t>
            </a:r>
            <a:r>
              <a:rPr lang="it-IT" sz="1600" u="sng">
                <a:solidFill>
                  <a:schemeClr val="hlink"/>
                </a:solidFill>
                <a:hlinkClick r:id="rId3"/>
              </a:rPr>
              <a:t>anna.monreale@unipi.it</a:t>
            </a:r>
            <a:endParaRPr sz="1600"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>
                <a:solidFill>
                  <a:srgbClr val="FF0000"/>
                </a:solidFill>
              </a:rPr>
              <a:t>Office hours: </a:t>
            </a:r>
            <a:r>
              <a:rPr b="1" lang="it-IT" sz="1600">
                <a:solidFill>
                  <a:srgbClr val="FF0000"/>
                </a:solidFill>
              </a:rPr>
              <a:t>Tue 11:00-13:00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Roberto Pellungrini</a:t>
            </a:r>
            <a:endParaRPr sz="2400"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/>
              <a:t>Scuola Normale Superiore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/>
              <a:t>Email: roberto.pellungrini@sns.it</a:t>
            </a:r>
            <a:endParaRPr sz="1600"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>
                <a:solidFill>
                  <a:srgbClr val="FF0000"/>
                </a:solidFill>
              </a:rPr>
              <a:t>Office hours: </a:t>
            </a:r>
            <a:r>
              <a:rPr b="1" lang="it-IT" sz="1600">
                <a:solidFill>
                  <a:srgbClr val="FF0000"/>
                </a:solidFill>
              </a:rPr>
              <a:t>Mon 16:00-18:00</a:t>
            </a:r>
            <a:endParaRPr b="1" sz="1600">
              <a:solidFill>
                <a:srgbClr val="FF0000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Cristiano Landi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/>
              <a:t>Computer Science Department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/>
              <a:t>Email: </a:t>
            </a:r>
            <a:r>
              <a:rPr lang="it-IT" sz="1600" u="sng">
                <a:solidFill>
                  <a:schemeClr val="hlink"/>
                </a:solidFill>
                <a:hlinkClick r:id="rId4"/>
              </a:rPr>
              <a:t>cristiano.landi@phd.unipi.it</a:t>
            </a:r>
            <a:endParaRPr sz="1600"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200"/>
              <a:buChar char="■"/>
            </a:pPr>
            <a:r>
              <a:rPr lang="it-IT" sz="1600">
                <a:solidFill>
                  <a:srgbClr val="FF0000"/>
                </a:solidFill>
              </a:rPr>
              <a:t>Office hours: </a:t>
            </a:r>
            <a:r>
              <a:rPr b="1" lang="it-IT" sz="1600">
                <a:solidFill>
                  <a:srgbClr val="FF0000"/>
                </a:solidFill>
              </a:rPr>
              <a:t>Mon 16:00-18:00</a:t>
            </a:r>
            <a:endParaRPr b="1" sz="1600">
              <a:solidFill>
                <a:srgbClr val="FF0000"/>
              </a:solidFill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-161925" lvl="2" marL="914400" rtl="0" algn="l">
              <a:spcBef>
                <a:spcPts val="50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400"/>
          </a:p>
          <a:p>
            <a:pPr indent="-161925" lvl="2" marL="914400" rtl="0" algn="l">
              <a:spcBef>
                <a:spcPts val="500"/>
              </a:spcBef>
              <a:spcAft>
                <a:spcPts val="0"/>
              </a:spcAft>
              <a:buSzPts val="1050"/>
              <a:buNone/>
            </a:pPr>
            <a:r>
              <a:t/>
            </a:r>
            <a:endParaRPr sz="1400"/>
          </a:p>
          <a:p>
            <a:pPr indent="-197168" lvl="0" marL="319088" rtl="0" algn="l">
              <a:spcBef>
                <a:spcPts val="7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3200"/>
          </a:p>
          <a:p>
            <a:pPr indent="0" lvl="1" marL="366713" rtl="0" algn="l">
              <a:spcBef>
                <a:spcPts val="550"/>
              </a:spcBef>
              <a:spcAft>
                <a:spcPts val="0"/>
              </a:spcAft>
              <a:buSzPts val="2450"/>
              <a:buNone/>
            </a:pPr>
            <a:r>
              <a:t/>
            </a:r>
            <a:endParaRPr sz="3500"/>
          </a:p>
          <a:p>
            <a:pPr indent="-197168" lvl="0" marL="319088" rtl="0" algn="l">
              <a:spcBef>
                <a:spcPts val="7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3200">
              <a:solidFill>
                <a:srgbClr val="0070C0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132" name="Google Shape;132;p2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fld id="{00000000-1234-1234-1234-123412341234}" type="slidenum">
              <a:rPr b="1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4724400" y="1514475"/>
            <a:ext cx="4340225" cy="534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◻"/>
            </a:pPr>
            <a:r>
              <a:rPr b="1" i="0" lang="it-IT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Timetable</a:t>
            </a:r>
            <a:endParaRPr b="1" i="0" sz="24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273050" lvl="1" marL="639763" marR="0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🞑"/>
            </a:pPr>
            <a:r>
              <a:rPr b="0" i="0" lang="it-IT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Tuesday, 09-11 Room Lab. M</a:t>
            </a:r>
            <a:endParaRPr b="0" i="0" sz="20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273050" lvl="1" marL="639763" marR="0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🞑"/>
            </a:pPr>
            <a:r>
              <a:rPr b="0" i="0" lang="it-IT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Wednesday , 14-16 Room Lab. H</a:t>
            </a:r>
            <a:endParaRPr b="0" i="0" sz="20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marR="0" rtl="0" algn="l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1925" lvl="2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97168" lvl="0" marL="319088" marR="0" rtl="0" algn="l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1" marL="36671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450"/>
              <a:buFont typeface="Noto Sans Symbols"/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97168" lvl="0" marL="319088" marR="0" rtl="0" algn="l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rgbClr val="0070C0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"/>
          <p:cNvSpPr txBox="1"/>
          <p:nvPr>
            <p:ph type="title"/>
          </p:nvPr>
        </p:nvSpPr>
        <p:spPr>
          <a:xfrm>
            <a:off x="612775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Context</a:t>
            </a:r>
            <a:endParaRPr/>
          </a:p>
        </p:txBody>
      </p:sp>
      <p:sp>
        <p:nvSpPr>
          <p:cNvPr id="139" name="Google Shape;139;p3"/>
          <p:cNvSpPr txBox="1"/>
          <p:nvPr>
            <p:ph idx="1" type="body"/>
          </p:nvPr>
        </p:nvSpPr>
        <p:spPr>
          <a:xfrm>
            <a:off x="612775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20"/>
              <a:buChar char="◻"/>
            </a:pPr>
            <a:r>
              <a:rPr lang="it-IT" sz="3200"/>
              <a:t>The DS Lab</a:t>
            </a:r>
            <a:endParaRPr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820"/>
              <a:buChar char="🞑"/>
            </a:pPr>
            <a:r>
              <a:rPr lang="it-IT"/>
              <a:t>is at the 1st semester, 2 year</a:t>
            </a:r>
            <a:endParaRPr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820"/>
              <a:buChar char="🞑"/>
            </a:pPr>
            <a:r>
              <a:rPr lang="it-IT"/>
              <a:t>is </a:t>
            </a:r>
            <a:r>
              <a:rPr lang="it-IT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compulsory</a:t>
            </a:r>
            <a:r>
              <a:rPr lang="it-IT">
                <a:solidFill>
                  <a:srgbClr val="0070C0"/>
                </a:solidFill>
              </a:rPr>
              <a:t> </a:t>
            </a:r>
            <a:r>
              <a:rPr lang="it-IT"/>
              <a:t>for Business Informatics</a:t>
            </a:r>
            <a:endParaRPr sz="1800"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820"/>
              <a:buChar char="🞑"/>
            </a:pPr>
            <a:r>
              <a:rPr lang="it-IT"/>
              <a:t>is a </a:t>
            </a:r>
            <a:r>
              <a:rPr lang="it-IT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lab course </a:t>
            </a:r>
            <a:r>
              <a:rPr lang="it-IT"/>
              <a:t>of topics presented at:</a:t>
            </a:r>
            <a:endParaRPr/>
          </a:p>
          <a:p>
            <a:pPr indent="-22860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875"/>
              <a:buChar char="■"/>
            </a:pPr>
            <a:r>
              <a:rPr lang="it-IT" sz="2500"/>
              <a:t>667AA: Programming for data science</a:t>
            </a:r>
            <a:endParaRPr sz="2500"/>
          </a:p>
          <a:p>
            <a:pPr indent="-22860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875"/>
              <a:buChar char="■"/>
            </a:pPr>
            <a:r>
              <a:rPr lang="it-IT" sz="2500"/>
              <a:t>600AA: Decision Support Databases</a:t>
            </a:r>
            <a:endParaRPr/>
          </a:p>
          <a:p>
            <a:pPr indent="-22860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875"/>
              <a:buChar char="■"/>
            </a:pPr>
            <a:r>
              <a:rPr lang="it-IT" sz="2500"/>
              <a:t>420AA: Data Mining I &amp; II</a:t>
            </a:r>
            <a:endParaRPr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820"/>
              <a:buChar char="🞑"/>
            </a:pPr>
            <a:r>
              <a:rPr lang="it-IT" u="sng"/>
              <a:t>requires</a:t>
            </a:r>
            <a:r>
              <a:rPr lang="it-IT"/>
              <a:t> knowledge of</a:t>
            </a:r>
            <a:endParaRPr/>
          </a:p>
          <a:p>
            <a:pPr indent="-22860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725"/>
              <a:buChar char="■"/>
            </a:pPr>
            <a:r>
              <a:rPr lang="it-IT"/>
              <a:t>computer programming </a:t>
            </a:r>
            <a:endParaRPr/>
          </a:p>
          <a:p>
            <a:pPr indent="-22860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725"/>
              <a:buChar char="■"/>
            </a:pPr>
            <a:r>
              <a:rPr lang="it-IT"/>
              <a:t>datawarehousing</a:t>
            </a:r>
            <a:endParaRPr/>
          </a:p>
          <a:p>
            <a:pPr indent="-228600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725"/>
              <a:buChar char="■"/>
            </a:pPr>
            <a:r>
              <a:rPr lang="it-IT"/>
              <a:t>data mining</a:t>
            </a:r>
            <a:endParaRPr/>
          </a:p>
          <a:p>
            <a:pPr indent="-119062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725"/>
              <a:buNone/>
            </a:pPr>
            <a:r>
              <a:t/>
            </a:r>
            <a:endParaRPr/>
          </a:p>
          <a:p>
            <a:pPr indent="-109537" lvl="2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875"/>
              <a:buNone/>
            </a:pPr>
            <a:r>
              <a:t/>
            </a:r>
            <a:endParaRPr sz="2500"/>
          </a:p>
        </p:txBody>
      </p:sp>
      <p:sp>
        <p:nvSpPr>
          <p:cNvPr id="140" name="Google Shape;140;p3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b="0" i="0" lang="it-IT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Lab of Data Science</a:t>
            </a:r>
            <a:endParaRPr/>
          </a:p>
        </p:txBody>
      </p:sp>
      <p:sp>
        <p:nvSpPr>
          <p:cNvPr id="141" name="Google Shape;141;p3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fld id="{00000000-1234-1234-1234-123412341234}" type="slidenum">
              <a:rPr b="1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Laboratory of Data Science</a:t>
            </a:r>
            <a:endParaRPr/>
          </a:p>
        </p:txBody>
      </p:sp>
      <p:sp>
        <p:nvSpPr>
          <p:cNvPr id="147" name="Google Shape;147;p4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b="0" i="0" lang="it-IT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This is the second module of Decision Support Systems (801AA, 12 ECTS)</a:t>
            </a:r>
            <a:endParaRPr/>
          </a:p>
          <a:p>
            <a:pPr indent="-319088" lvl="0" marL="319088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b="0" i="0" lang="it-IT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Previously it called Laboratory of Data Science (664AA, 6 ECTS).</a:t>
            </a:r>
            <a:endParaRPr/>
          </a:p>
        </p:txBody>
      </p:sp>
      <p:sp>
        <p:nvSpPr>
          <p:cNvPr id="148" name="Google Shape;148;p4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Lab of Data Science</a:t>
            </a:r>
            <a:endParaRPr/>
          </a:p>
        </p:txBody>
      </p:sp>
      <p:sp>
        <p:nvSpPr>
          <p:cNvPr id="149" name="Google Shape;149;p4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"/>
          <p:cNvSpPr txBox="1"/>
          <p:nvPr>
            <p:ph type="title"/>
          </p:nvPr>
        </p:nvSpPr>
        <p:spPr>
          <a:xfrm>
            <a:off x="612775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Module objectives</a:t>
            </a:r>
            <a:endParaRPr/>
          </a:p>
        </p:txBody>
      </p:sp>
      <p:sp>
        <p:nvSpPr>
          <p:cNvPr id="155" name="Google Shape;155;p5"/>
          <p:cNvSpPr txBox="1"/>
          <p:nvPr>
            <p:ph idx="1" type="body"/>
          </p:nvPr>
        </p:nvSpPr>
        <p:spPr>
          <a:xfrm>
            <a:off x="612775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80"/>
              <a:buChar char="◻"/>
            </a:pPr>
            <a:r>
              <a:rPr lang="it-IT" sz="2800"/>
              <a:t>The DS lab presents technologies and systems for accessing heterogeneous </a:t>
            </a:r>
            <a:r>
              <a:rPr lang="it-IT" sz="2800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data sources</a:t>
            </a:r>
            <a:r>
              <a:rPr lang="it-IT" sz="2800"/>
              <a:t>, building and populating </a:t>
            </a:r>
            <a:r>
              <a:rPr lang="it-IT" sz="2800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datawarehouses</a:t>
            </a:r>
            <a:r>
              <a:rPr lang="it-IT" sz="2800"/>
              <a:t>, querying data </a:t>
            </a:r>
            <a:r>
              <a:rPr lang="it-IT" sz="2800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cubes</a:t>
            </a:r>
            <a:r>
              <a:rPr lang="it-IT" sz="2800"/>
              <a:t>, extracting knowledge by </a:t>
            </a:r>
            <a:r>
              <a:rPr lang="it-IT" sz="2800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data mining</a:t>
            </a:r>
            <a:endParaRPr/>
          </a:p>
          <a:p>
            <a:pPr indent="-319088" lvl="0" marL="319088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t/>
            </a:r>
            <a:endParaRPr sz="2400"/>
          </a:p>
          <a:p>
            <a:pPr indent="-319088" lvl="0" marL="319088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80"/>
              <a:buChar char="◻"/>
            </a:pPr>
            <a:r>
              <a:rPr lang="it-IT" sz="2800"/>
              <a:t>The accent is on </a:t>
            </a:r>
            <a:r>
              <a:rPr lang="it-IT" sz="2800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problem solving </a:t>
            </a:r>
            <a:r>
              <a:rPr lang="it-IT" sz="2800"/>
              <a:t>and on the </a:t>
            </a:r>
            <a:r>
              <a:rPr lang="it-IT" sz="2800">
                <a:solidFill>
                  <a:srgbClr val="0070C0"/>
                </a:solidFill>
                <a:latin typeface="Abril Fatface"/>
                <a:ea typeface="Abril Fatface"/>
                <a:cs typeface="Abril Fatface"/>
                <a:sym typeface="Abril Fatface"/>
              </a:rPr>
              <a:t>technology</a:t>
            </a:r>
            <a:r>
              <a:rPr lang="it-IT" sz="2800"/>
              <a:t> in support of the process. </a:t>
            </a:r>
            <a:r>
              <a:rPr i="1" lang="it-IT" sz="2800" u="sng"/>
              <a:t>Theory is assumed from previous courses.</a:t>
            </a:r>
            <a:endParaRPr/>
          </a:p>
          <a:p>
            <a:pPr indent="-319088" lvl="0" marL="319088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80"/>
              <a:buFont typeface="Noto Sans Symbols"/>
              <a:buNone/>
            </a:pPr>
            <a:r>
              <a:t/>
            </a:r>
            <a:endParaRPr sz="2800"/>
          </a:p>
          <a:p>
            <a:pPr indent="-319088" lvl="0" marL="319088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80"/>
              <a:buChar char="◻"/>
            </a:pPr>
            <a:r>
              <a:rPr lang="it-IT" sz="2800"/>
              <a:t>Contents of the DS lab will demonstrate useful for the thesis or in industrial projects you will do in BI.</a:t>
            </a:r>
            <a:endParaRPr sz="2800"/>
          </a:p>
          <a:p>
            <a:pPr indent="-227648" lvl="0" marL="319088" rtl="0" algn="l">
              <a:spcBef>
                <a:spcPts val="7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/>
          </a:p>
        </p:txBody>
      </p:sp>
      <p:sp>
        <p:nvSpPr>
          <p:cNvPr id="156" name="Google Shape;156;p5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b="0" i="0" lang="it-IT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Lab of Data Science</a:t>
            </a:r>
            <a:endParaRPr/>
          </a:p>
        </p:txBody>
      </p:sp>
      <p:sp>
        <p:nvSpPr>
          <p:cNvPr id="157" name="Google Shape;157;p5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fld id="{00000000-1234-1234-1234-123412341234}" type="slidenum">
              <a:rPr b="1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"/>
          <p:cNvSpPr txBox="1"/>
          <p:nvPr>
            <p:ph type="title"/>
          </p:nvPr>
        </p:nvSpPr>
        <p:spPr>
          <a:xfrm>
            <a:off x="612775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Teaching materials</a:t>
            </a:r>
            <a:endParaRPr/>
          </a:p>
        </p:txBody>
      </p:sp>
      <p:sp>
        <p:nvSpPr>
          <p:cNvPr id="164" name="Google Shape;164;p6"/>
          <p:cNvSpPr txBox="1"/>
          <p:nvPr>
            <p:ph idx="1" type="body"/>
          </p:nvPr>
        </p:nvSpPr>
        <p:spPr>
          <a:xfrm>
            <a:off x="612775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spcBef>
                <a:spcPts val="0"/>
              </a:spcBef>
              <a:spcAft>
                <a:spcPts val="0"/>
              </a:spcAft>
              <a:buSzPts val="1620"/>
              <a:buChar char="◻"/>
            </a:pPr>
            <a:r>
              <a:rPr lang="it-IT" sz="2700"/>
              <a:t>Web page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820"/>
              <a:buChar char="🞑"/>
            </a:pPr>
            <a:r>
              <a:rPr lang="it-IT" u="sng">
                <a:solidFill>
                  <a:schemeClr val="hlink"/>
                </a:solidFill>
                <a:hlinkClick r:id="rId3"/>
              </a:rPr>
              <a:t>http://didawiki.di.unipi.it/doku.php/mds/lbi/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news and links</a:t>
            </a:r>
            <a:endParaRPr sz="24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slides &amp; video-records of lessons 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it-IT" sz="2000"/>
              <a:t>Remeber that this 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textbook chapters</a:t>
            </a:r>
            <a:endParaRPr sz="1800"/>
          </a:p>
          <a:p>
            <a:pPr indent="-319088" lvl="0" marL="319088" rtl="0" algn="l">
              <a:spcBef>
                <a:spcPts val="700"/>
              </a:spcBef>
              <a:spcAft>
                <a:spcPts val="0"/>
              </a:spcAft>
              <a:buSzPts val="1440"/>
              <a:buChar char="◻"/>
            </a:pPr>
            <a:r>
              <a:rPr lang="it-IT" sz="2400"/>
              <a:t>Software needed</a:t>
            </a:r>
            <a:endParaRPr sz="24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Anaconda for programming (Python 3.7)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SQL Server 2019 for data warehousing</a:t>
            </a:r>
            <a:endParaRPr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it-IT" sz="2000"/>
              <a:t>only client &amp; dev tools needed</a:t>
            </a:r>
            <a:endParaRPr sz="2000"/>
          </a:p>
          <a:p>
            <a:pPr indent="-228600" lvl="2" marL="914400" rtl="0" algn="l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it-IT" sz="2000"/>
              <a:t>optional, server downloadable with MSDN-AA licence</a:t>
            </a:r>
            <a:endParaRPr sz="2000"/>
          </a:p>
          <a:p>
            <a:pPr indent="0" lvl="2" marL="685800" rtl="0" algn="l">
              <a:spcBef>
                <a:spcPts val="5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800"/>
          </a:p>
          <a:p>
            <a:pPr indent="-208598" lvl="0" marL="319088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sp>
        <p:nvSpPr>
          <p:cNvPr id="165" name="Google Shape;165;p6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fld id="{00000000-1234-1234-1234-123412341234}" type="slidenum">
              <a:rPr b="1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Lab of Data Science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>
            <p:ph type="title"/>
          </p:nvPr>
        </p:nvSpPr>
        <p:spPr>
          <a:xfrm>
            <a:off x="612775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Exam</a:t>
            </a:r>
            <a:endParaRPr/>
          </a:p>
        </p:txBody>
      </p:sp>
      <p:sp>
        <p:nvSpPr>
          <p:cNvPr id="172" name="Google Shape;172;p7"/>
          <p:cNvSpPr txBox="1"/>
          <p:nvPr>
            <p:ph idx="1" type="body"/>
          </p:nvPr>
        </p:nvSpPr>
        <p:spPr>
          <a:xfrm>
            <a:off x="612775" y="1600199"/>
            <a:ext cx="8153400" cy="481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spcBef>
                <a:spcPts val="0"/>
              </a:spcBef>
              <a:spcAft>
                <a:spcPts val="0"/>
              </a:spcAft>
              <a:buSzPts val="1620"/>
              <a:buChar char="◻"/>
            </a:pPr>
            <a:r>
              <a:rPr b="1" lang="it-IT" sz="2700"/>
              <a:t>Project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Given a set of data students will address the tasks required</a:t>
            </a:r>
            <a:endParaRPr sz="24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Groups of 2 people</a:t>
            </a:r>
            <a:endParaRPr sz="24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The dataset will be released during the first week of October</a:t>
            </a:r>
            <a:endParaRPr sz="24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b="1" lang="it-IT" sz="2400"/>
              <a:t>Two dealines: </a:t>
            </a:r>
            <a:r>
              <a:rPr lang="it-IT" sz="2400"/>
              <a:t>the first one around </a:t>
            </a:r>
            <a:r>
              <a:rPr b="1" lang="it-IT" sz="2400"/>
              <a:t>mid-november </a:t>
            </a:r>
            <a:r>
              <a:rPr lang="it-IT" sz="2400"/>
              <a:t>and the second one </a:t>
            </a:r>
            <a:r>
              <a:rPr b="1" lang="it-IT" sz="2400"/>
              <a:t>before the end of the year.</a:t>
            </a:r>
            <a:endParaRPr sz="2400"/>
          </a:p>
          <a:p>
            <a:pPr indent="-319088" lvl="0" marL="319088" rtl="0" algn="l">
              <a:spcBef>
                <a:spcPts val="700"/>
              </a:spcBef>
              <a:spcAft>
                <a:spcPts val="0"/>
              </a:spcAft>
              <a:buSzPts val="1620"/>
              <a:buChar char="◻"/>
            </a:pPr>
            <a:r>
              <a:rPr b="1" lang="it-IT" sz="2700"/>
              <a:t>Oral</a:t>
            </a:r>
            <a:endParaRPr b="1" sz="2700"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Project presentation (with slides)</a:t>
            </a:r>
            <a:endParaRPr/>
          </a:p>
          <a:p>
            <a:pPr indent="-273049" lvl="1" marL="639763" rtl="0" algn="l"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Open Questions on the program and on the details of project</a:t>
            </a:r>
            <a:endParaRPr/>
          </a:p>
        </p:txBody>
      </p:sp>
      <p:sp>
        <p:nvSpPr>
          <p:cNvPr id="173" name="Google Shape;173;p7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fld id="{00000000-1234-1234-1234-123412341234}" type="slidenum">
              <a:rPr b="1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7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Lab of Data Science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"/>
          <p:cNvSpPr txBox="1"/>
          <p:nvPr>
            <p:ph type="title"/>
          </p:nvPr>
        </p:nvSpPr>
        <p:spPr>
          <a:xfrm>
            <a:off x="612775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Accounts &amp; Mailing list</a:t>
            </a:r>
            <a:endParaRPr/>
          </a:p>
        </p:txBody>
      </p:sp>
      <p:sp>
        <p:nvSpPr>
          <p:cNvPr id="181" name="Google Shape;181;p8"/>
          <p:cNvSpPr txBox="1"/>
          <p:nvPr>
            <p:ph idx="1" type="body"/>
          </p:nvPr>
        </p:nvSpPr>
        <p:spPr>
          <a:xfrm>
            <a:off x="612775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8" lvl="0" marL="31908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80"/>
              <a:buChar char="◻"/>
            </a:pPr>
            <a:r>
              <a:rPr lang="it-IT" sz="2800"/>
              <a:t>Every student needs to join the Teams Group</a:t>
            </a:r>
            <a:endParaRPr/>
          </a:p>
          <a:p>
            <a:pPr indent="-319088" lvl="0" marL="319088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80"/>
              <a:buChar char="◻"/>
            </a:pPr>
            <a:r>
              <a:rPr lang="it-IT" sz="2800"/>
              <a:t>We will publish in Teams a shared document where each student need to provide the following data:</a:t>
            </a:r>
            <a:endParaRPr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10"/>
              <a:buChar char="🞑"/>
            </a:pPr>
            <a:r>
              <a:rPr lang="it-IT" sz="2300"/>
              <a:t>name</a:t>
            </a:r>
            <a:endParaRPr sz="2300"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10"/>
              <a:buChar char="🞑"/>
            </a:pPr>
            <a:r>
              <a:rPr lang="it-IT" sz="2300"/>
              <a:t>surname</a:t>
            </a:r>
            <a:endParaRPr sz="2300"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10"/>
              <a:buChar char="🞑"/>
            </a:pPr>
            <a:r>
              <a:rPr lang="it-IT" sz="2300"/>
              <a:t>student-id</a:t>
            </a:r>
            <a:endParaRPr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10"/>
              <a:buChar char="🞑"/>
            </a:pPr>
            <a:r>
              <a:rPr lang="it-IT" sz="2300"/>
              <a:t>email</a:t>
            </a:r>
            <a:endParaRPr/>
          </a:p>
          <a:p>
            <a:pPr indent="-16636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 sz="2400"/>
          </a:p>
          <a:p>
            <a:pPr indent="-319088" lvl="0" marL="319088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80"/>
              <a:buChar char="◻"/>
            </a:pPr>
            <a:r>
              <a:rPr lang="it-IT" sz="2800"/>
              <a:t>You will get:</a:t>
            </a:r>
            <a:endParaRPr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an account on a database server of the course</a:t>
            </a:r>
            <a:endParaRPr sz="2400"/>
          </a:p>
          <a:p>
            <a:pPr indent="-273049" lvl="1" marL="639763" rtl="0" algn="l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SzPts val="1680"/>
              <a:buChar char="🞑"/>
            </a:pPr>
            <a:r>
              <a:rPr lang="it-IT" sz="2400"/>
              <a:t>included a mailing list of urgent news </a:t>
            </a:r>
            <a:endParaRPr sz="2000"/>
          </a:p>
          <a:p>
            <a:pPr indent="-208598" lvl="0" marL="319088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sp>
        <p:nvSpPr>
          <p:cNvPr id="182" name="Google Shape;182;p8"/>
          <p:cNvSpPr txBox="1"/>
          <p:nvPr>
            <p:ph idx="11" type="ftr"/>
          </p:nvPr>
        </p:nvSpPr>
        <p:spPr>
          <a:xfrm>
            <a:off x="1600200" y="6416675"/>
            <a:ext cx="54213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b="0" i="0" lang="it-IT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Lab of Data Science</a:t>
            </a:r>
            <a:endParaRPr/>
          </a:p>
        </p:txBody>
      </p:sp>
      <p:sp>
        <p:nvSpPr>
          <p:cNvPr id="183" name="Google Shape;183;p8"/>
          <p:cNvSpPr txBox="1"/>
          <p:nvPr>
            <p:ph idx="12" type="sldNum"/>
          </p:nvPr>
        </p:nvSpPr>
        <p:spPr>
          <a:xfrm>
            <a:off x="0" y="1270000"/>
            <a:ext cx="533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</a:pPr>
            <a:fld id="{00000000-1234-1234-1234-123412341234}" type="slidenum">
              <a:rPr b="1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edian">
  <a:themeElements>
    <a:clrScheme name="Module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edian">
  <a:themeElements>
    <a:clrScheme name="Module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Module">
    <a:dk1>
      <a:srgbClr val="000000"/>
    </a:dk1>
    <a:lt1>
      <a:srgbClr val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Salvatore Ruggieri</dc:creator>
</cp:coreProperties>
</file>