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3"/>
  </p:notesMasterIdLst>
  <p:handoutMasterIdLst>
    <p:handoutMasterId r:id="rId14"/>
  </p:handoutMasterIdLst>
  <p:sldIdLst>
    <p:sldId id="1485" r:id="rId2"/>
    <p:sldId id="1513" r:id="rId3"/>
    <p:sldId id="1406" r:id="rId4"/>
    <p:sldId id="1407" r:id="rId5"/>
    <p:sldId id="1408" r:id="rId6"/>
    <p:sldId id="1409" r:id="rId7"/>
    <p:sldId id="1410" r:id="rId8"/>
    <p:sldId id="1412" r:id="rId9"/>
    <p:sldId id="1413" r:id="rId10"/>
    <p:sldId id="1415" r:id="rId11"/>
    <p:sldId id="1521" r:id="rId12"/>
  </p:sldIdLst>
  <p:sldSz cx="9144000" cy="6858000" type="screen4x3"/>
  <p:notesSz cx="7104063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Lucida Sans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Lucida Sans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Lucida Sans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Lucida Sans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Lucida Sans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Lucida Sans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Lucida Sans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Lucida Sans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Lucida Sans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 userDrawn="1">
          <p15:clr>
            <a:srgbClr val="A4A3A4"/>
          </p15:clr>
        </p15:guide>
        <p15:guide id="2" pos="223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7C80"/>
    <a:srgbClr val="FF0000"/>
    <a:srgbClr val="CC3300"/>
    <a:srgbClr val="33CC33"/>
    <a:srgbClr val="00A000"/>
    <a:srgbClr val="777777"/>
    <a:srgbClr val="F4F3EB"/>
    <a:srgbClr val="F0EEEB"/>
    <a:srgbClr val="A405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E171933-4619-4E11-9A3F-F7608DF75F80}" styleName="Stile medio 1 - Color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209" autoAdjust="0"/>
    <p:restoredTop sz="92214" autoAdjust="0"/>
  </p:normalViewPr>
  <p:slideViewPr>
    <p:cSldViewPr>
      <p:cViewPr varScale="1">
        <p:scale>
          <a:sx n="104" d="100"/>
          <a:sy n="104" d="100"/>
        </p:scale>
        <p:origin x="1616" y="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288"/>
    </p:cViewPr>
    <p:sldLst>
      <p:sld r:id="rId1" collapse="1"/>
    </p:sldLst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90" d="100"/>
        <a:sy n="90" d="100"/>
      </p:scale>
      <p:origin x="0" y="17538"/>
    </p:cViewPr>
  </p:sorterViewPr>
  <p:notesViewPr>
    <p:cSldViewPr>
      <p:cViewPr varScale="1">
        <p:scale>
          <a:sx n="77" d="100"/>
          <a:sy n="77" d="100"/>
        </p:scale>
        <p:origin x="-3258" y="-84"/>
      </p:cViewPr>
      <p:guideLst>
        <p:guide orient="horz" pos="3224"/>
        <p:guide pos="223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3"/>
            <a:ext cx="3078639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25" tIns="49512" rIns="99025" bIns="49512" numCol="1" anchor="t" anchorCtr="0" compatLnSpc="1">
            <a:prstTxWarp prst="textNoShape">
              <a:avLst/>
            </a:prstTxWarp>
          </a:bodyPr>
          <a:lstStyle>
            <a:lvl1pPr defTabSz="990363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Prof. Paolo Ferragina, Algoritmi per "Information Retrieval"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5426" y="3"/>
            <a:ext cx="3078639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25" tIns="49512" rIns="99025" bIns="49512" numCol="1" anchor="t" anchorCtr="0" compatLnSpc="1">
            <a:prstTxWarp prst="textNoShape">
              <a:avLst/>
            </a:prstTxWarp>
          </a:bodyPr>
          <a:lstStyle>
            <a:lvl1pPr algn="r" defTabSz="990363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72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" y="9723439"/>
            <a:ext cx="3078639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25" tIns="49512" rIns="99025" bIns="49512" numCol="1" anchor="b" anchorCtr="0" compatLnSpc="1">
            <a:prstTxWarp prst="textNoShape">
              <a:avLst/>
            </a:prstTxWarp>
          </a:bodyPr>
          <a:lstStyle>
            <a:lvl1pPr defTabSz="990363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72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5426" y="9723439"/>
            <a:ext cx="3078639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25" tIns="49512" rIns="99025" bIns="49512" numCol="1" anchor="b" anchorCtr="0" compatLnSpc="1">
            <a:prstTxWarp prst="textNoShape">
              <a:avLst/>
            </a:prstTxWarp>
          </a:bodyPr>
          <a:lstStyle>
            <a:lvl1pPr algn="r" defTabSz="990363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D52ABCA2-6003-4441-9F8E-5D7FDCAEDF53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3334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3775" y="768350"/>
            <a:ext cx="5116513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13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785" y="4860925"/>
            <a:ext cx="5210493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25" tIns="49512" rIns="99025" bIns="495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13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" y="9723439"/>
            <a:ext cx="3078639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25" tIns="49512" rIns="99025" bIns="49512" numCol="1" anchor="b" anchorCtr="0" compatLnSpc="1">
            <a:prstTxWarp prst="textNoShape">
              <a:avLst/>
            </a:prstTxWarp>
          </a:bodyPr>
          <a:lstStyle>
            <a:lvl1pPr defTabSz="99036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13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5426" y="9723439"/>
            <a:ext cx="3078639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25" tIns="49512" rIns="99025" bIns="49512" numCol="1" anchor="b" anchorCtr="0" compatLnSpc="1">
            <a:prstTxWarp prst="textNoShape">
              <a:avLst/>
            </a:prstTxWarp>
          </a:bodyPr>
          <a:lstStyle>
            <a:lvl1pPr algn="r" defTabSz="990363">
              <a:defRPr sz="1200"/>
            </a:lvl1pPr>
          </a:lstStyle>
          <a:p>
            <a:pPr>
              <a:defRPr/>
            </a:pPr>
            <a:fld id="{0684B6CF-207A-4320-97B8-8300FFC57FE2}" type="slidenum">
              <a:rPr lang="en-US"/>
              <a:pPr>
                <a:defRPr/>
              </a:pPr>
              <a:t>‹N›</a:t>
            </a:fld>
            <a:endParaRPr lang="en-US"/>
          </a:p>
        </p:txBody>
      </p:sp>
      <p:sp>
        <p:nvSpPr>
          <p:cNvPr id="8" name="Segnaposto intestazione 7"/>
          <p:cNvSpPr>
            <a:spLocks noGrp="1"/>
          </p:cNvSpPr>
          <p:nvPr>
            <p:ph type="hdr" sz="quarter"/>
          </p:nvPr>
        </p:nvSpPr>
        <p:spPr>
          <a:xfrm>
            <a:off x="3" y="2"/>
            <a:ext cx="3078639" cy="511175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l">
              <a:defRPr sz="1200"/>
            </a:lvl1pPr>
          </a:lstStyle>
          <a:p>
            <a:r>
              <a:rPr lang="it-IT" dirty="0"/>
              <a:t>Prof. Paolo Ferragina, </a:t>
            </a:r>
            <a:r>
              <a:rPr lang="it-IT" dirty="0" err="1"/>
              <a:t>Univ</a:t>
            </a:r>
            <a:r>
              <a:rPr lang="it-IT" dirty="0"/>
              <a:t>. Pisa</a:t>
            </a:r>
          </a:p>
        </p:txBody>
      </p:sp>
    </p:spTree>
    <p:extLst>
      <p:ext uri="{BB962C8B-B14F-4D97-AF65-F5344CB8AC3E}">
        <p14:creationId xmlns:p14="http://schemas.microsoft.com/office/powerpoint/2010/main" val="4142806335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0753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" y="3"/>
            <a:ext cx="3078639" cy="511175"/>
          </a:xfrm>
          <a:prstGeom prst="rect">
            <a:avLst/>
          </a:prstGeom>
          <a:noFill/>
        </p:spPr>
        <p:txBody>
          <a:bodyPr/>
          <a:lstStyle/>
          <a:p>
            <a:r>
              <a:rPr lang="en-US"/>
              <a:t>Prof. Paolo Ferragina, Algoritmi per "Information Retrieval"</a:t>
            </a:r>
          </a:p>
        </p:txBody>
      </p:sp>
      <p:sp>
        <p:nvSpPr>
          <p:cNvPr id="970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8350"/>
            <a:ext cx="5116513" cy="3836988"/>
          </a:xfrm>
          <a:ln/>
        </p:spPr>
      </p:sp>
      <p:sp>
        <p:nvSpPr>
          <p:cNvPr id="9707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t-IT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51512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1233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" y="3"/>
            <a:ext cx="3078639" cy="511175"/>
          </a:xfrm>
          <a:prstGeom prst="rect">
            <a:avLst/>
          </a:prstGeom>
          <a:noFill/>
        </p:spPr>
        <p:txBody>
          <a:bodyPr/>
          <a:lstStyle/>
          <a:p>
            <a:r>
              <a:rPr lang="en-US"/>
              <a:t>Prof. Paolo Ferragina, Algoritmi per "Information Retrieval"</a:t>
            </a:r>
          </a:p>
        </p:txBody>
      </p:sp>
      <p:sp>
        <p:nvSpPr>
          <p:cNvPr id="991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6950" y="769938"/>
            <a:ext cx="5114925" cy="3835400"/>
          </a:xfrm>
          <a:ln/>
        </p:spPr>
      </p:sp>
      <p:sp>
        <p:nvSpPr>
          <p:cNvPr id="991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785" y="4860925"/>
            <a:ext cx="5210493" cy="4603750"/>
          </a:xfrm>
          <a:noFill/>
          <a:ln/>
        </p:spPr>
        <p:txBody>
          <a:bodyPr/>
          <a:lstStyle/>
          <a:p>
            <a:endParaRPr lang="it-IT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065332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7137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" y="3"/>
            <a:ext cx="3078639" cy="511175"/>
          </a:xfrm>
          <a:prstGeom prst="rect">
            <a:avLst/>
          </a:prstGeom>
          <a:noFill/>
        </p:spPr>
        <p:txBody>
          <a:bodyPr/>
          <a:lstStyle/>
          <a:p>
            <a:r>
              <a:rPr lang="en-US"/>
              <a:t>Prof. Paolo Ferragina, Algoritmi per "Information Retrieval"</a:t>
            </a:r>
          </a:p>
        </p:txBody>
      </p:sp>
      <p:sp>
        <p:nvSpPr>
          <p:cNvPr id="987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6950" y="769938"/>
            <a:ext cx="5114925" cy="3835400"/>
          </a:xfrm>
          <a:ln/>
        </p:spPr>
      </p:sp>
      <p:sp>
        <p:nvSpPr>
          <p:cNvPr id="987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785" y="4860925"/>
            <a:ext cx="5210493" cy="4603750"/>
          </a:xfrm>
          <a:noFill/>
          <a:ln/>
        </p:spPr>
        <p:txBody>
          <a:bodyPr/>
          <a:lstStyle/>
          <a:p>
            <a:endParaRPr lang="it-IT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00884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E32507-51CF-4F2D-BB26-08E5DDED0351}" type="slidenum">
              <a:rPr lang="it-IT" altLang="en-US"/>
              <a:pPr/>
              <a:t>2</a:t>
            </a:fld>
            <a:endParaRPr lang="it-IT" altLang="en-US"/>
          </a:p>
        </p:txBody>
      </p:sp>
      <p:sp>
        <p:nvSpPr>
          <p:cNvPr id="1050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0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23975" y="3228975"/>
            <a:ext cx="7280275" cy="3057525"/>
          </a:xfrm>
        </p:spPr>
        <p:txBody>
          <a:bodyPr/>
          <a:lstStyle/>
          <a:p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15133158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01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3" y="2"/>
            <a:ext cx="3076575" cy="511175"/>
          </a:xfrm>
          <a:prstGeom prst="rect">
            <a:avLst/>
          </a:prstGeom>
          <a:noFill/>
        </p:spPr>
        <p:txBody>
          <a:bodyPr/>
          <a:lstStyle/>
          <a:p>
            <a:r>
              <a:rPr lang="en-US"/>
              <a:t>Prof. Paolo Ferragina, Algoritmi per "Information Retrieval"</a:t>
            </a:r>
          </a:p>
        </p:txBody>
      </p:sp>
      <p:sp>
        <p:nvSpPr>
          <p:cNvPr id="972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9938"/>
            <a:ext cx="5113337" cy="3835400"/>
          </a:xfrm>
          <a:ln/>
        </p:spPr>
      </p:sp>
      <p:sp>
        <p:nvSpPr>
          <p:cNvPr id="972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615" y="4860925"/>
            <a:ext cx="5680075" cy="4603750"/>
          </a:xfrm>
          <a:noFill/>
          <a:ln/>
        </p:spPr>
        <p:txBody>
          <a:bodyPr/>
          <a:lstStyle/>
          <a:p>
            <a:endParaRPr lang="it-IT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4849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" y="3"/>
            <a:ext cx="3078639" cy="511175"/>
          </a:xfrm>
          <a:prstGeom prst="rect">
            <a:avLst/>
          </a:prstGeom>
          <a:noFill/>
        </p:spPr>
        <p:txBody>
          <a:bodyPr/>
          <a:lstStyle/>
          <a:p>
            <a:r>
              <a:rPr lang="en-US"/>
              <a:t>Prof. Paolo Ferragina, Algoritmi per "Information Retrieval"</a:t>
            </a:r>
          </a:p>
        </p:txBody>
      </p:sp>
      <p:sp>
        <p:nvSpPr>
          <p:cNvPr id="974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8350"/>
            <a:ext cx="5116513" cy="3836988"/>
          </a:xfrm>
          <a:ln/>
        </p:spPr>
      </p:sp>
      <p:sp>
        <p:nvSpPr>
          <p:cNvPr id="9748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t-IT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66245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6897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" y="3"/>
            <a:ext cx="3078639" cy="511175"/>
          </a:xfrm>
          <a:prstGeom prst="rect">
            <a:avLst/>
          </a:prstGeom>
          <a:noFill/>
        </p:spPr>
        <p:txBody>
          <a:bodyPr/>
          <a:lstStyle/>
          <a:p>
            <a:r>
              <a:rPr lang="en-US"/>
              <a:t>Prof. Paolo Ferragina, Algoritmi per "Information Retrieval"</a:t>
            </a:r>
          </a:p>
        </p:txBody>
      </p:sp>
      <p:sp>
        <p:nvSpPr>
          <p:cNvPr id="976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8350"/>
            <a:ext cx="5116513" cy="3836988"/>
          </a:xfrm>
          <a:ln/>
        </p:spPr>
      </p:sp>
      <p:sp>
        <p:nvSpPr>
          <p:cNvPr id="9768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t-IT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98070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8945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" y="3"/>
            <a:ext cx="3078639" cy="511175"/>
          </a:xfrm>
          <a:prstGeom prst="rect">
            <a:avLst/>
          </a:prstGeom>
          <a:noFill/>
        </p:spPr>
        <p:txBody>
          <a:bodyPr/>
          <a:lstStyle/>
          <a:p>
            <a:r>
              <a:rPr lang="en-US"/>
              <a:t>Prof. Paolo Ferragina, Algoritmi per "Information Retrieval"</a:t>
            </a:r>
          </a:p>
        </p:txBody>
      </p:sp>
      <p:sp>
        <p:nvSpPr>
          <p:cNvPr id="978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6950" y="769938"/>
            <a:ext cx="5114925" cy="3835400"/>
          </a:xfrm>
          <a:ln/>
        </p:spPr>
      </p:sp>
      <p:sp>
        <p:nvSpPr>
          <p:cNvPr id="978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785" y="4860925"/>
            <a:ext cx="5210493" cy="4603750"/>
          </a:xfrm>
          <a:noFill/>
          <a:ln/>
        </p:spPr>
        <p:txBody>
          <a:bodyPr/>
          <a:lstStyle/>
          <a:p>
            <a:endParaRPr lang="it-IT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73828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0993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" y="3"/>
            <a:ext cx="3078639" cy="511175"/>
          </a:xfrm>
          <a:prstGeom prst="rect">
            <a:avLst/>
          </a:prstGeom>
          <a:noFill/>
        </p:spPr>
        <p:txBody>
          <a:bodyPr/>
          <a:lstStyle/>
          <a:p>
            <a:r>
              <a:rPr lang="en-US"/>
              <a:t>Prof. Paolo Ferragina, Algoritmi per "Information Retrieval"</a:t>
            </a:r>
          </a:p>
        </p:txBody>
      </p:sp>
      <p:sp>
        <p:nvSpPr>
          <p:cNvPr id="98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6950" y="769938"/>
            <a:ext cx="5114925" cy="3835400"/>
          </a:xfrm>
          <a:ln/>
        </p:spPr>
      </p:sp>
      <p:sp>
        <p:nvSpPr>
          <p:cNvPr id="980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0092" y="4860925"/>
            <a:ext cx="5683886" cy="4603750"/>
          </a:xfrm>
          <a:noFill/>
          <a:ln/>
        </p:spPr>
        <p:txBody>
          <a:bodyPr/>
          <a:lstStyle/>
          <a:p>
            <a:endParaRPr lang="it-IT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61002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5089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" y="3"/>
            <a:ext cx="3078639" cy="511175"/>
          </a:xfrm>
          <a:prstGeom prst="rect">
            <a:avLst/>
          </a:prstGeom>
          <a:noFill/>
        </p:spPr>
        <p:txBody>
          <a:bodyPr/>
          <a:lstStyle/>
          <a:p>
            <a:r>
              <a:rPr lang="en-US"/>
              <a:t>Prof. Paolo Ferragina, Algoritmi per "Information Retrieval"</a:t>
            </a:r>
          </a:p>
        </p:txBody>
      </p:sp>
      <p:sp>
        <p:nvSpPr>
          <p:cNvPr id="985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6950" y="769938"/>
            <a:ext cx="5114925" cy="3835400"/>
          </a:xfrm>
          <a:ln/>
        </p:spPr>
      </p:sp>
      <p:sp>
        <p:nvSpPr>
          <p:cNvPr id="985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785" y="4860925"/>
            <a:ext cx="5210493" cy="4603750"/>
          </a:xfrm>
          <a:noFill/>
          <a:ln/>
        </p:spPr>
        <p:txBody>
          <a:bodyPr/>
          <a:lstStyle/>
          <a:p>
            <a:endParaRPr lang="it-IT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33697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7137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" y="3"/>
            <a:ext cx="3078639" cy="511175"/>
          </a:xfrm>
          <a:prstGeom prst="rect">
            <a:avLst/>
          </a:prstGeom>
          <a:noFill/>
        </p:spPr>
        <p:txBody>
          <a:bodyPr/>
          <a:lstStyle/>
          <a:p>
            <a:r>
              <a:rPr lang="en-US"/>
              <a:t>Prof. Paolo Ferragina, Algoritmi per "Information Retrieval"</a:t>
            </a:r>
          </a:p>
        </p:txBody>
      </p:sp>
      <p:sp>
        <p:nvSpPr>
          <p:cNvPr id="987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6950" y="769938"/>
            <a:ext cx="5114925" cy="3835400"/>
          </a:xfrm>
          <a:ln/>
        </p:spPr>
      </p:sp>
      <p:sp>
        <p:nvSpPr>
          <p:cNvPr id="987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785" y="4860925"/>
            <a:ext cx="5210493" cy="4603750"/>
          </a:xfrm>
          <a:noFill/>
          <a:ln/>
        </p:spPr>
        <p:txBody>
          <a:bodyPr/>
          <a:lstStyle/>
          <a:p>
            <a:endParaRPr lang="it-IT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43346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85800" y="914400"/>
            <a:ext cx="77724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Fare clic per modificare stile</a:t>
            </a:r>
          </a:p>
        </p:txBody>
      </p:sp>
      <p:sp>
        <p:nvSpPr>
          <p:cNvPr id="6554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1910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Fare clic per modificare lo stile del sottotitolo dello schema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 anchor="b"/>
          <a:lstStyle>
            <a:lvl1pPr>
              <a:defRPr>
                <a:solidFill>
                  <a:schemeClr val="bg2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 anchor="b"/>
          <a:lstStyle>
            <a:lvl1pPr>
              <a:defRPr>
                <a:solidFill>
                  <a:schemeClr val="bg2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 anchor="b"/>
          <a:lstStyle>
            <a:lvl1pPr>
              <a:defRPr>
                <a:solidFill>
                  <a:schemeClr val="bg2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fld id="{69E2352D-1421-4798-A1C2-B77AC718ECA1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5BBF1C-12BA-41D5-A972-88B36E1305C2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91300" y="381000"/>
            <a:ext cx="2019300" cy="6248400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533400" y="381000"/>
            <a:ext cx="5905500" cy="6248400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E0E150-A1BD-4BAA-8870-99F718FCE65F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olo e  contenuto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sz="quarter"/>
          </p:nvPr>
        </p:nvSpPr>
        <p:spPr>
          <a:xfrm>
            <a:off x="533400" y="381000"/>
            <a:ext cx="8077200" cy="990600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685800" y="1752600"/>
            <a:ext cx="3810000" cy="2362200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quarter" idx="2"/>
          </p:nvPr>
        </p:nvSpPr>
        <p:spPr>
          <a:xfrm>
            <a:off x="4648200" y="1752600"/>
            <a:ext cx="3810000" cy="2362200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3"/>
          </p:nvPr>
        </p:nvSpPr>
        <p:spPr>
          <a:xfrm>
            <a:off x="685800" y="4267200"/>
            <a:ext cx="3810000" cy="2362200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8200" y="4267200"/>
            <a:ext cx="3810000" cy="2362200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0549FA-2ECB-4CEE-AC04-3D1C27D2E23B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olo e tabe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077200" cy="990600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abella 2"/>
          <p:cNvSpPr>
            <a:spLocks noGrp="1"/>
          </p:cNvSpPr>
          <p:nvPr>
            <p:ph type="tbl" idx="1"/>
          </p:nvPr>
        </p:nvSpPr>
        <p:spPr>
          <a:xfrm>
            <a:off x="685800" y="1752600"/>
            <a:ext cx="7772400" cy="4876800"/>
          </a:xfrm>
        </p:spPr>
        <p:txBody>
          <a:bodyPr/>
          <a:lstStyle/>
          <a:p>
            <a:pPr lvl="0"/>
            <a:endParaRPr lang="it-IT" noProof="0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AADD06-9F9F-4A89-A04A-FCE8947EF69A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2DE18D-4B99-4A0D-BD23-833633619E0B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E89735-E4EB-4C8E-9FBA-A4C56D84F845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85800" y="1752600"/>
            <a:ext cx="3810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3810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C7E8FD-59C7-4016-9559-51AA152E7FD4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6122CA-892D-4355-A22C-633AE1A058C0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A63FAA-00F1-442D-8C7B-80BC0DB59559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3FD45C-6696-4D9E-98E1-DE0D9093FDE4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E7AD27-083E-4131-9F30-077C358AE1A0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AFE9AF-BF6E-40DC-9170-18221D49E66A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F3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781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381000"/>
            <a:ext cx="8077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Fare clic per modificare stile</a:t>
            </a:r>
          </a:p>
        </p:txBody>
      </p:sp>
      <p:sp>
        <p:nvSpPr>
          <p:cNvPr id="88781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Fare clic per modificare gli stili del testo dello schema</a:t>
            </a:r>
          </a:p>
          <a:p>
            <a:pPr lvl="1"/>
            <a:r>
              <a:rPr lang="en-US"/>
              <a:t>Secondo livello</a:t>
            </a:r>
          </a:p>
          <a:p>
            <a:pPr lvl="2"/>
            <a:r>
              <a:rPr lang="en-US"/>
              <a:t>Terzo livello</a:t>
            </a:r>
          </a:p>
          <a:p>
            <a:pPr lvl="3"/>
            <a:r>
              <a:rPr lang="en-US"/>
              <a:t>Quarto livello</a:t>
            </a:r>
          </a:p>
          <a:p>
            <a:pPr lvl="4"/>
            <a:r>
              <a:rPr lang="en-US"/>
              <a:t>Quinto livello</a:t>
            </a:r>
          </a:p>
        </p:txBody>
      </p:sp>
      <p:sp>
        <p:nvSpPr>
          <p:cNvPr id="64528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fld id="{D4E97561-AB35-4B93-900A-F718B223415F}" type="slidenum">
              <a:rPr lang="en-US"/>
              <a:pPr>
                <a:defRPr/>
              </a:pPr>
              <a:t>‹N›</a:t>
            </a:fld>
            <a:endParaRPr lang="en-US"/>
          </a:p>
        </p:txBody>
      </p:sp>
      <p:sp>
        <p:nvSpPr>
          <p:cNvPr id="64531" name="Rectangle 19"/>
          <p:cNvSpPr>
            <a:spLocks noChangeArrowheads="1"/>
          </p:cNvSpPr>
          <p:nvPr/>
        </p:nvSpPr>
        <p:spPr bwMode="auto">
          <a:xfrm>
            <a:off x="533400" y="1371600"/>
            <a:ext cx="8080375" cy="155575"/>
          </a:xfrm>
          <a:prstGeom prst="rect">
            <a:avLst/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it-IT" sz="2400">
              <a:solidFill>
                <a:srgbClr val="A50021"/>
              </a:solidFill>
              <a:latin typeface="Tahoma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4" r:id="rId2"/>
    <p:sldLayoutId id="2147483673" r:id="rId3"/>
    <p:sldLayoutId id="2147483672" r:id="rId4"/>
    <p:sldLayoutId id="2147483671" r:id="rId5"/>
    <p:sldLayoutId id="2147483670" r:id="rId6"/>
    <p:sldLayoutId id="2147483669" r:id="rId7"/>
    <p:sldLayoutId id="2147483668" r:id="rId8"/>
    <p:sldLayoutId id="2147483667" r:id="rId9"/>
    <p:sldLayoutId id="2147483666" r:id="rId10"/>
    <p:sldLayoutId id="2147483665" r:id="rId11"/>
    <p:sldLayoutId id="2147483664" r:id="rId12"/>
    <p:sldLayoutId id="2147483663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Lucida San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Lucida San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Lucida San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Lucida San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Lucida San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Lucida San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Lucida San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Lucida San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SzPct val="60000"/>
        <a:buFont typeface="Wingdings" pitchFamily="2" charset="2"/>
        <a:buChar char="n"/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972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24000"/>
            <a:ext cx="7772400" cy="1143000"/>
          </a:xfrm>
        </p:spPr>
        <p:txBody>
          <a:bodyPr/>
          <a:lstStyle/>
          <a:p>
            <a:pPr eaLnBrk="1" hangingPunct="1"/>
            <a:r>
              <a:rPr lang="en-US" sz="3600" dirty="0"/>
              <a:t>Data Compression</a:t>
            </a:r>
            <a:endParaRPr lang="en-US" sz="5400" dirty="0"/>
          </a:p>
        </p:txBody>
      </p:sp>
      <p:sp>
        <p:nvSpPr>
          <p:cNvPr id="969730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solidFill>
                  <a:schemeClr val="folHlink"/>
                </a:solidFill>
              </a:rPr>
              <a:t>The Burrows-Wheeler Transform</a:t>
            </a:r>
          </a:p>
        </p:txBody>
      </p:sp>
    </p:spTree>
    <p:extLst>
      <p:ext uri="{BB962C8B-B14F-4D97-AF65-F5344CB8AC3E}">
        <p14:creationId xmlns:p14="http://schemas.microsoft.com/office/powerpoint/2010/main" val="24833061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0209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620713"/>
            <a:ext cx="7772400" cy="720725"/>
          </a:xfrm>
        </p:spPr>
        <p:txBody>
          <a:bodyPr/>
          <a:lstStyle/>
          <a:p>
            <a:pPr eaLnBrk="1" hangingPunct="1"/>
            <a:r>
              <a:rPr lang="it-IT" sz="3100"/>
              <a:t>You find this in your Linux distribution</a:t>
            </a:r>
          </a:p>
        </p:txBody>
      </p:sp>
      <p:sp>
        <p:nvSpPr>
          <p:cNvPr id="990210" name="Text Box 3"/>
          <p:cNvSpPr txBox="1">
            <a:spLocks noChangeArrowheads="1"/>
          </p:cNvSpPr>
          <p:nvPr/>
        </p:nvSpPr>
        <p:spPr bwMode="auto">
          <a:xfrm>
            <a:off x="663575" y="1862138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it-IT" sz="2400"/>
          </a:p>
        </p:txBody>
      </p:sp>
      <p:pic>
        <p:nvPicPr>
          <p:cNvPr id="1248257" name="Picture 1" descr="C:\Users\ferragin\Desktop\Immagine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3" y="1643050"/>
            <a:ext cx="8770407" cy="50006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6115" name="Rectangle 6"/>
          <p:cNvSpPr>
            <a:spLocks noChangeArrowheads="1"/>
          </p:cNvSpPr>
          <p:nvPr/>
        </p:nvSpPr>
        <p:spPr bwMode="auto">
          <a:xfrm>
            <a:off x="1371600" y="2286000"/>
            <a:ext cx="32004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it-IT" dirty="0">
                <a:latin typeface="Courier New" pitchFamily="49" charset="0"/>
              </a:rPr>
              <a:t>i  </a:t>
            </a:r>
            <a:r>
              <a:rPr lang="en-US" dirty="0">
                <a:solidFill>
                  <a:srgbClr val="C0C0C0"/>
                </a:solidFill>
                <a:latin typeface="Courier New" pitchFamily="49" charset="0"/>
              </a:rPr>
              <a:t>#</a:t>
            </a:r>
            <a:r>
              <a:rPr lang="it-IT" dirty="0">
                <a:solidFill>
                  <a:srgbClr val="C0C0C0"/>
                </a:solidFill>
                <a:latin typeface="Courier New" pitchFamily="49" charset="0"/>
              </a:rPr>
              <a:t>m</a:t>
            </a:r>
            <a:r>
              <a:rPr lang="en-US" dirty="0" err="1">
                <a:solidFill>
                  <a:srgbClr val="C0C0C0"/>
                </a:solidFill>
                <a:latin typeface="Courier New" pitchFamily="49" charset="0"/>
              </a:rPr>
              <a:t>ississip</a:t>
            </a:r>
            <a:r>
              <a:rPr lang="it-IT" dirty="0">
                <a:latin typeface="Courier New" pitchFamily="49" charset="0"/>
              </a:rPr>
              <a:t>  </a:t>
            </a:r>
            <a:r>
              <a:rPr lang="en-US" dirty="0">
                <a:latin typeface="Courier New" pitchFamily="49" charset="0"/>
              </a:rPr>
              <a:t>p</a:t>
            </a:r>
          </a:p>
        </p:txBody>
      </p: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1403350" y="2924175"/>
            <a:ext cx="3352800" cy="2790825"/>
            <a:chOff x="3264" y="1833"/>
            <a:chExt cx="2112" cy="1758"/>
          </a:xfrm>
        </p:grpSpPr>
        <p:sp>
          <p:nvSpPr>
            <p:cNvPr id="986148" name="Rectangle 8"/>
            <p:cNvSpPr>
              <a:spLocks noChangeArrowheads="1"/>
            </p:cNvSpPr>
            <p:nvPr/>
          </p:nvSpPr>
          <p:spPr bwMode="auto">
            <a:xfrm>
              <a:off x="3264" y="2400"/>
              <a:ext cx="2064" cy="119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it-IT" dirty="0">
                  <a:latin typeface="Courier New" pitchFamily="49" charset="0"/>
                </a:rPr>
                <a:t>p  </a:t>
              </a:r>
              <a:r>
                <a:rPr lang="it-IT" dirty="0">
                  <a:solidFill>
                    <a:srgbClr val="C0C0C0"/>
                  </a:solidFill>
                  <a:latin typeface="Courier New" pitchFamily="49" charset="0"/>
                </a:rPr>
                <a:t>i</a:t>
              </a:r>
              <a:r>
                <a:rPr lang="en-US" dirty="0">
                  <a:solidFill>
                    <a:srgbClr val="C0C0C0"/>
                  </a:solidFill>
                  <a:latin typeface="Courier New" pitchFamily="49" charset="0"/>
                </a:rPr>
                <a:t>#</a:t>
              </a:r>
              <a:r>
                <a:rPr lang="it-IT" dirty="0">
                  <a:solidFill>
                    <a:srgbClr val="C0C0C0"/>
                  </a:solidFill>
                  <a:latin typeface="Courier New" pitchFamily="49" charset="0"/>
                </a:rPr>
                <a:t>m</a:t>
              </a:r>
              <a:r>
                <a:rPr lang="en-US" dirty="0" err="1">
                  <a:solidFill>
                    <a:srgbClr val="C0C0C0"/>
                  </a:solidFill>
                  <a:latin typeface="Courier New" pitchFamily="49" charset="0"/>
                </a:rPr>
                <a:t>issis</a:t>
              </a:r>
              <a:r>
                <a:rPr lang="it-IT" dirty="0">
                  <a:solidFill>
                    <a:srgbClr val="C0C0C0"/>
                  </a:solidFill>
                  <a:latin typeface="Courier New" pitchFamily="49" charset="0"/>
                </a:rPr>
                <a:t>si</a:t>
              </a:r>
              <a:r>
                <a:rPr lang="it-IT" dirty="0">
                  <a:latin typeface="Courier New" pitchFamily="49" charset="0"/>
                </a:rPr>
                <a:t>  p</a:t>
              </a:r>
            </a:p>
            <a:p>
              <a:pPr eaLnBrk="0" hangingPunct="0">
                <a:lnSpc>
                  <a:spcPct val="40000"/>
                </a:lnSpc>
                <a:spcBef>
                  <a:spcPct val="50000"/>
                </a:spcBef>
              </a:pPr>
              <a:r>
                <a:rPr lang="it-IT" dirty="0">
                  <a:latin typeface="Courier New" pitchFamily="49" charset="0"/>
                </a:rPr>
                <a:t>p  </a:t>
              </a:r>
              <a:r>
                <a:rPr lang="it-IT" dirty="0" err="1">
                  <a:solidFill>
                    <a:srgbClr val="C0C0C0"/>
                  </a:solidFill>
                  <a:latin typeface="Courier New" pitchFamily="49" charset="0"/>
                </a:rPr>
                <a:t>pi#mississ</a:t>
              </a:r>
              <a:r>
                <a:rPr lang="it-IT" dirty="0">
                  <a:latin typeface="Courier New" pitchFamily="49" charset="0"/>
                </a:rPr>
                <a:t>  i</a:t>
              </a:r>
            </a:p>
            <a:p>
              <a:pPr eaLnBrk="0" hangingPunct="0">
                <a:lnSpc>
                  <a:spcPct val="50000"/>
                </a:lnSpc>
                <a:spcBef>
                  <a:spcPct val="50000"/>
                </a:spcBef>
              </a:pPr>
              <a:r>
                <a:rPr lang="it-IT" dirty="0">
                  <a:latin typeface="Courier New" pitchFamily="49" charset="0"/>
                </a:rPr>
                <a:t>s  </a:t>
              </a:r>
              <a:r>
                <a:rPr lang="it-IT" dirty="0" err="1">
                  <a:solidFill>
                    <a:srgbClr val="C0C0C0"/>
                  </a:solidFill>
                  <a:latin typeface="Courier New" pitchFamily="49" charset="0"/>
                </a:rPr>
                <a:t>ippi#missi</a:t>
              </a:r>
              <a:r>
                <a:rPr lang="it-IT" dirty="0">
                  <a:latin typeface="Courier New" pitchFamily="49" charset="0"/>
                </a:rPr>
                <a:t>  s</a:t>
              </a:r>
            </a:p>
            <a:p>
              <a:pPr eaLnBrk="0" hangingPunct="0">
                <a:lnSpc>
                  <a:spcPct val="50000"/>
                </a:lnSpc>
                <a:spcBef>
                  <a:spcPct val="50000"/>
                </a:spcBef>
              </a:pPr>
              <a:r>
                <a:rPr lang="it-IT" dirty="0">
                  <a:latin typeface="Courier New" pitchFamily="49" charset="0"/>
                </a:rPr>
                <a:t>s  </a:t>
              </a:r>
              <a:r>
                <a:rPr lang="it-IT" dirty="0" err="1">
                  <a:solidFill>
                    <a:srgbClr val="C0C0C0"/>
                  </a:solidFill>
                  <a:latin typeface="Courier New" pitchFamily="49" charset="0"/>
                </a:rPr>
                <a:t>issippi#mi</a:t>
              </a:r>
              <a:r>
                <a:rPr lang="it-IT" dirty="0">
                  <a:latin typeface="Courier New" pitchFamily="49" charset="0"/>
                </a:rPr>
                <a:t>  s</a:t>
              </a:r>
            </a:p>
            <a:p>
              <a:pPr eaLnBrk="0" hangingPunct="0">
                <a:lnSpc>
                  <a:spcPct val="50000"/>
                </a:lnSpc>
                <a:spcBef>
                  <a:spcPct val="50000"/>
                </a:spcBef>
              </a:pPr>
              <a:r>
                <a:rPr lang="it-IT" dirty="0">
                  <a:latin typeface="Courier New" pitchFamily="49" charset="0"/>
                </a:rPr>
                <a:t>s  </a:t>
              </a:r>
              <a:r>
                <a:rPr lang="it-IT" dirty="0" err="1">
                  <a:solidFill>
                    <a:srgbClr val="C0C0C0"/>
                  </a:solidFill>
                  <a:latin typeface="Courier New" pitchFamily="49" charset="0"/>
                </a:rPr>
                <a:t>sippi#miss</a:t>
              </a:r>
              <a:r>
                <a:rPr lang="it-IT" dirty="0">
                  <a:latin typeface="Courier New" pitchFamily="49" charset="0"/>
                </a:rPr>
                <a:t>  i</a:t>
              </a:r>
            </a:p>
            <a:p>
              <a:pPr eaLnBrk="0" hangingPunct="0">
                <a:lnSpc>
                  <a:spcPct val="50000"/>
                </a:lnSpc>
                <a:spcBef>
                  <a:spcPct val="50000"/>
                </a:spcBef>
              </a:pPr>
              <a:r>
                <a:rPr lang="it-IT" dirty="0">
                  <a:latin typeface="Courier New" pitchFamily="49" charset="0"/>
                </a:rPr>
                <a:t>s  </a:t>
              </a:r>
              <a:r>
                <a:rPr lang="it-IT" dirty="0" err="1">
                  <a:solidFill>
                    <a:srgbClr val="C0C0C0"/>
                  </a:solidFill>
                  <a:latin typeface="Courier New" pitchFamily="49" charset="0"/>
                </a:rPr>
                <a:t>sissippi#m</a:t>
              </a:r>
              <a:r>
                <a:rPr lang="it-IT" dirty="0">
                  <a:latin typeface="Courier New" pitchFamily="49" charset="0"/>
                </a:rPr>
                <a:t>  i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986149" name="Rectangle 9"/>
            <p:cNvSpPr>
              <a:spLocks noChangeArrowheads="1"/>
            </p:cNvSpPr>
            <p:nvPr/>
          </p:nvSpPr>
          <p:spPr bwMode="auto">
            <a:xfrm>
              <a:off x="3264" y="1833"/>
              <a:ext cx="2016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it-IT" dirty="0">
                  <a:latin typeface="Courier New" pitchFamily="49" charset="0"/>
                </a:rPr>
                <a:t>i  </a:t>
              </a:r>
              <a:r>
                <a:rPr lang="en-US" dirty="0" err="1">
                  <a:solidFill>
                    <a:srgbClr val="C0C0C0"/>
                  </a:solidFill>
                  <a:latin typeface="Courier New" pitchFamily="49" charset="0"/>
                </a:rPr>
                <a:t>ssippi</a:t>
              </a:r>
              <a:r>
                <a:rPr lang="en-US" dirty="0">
                  <a:solidFill>
                    <a:srgbClr val="C0C0C0"/>
                  </a:solidFill>
                  <a:latin typeface="Courier New" pitchFamily="49" charset="0"/>
                </a:rPr>
                <a:t>#</a:t>
              </a:r>
              <a:r>
                <a:rPr lang="it-IT" dirty="0">
                  <a:solidFill>
                    <a:srgbClr val="C0C0C0"/>
                  </a:solidFill>
                  <a:latin typeface="Courier New" pitchFamily="49" charset="0"/>
                </a:rPr>
                <a:t>m</a:t>
              </a:r>
              <a:r>
                <a:rPr lang="en-US" dirty="0">
                  <a:solidFill>
                    <a:srgbClr val="C0C0C0"/>
                  </a:solidFill>
                  <a:latin typeface="Courier New" pitchFamily="49" charset="0"/>
                </a:rPr>
                <a:t>is</a:t>
              </a:r>
              <a:r>
                <a:rPr lang="it-IT" dirty="0">
                  <a:latin typeface="Courier New" pitchFamily="49" charset="0"/>
                </a:rPr>
                <a:t>  </a:t>
              </a:r>
              <a:r>
                <a:rPr lang="en-US" dirty="0">
                  <a:latin typeface="Courier New" pitchFamily="49" charset="0"/>
                </a:rPr>
                <a:t>s</a:t>
              </a:r>
            </a:p>
          </p:txBody>
        </p:sp>
        <p:sp>
          <p:nvSpPr>
            <p:cNvPr id="986150" name="Rectangle 10"/>
            <p:cNvSpPr>
              <a:spLocks noChangeArrowheads="1"/>
            </p:cNvSpPr>
            <p:nvPr/>
          </p:nvSpPr>
          <p:spPr bwMode="auto">
            <a:xfrm>
              <a:off x="3264" y="2219"/>
              <a:ext cx="2112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it-IT">
                  <a:latin typeface="Courier New" pitchFamily="49" charset="0"/>
                </a:rPr>
                <a:t>m  </a:t>
              </a:r>
              <a:r>
                <a:rPr lang="it-IT">
                  <a:solidFill>
                    <a:srgbClr val="C0C0C0"/>
                  </a:solidFill>
                  <a:latin typeface="Courier New" pitchFamily="49" charset="0"/>
                </a:rPr>
                <a:t>issi</a:t>
              </a:r>
              <a:r>
                <a:rPr lang="en-US">
                  <a:solidFill>
                    <a:srgbClr val="C0C0C0"/>
                  </a:solidFill>
                  <a:latin typeface="Courier New" pitchFamily="49" charset="0"/>
                </a:rPr>
                <a:t>ssippi</a:t>
              </a:r>
              <a:r>
                <a:rPr lang="it-IT">
                  <a:latin typeface="Courier New" pitchFamily="49" charset="0"/>
                </a:rPr>
                <a:t>  </a:t>
              </a:r>
              <a:r>
                <a:rPr lang="en-US">
                  <a:latin typeface="Courier New" pitchFamily="49" charset="0"/>
                </a:rPr>
                <a:t>#</a:t>
              </a:r>
            </a:p>
          </p:txBody>
        </p:sp>
        <p:sp>
          <p:nvSpPr>
            <p:cNvPr id="986151" name="Rectangle 11"/>
            <p:cNvSpPr>
              <a:spLocks noChangeArrowheads="1"/>
            </p:cNvSpPr>
            <p:nvPr/>
          </p:nvSpPr>
          <p:spPr bwMode="auto">
            <a:xfrm>
              <a:off x="3264" y="2026"/>
              <a:ext cx="2112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it-IT">
                  <a:latin typeface="Courier New" pitchFamily="49" charset="0"/>
                </a:rPr>
                <a:t>i  </a:t>
              </a:r>
              <a:r>
                <a:rPr lang="it-IT">
                  <a:solidFill>
                    <a:srgbClr val="C0C0C0"/>
                  </a:solidFill>
                  <a:latin typeface="Courier New" pitchFamily="49" charset="0"/>
                </a:rPr>
                <a:t>ssi</a:t>
              </a:r>
              <a:r>
                <a:rPr lang="en-US">
                  <a:solidFill>
                    <a:srgbClr val="C0C0C0"/>
                  </a:solidFill>
                  <a:latin typeface="Courier New" pitchFamily="49" charset="0"/>
                </a:rPr>
                <a:t>ssippi#</a:t>
              </a:r>
              <a:r>
                <a:rPr lang="it-IT">
                  <a:latin typeface="Courier New" pitchFamily="49" charset="0"/>
                </a:rPr>
                <a:t>  m</a:t>
              </a:r>
              <a:endParaRPr lang="en-US">
                <a:latin typeface="Courier New" pitchFamily="49" charset="0"/>
              </a:endParaRPr>
            </a:p>
          </p:txBody>
        </p:sp>
      </p:grpSp>
      <p:sp>
        <p:nvSpPr>
          <p:cNvPr id="986117" name="Rectangle 12"/>
          <p:cNvSpPr>
            <a:spLocks noGrp="1" noChangeArrowheads="1"/>
          </p:cNvSpPr>
          <p:nvPr>
            <p:ph type="title"/>
          </p:nvPr>
        </p:nvSpPr>
        <p:spPr>
          <a:xfrm>
            <a:off x="539750" y="787400"/>
            <a:ext cx="7772400" cy="481013"/>
          </a:xfrm>
        </p:spPr>
        <p:txBody>
          <a:bodyPr/>
          <a:lstStyle/>
          <a:p>
            <a:pPr eaLnBrk="1" hangingPunct="1"/>
            <a:r>
              <a:rPr lang="it-IT" dirty="0" err="1">
                <a:solidFill>
                  <a:srgbClr val="000099"/>
                </a:solidFill>
              </a:rPr>
              <a:t>Decompress</a:t>
            </a:r>
            <a:r>
              <a:rPr lang="it-IT" dirty="0">
                <a:solidFill>
                  <a:srgbClr val="000099"/>
                </a:solidFill>
              </a:rPr>
              <a:t> </a:t>
            </a:r>
            <a:r>
              <a:rPr lang="it-IT" dirty="0" err="1">
                <a:solidFill>
                  <a:srgbClr val="000099"/>
                </a:solidFill>
              </a:rPr>
              <a:t>any</a:t>
            </a:r>
            <a:r>
              <a:rPr lang="it-IT" dirty="0">
                <a:solidFill>
                  <a:srgbClr val="000099"/>
                </a:solidFill>
              </a:rPr>
              <a:t> </a:t>
            </a:r>
            <a:r>
              <a:rPr lang="it-IT" dirty="0" err="1">
                <a:solidFill>
                  <a:srgbClr val="000099"/>
                </a:solidFill>
              </a:rPr>
              <a:t>substring</a:t>
            </a:r>
            <a:endParaRPr lang="en-US" sz="2400" dirty="0">
              <a:solidFill>
                <a:srgbClr val="000099"/>
              </a:solidFill>
            </a:endParaRPr>
          </a:p>
        </p:txBody>
      </p:sp>
      <p:sp>
        <p:nvSpPr>
          <p:cNvPr id="986118" name="Rectangle 13"/>
          <p:cNvSpPr>
            <a:spLocks noChangeArrowheads="1"/>
          </p:cNvSpPr>
          <p:nvPr/>
        </p:nvSpPr>
        <p:spPr bwMode="auto">
          <a:xfrm>
            <a:off x="1371600" y="1978025"/>
            <a:ext cx="30480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it-IT" dirty="0">
                <a:latin typeface="Courier New" pitchFamily="49" charset="0"/>
              </a:rPr>
              <a:t>#  </a:t>
            </a:r>
            <a:r>
              <a:rPr lang="en-US" dirty="0" err="1">
                <a:solidFill>
                  <a:srgbClr val="C0C0C0"/>
                </a:solidFill>
                <a:latin typeface="Courier New" pitchFamily="49" charset="0"/>
              </a:rPr>
              <a:t>mississipp</a:t>
            </a:r>
            <a:r>
              <a:rPr lang="it-IT" dirty="0">
                <a:latin typeface="Courier New" pitchFamily="49" charset="0"/>
              </a:rPr>
              <a:t>  i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986119" name="Rectangle 14"/>
          <p:cNvSpPr>
            <a:spLocks noChangeArrowheads="1"/>
          </p:cNvSpPr>
          <p:nvPr/>
        </p:nvSpPr>
        <p:spPr bwMode="auto">
          <a:xfrm>
            <a:off x="1371600" y="2590800"/>
            <a:ext cx="39624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it-IT">
                <a:latin typeface="Courier New" pitchFamily="49" charset="0"/>
              </a:rPr>
              <a:t>i  </a:t>
            </a:r>
            <a:r>
              <a:rPr lang="en-US">
                <a:solidFill>
                  <a:srgbClr val="C0C0C0"/>
                </a:solidFill>
                <a:latin typeface="Courier New" pitchFamily="49" charset="0"/>
              </a:rPr>
              <a:t>ppi#</a:t>
            </a:r>
            <a:r>
              <a:rPr lang="it-IT">
                <a:solidFill>
                  <a:srgbClr val="C0C0C0"/>
                </a:solidFill>
                <a:latin typeface="Courier New" pitchFamily="49" charset="0"/>
              </a:rPr>
              <a:t>mi</a:t>
            </a:r>
            <a:r>
              <a:rPr lang="en-US">
                <a:solidFill>
                  <a:srgbClr val="C0C0C0"/>
                </a:solidFill>
                <a:latin typeface="Courier New" pitchFamily="49" charset="0"/>
              </a:rPr>
              <a:t>ssis</a:t>
            </a:r>
            <a:r>
              <a:rPr lang="it-IT">
                <a:latin typeface="Courier New" pitchFamily="49" charset="0"/>
              </a:rPr>
              <a:t>  </a:t>
            </a:r>
            <a:r>
              <a:rPr lang="en-US">
                <a:latin typeface="Courier New" pitchFamily="49" charset="0"/>
              </a:rPr>
              <a:t>s</a:t>
            </a:r>
            <a:r>
              <a:rPr lang="it-IT">
                <a:latin typeface="Courier New" pitchFamily="49" charset="0"/>
              </a:rPr>
              <a:t> </a:t>
            </a:r>
            <a:endParaRPr lang="en-US">
              <a:latin typeface="Courier New" pitchFamily="49" charset="0"/>
            </a:endParaRPr>
          </a:p>
        </p:txBody>
      </p:sp>
      <p:sp>
        <p:nvSpPr>
          <p:cNvPr id="986120" name="Rectangle 15"/>
          <p:cNvSpPr>
            <a:spLocks noChangeArrowheads="1"/>
          </p:cNvSpPr>
          <p:nvPr/>
        </p:nvSpPr>
        <p:spPr bwMode="auto">
          <a:xfrm>
            <a:off x="1371600" y="1585913"/>
            <a:ext cx="338138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>
                <a:latin typeface="Comic Sans MS" pitchFamily="66" charset="0"/>
              </a:rPr>
              <a:t>F</a:t>
            </a:r>
            <a:endParaRPr lang="en-US">
              <a:latin typeface="Comic Sans MS" pitchFamily="66" charset="0"/>
            </a:endParaRPr>
          </a:p>
        </p:txBody>
      </p:sp>
      <p:sp>
        <p:nvSpPr>
          <p:cNvPr id="986121" name="Rectangle 16"/>
          <p:cNvSpPr>
            <a:spLocks noChangeArrowheads="1"/>
          </p:cNvSpPr>
          <p:nvPr/>
        </p:nvSpPr>
        <p:spPr bwMode="auto">
          <a:xfrm>
            <a:off x="3652838" y="1585913"/>
            <a:ext cx="32385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>
                <a:latin typeface="Comic Sans MS" pitchFamily="66" charset="0"/>
              </a:rPr>
              <a:t>L</a:t>
            </a:r>
            <a:endParaRPr lang="en-US">
              <a:latin typeface="Comic Sans MS" pitchFamily="66" charset="0"/>
            </a:endParaRPr>
          </a:p>
        </p:txBody>
      </p:sp>
      <p:sp>
        <p:nvSpPr>
          <p:cNvPr id="986122" name="Rectangle 17"/>
          <p:cNvSpPr>
            <a:spLocks noChangeArrowheads="1"/>
          </p:cNvSpPr>
          <p:nvPr/>
        </p:nvSpPr>
        <p:spPr bwMode="auto">
          <a:xfrm>
            <a:off x="1835150" y="2008981"/>
            <a:ext cx="1655763" cy="3671887"/>
          </a:xfrm>
          <a:prstGeom prst="rect">
            <a:avLst/>
          </a:prstGeom>
          <a:noFill/>
          <a:ln w="22225">
            <a:solidFill>
              <a:srgbClr val="C0C0C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it-IT">
              <a:latin typeface="Times New Roman" pitchFamily="18" charset="0"/>
            </a:endParaRPr>
          </a:p>
        </p:txBody>
      </p:sp>
      <p:sp>
        <p:nvSpPr>
          <p:cNvPr id="986123" name="Text Box 18"/>
          <p:cNvSpPr txBox="1">
            <a:spLocks noChangeArrowheads="1"/>
          </p:cNvSpPr>
          <p:nvPr/>
        </p:nvSpPr>
        <p:spPr bwMode="auto">
          <a:xfrm>
            <a:off x="1887538" y="1701800"/>
            <a:ext cx="868362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1400" b="1">
                <a:solidFill>
                  <a:srgbClr val="C0C0C0"/>
                </a:solidFill>
                <a:latin typeface="Comic Sans MS" pitchFamily="66" charset="0"/>
              </a:rPr>
              <a:t>unknown</a:t>
            </a:r>
          </a:p>
        </p:txBody>
      </p:sp>
      <p:grpSp>
        <p:nvGrpSpPr>
          <p:cNvPr id="4" name="Group 19"/>
          <p:cNvGrpSpPr>
            <a:grpSpLocks/>
          </p:cNvGrpSpPr>
          <p:nvPr/>
        </p:nvGrpSpPr>
        <p:grpSpPr bwMode="auto">
          <a:xfrm>
            <a:off x="4248355" y="1671771"/>
            <a:ext cx="4752975" cy="741362"/>
            <a:chOff x="2608" y="1117"/>
            <a:chExt cx="2132" cy="467"/>
          </a:xfrm>
        </p:grpSpPr>
        <p:sp>
          <p:nvSpPr>
            <p:cNvPr id="986145" name="Rectangle 20"/>
            <p:cNvSpPr>
              <a:spLocks noChangeArrowheads="1"/>
            </p:cNvSpPr>
            <p:nvPr/>
          </p:nvSpPr>
          <p:spPr bwMode="auto">
            <a:xfrm>
              <a:off x="2789" y="1344"/>
              <a:ext cx="1951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/>
            <a:lstStyle/>
            <a:p>
              <a:pPr eaLnBrk="0" hangingPunct="0">
                <a:lnSpc>
                  <a:spcPct val="120000"/>
                </a:lnSpc>
                <a:spcBef>
                  <a:spcPct val="20000"/>
                </a:spcBef>
                <a:buClr>
                  <a:schemeClr val="tx2"/>
                </a:buClr>
                <a:buSzPct val="75000"/>
              </a:pPr>
              <a:r>
                <a:rPr lang="it-IT" sz="1600" dirty="0">
                  <a:latin typeface="Comic Sans MS" pitchFamily="66" charset="0"/>
                </a:rPr>
                <a:t>k-</a:t>
              </a:r>
              <a:r>
                <a:rPr lang="it-IT" sz="1600" dirty="0" err="1">
                  <a:latin typeface="Comic Sans MS" pitchFamily="66" charset="0"/>
                </a:rPr>
                <a:t>th</a:t>
              </a:r>
              <a:r>
                <a:rPr lang="it-IT" sz="1600" dirty="0">
                  <a:latin typeface="Comic Sans MS" pitchFamily="66" charset="0"/>
                </a:rPr>
                <a:t> </a:t>
              </a:r>
              <a:r>
                <a:rPr lang="it-IT" sz="1600" dirty="0" err="1">
                  <a:latin typeface="Comic Sans MS" pitchFamily="66" charset="0"/>
                </a:rPr>
                <a:t>occurrence</a:t>
              </a:r>
              <a:r>
                <a:rPr lang="it-IT" sz="1600" dirty="0">
                  <a:latin typeface="Comic Sans MS" pitchFamily="66" charset="0"/>
                </a:rPr>
                <a:t> of </a:t>
              </a:r>
              <a:r>
                <a:rPr lang="it-IT" sz="1600" dirty="0">
                  <a:latin typeface="Symbol" panose="05050102010706020507" pitchFamily="18" charset="2"/>
                </a:rPr>
                <a:t>s</a:t>
              </a:r>
              <a:r>
                <a:rPr lang="it-IT" sz="1600" dirty="0">
                  <a:latin typeface="Comic Sans MS" pitchFamily="66" charset="0"/>
                </a:rPr>
                <a:t> in L </a:t>
              </a:r>
            </a:p>
            <a:p>
              <a:pPr algn="ctr" eaLnBrk="0" hangingPunct="0">
                <a:lnSpc>
                  <a:spcPct val="120000"/>
                </a:lnSpc>
                <a:spcBef>
                  <a:spcPct val="20000"/>
                </a:spcBef>
                <a:buClr>
                  <a:schemeClr val="tx2"/>
                </a:buClr>
                <a:buSzPct val="75000"/>
              </a:pPr>
              <a:r>
                <a:rPr lang="it-IT" sz="1600" b="1" u="sng" dirty="0" err="1">
                  <a:solidFill>
                    <a:srgbClr val="C00000"/>
                  </a:solidFill>
                  <a:latin typeface="Comic Sans MS" pitchFamily="66" charset="0"/>
                </a:rPr>
                <a:t>corresponds</a:t>
              </a:r>
              <a:r>
                <a:rPr lang="it-IT" sz="1600" b="1" u="sng" dirty="0">
                  <a:solidFill>
                    <a:srgbClr val="C00000"/>
                  </a:solidFill>
                  <a:latin typeface="Comic Sans MS" pitchFamily="66" charset="0"/>
                </a:rPr>
                <a:t> to</a:t>
              </a:r>
            </a:p>
            <a:p>
              <a:pPr eaLnBrk="0" hangingPunct="0">
                <a:lnSpc>
                  <a:spcPct val="120000"/>
                </a:lnSpc>
                <a:spcBef>
                  <a:spcPct val="20000"/>
                </a:spcBef>
                <a:buClr>
                  <a:schemeClr val="tx2"/>
                </a:buClr>
                <a:buSzPct val="75000"/>
              </a:pPr>
              <a:r>
                <a:rPr lang="it-IT" sz="1600" dirty="0">
                  <a:latin typeface="Comic Sans MS" pitchFamily="66" charset="0"/>
                </a:rPr>
                <a:t>k-</a:t>
              </a:r>
              <a:r>
                <a:rPr lang="it-IT" sz="1600" dirty="0" err="1">
                  <a:latin typeface="Comic Sans MS" pitchFamily="66" charset="0"/>
                </a:rPr>
                <a:t>th</a:t>
              </a:r>
              <a:r>
                <a:rPr lang="it-IT" sz="1600" dirty="0">
                  <a:latin typeface="Comic Sans MS" pitchFamily="66" charset="0"/>
                </a:rPr>
                <a:t> </a:t>
              </a:r>
              <a:r>
                <a:rPr lang="it-IT" sz="1600" dirty="0" err="1">
                  <a:latin typeface="Comic Sans MS" pitchFamily="66" charset="0"/>
                </a:rPr>
                <a:t>occurrence</a:t>
              </a:r>
              <a:r>
                <a:rPr lang="it-IT" sz="1600" dirty="0">
                  <a:latin typeface="Comic Sans MS" pitchFamily="66" charset="0"/>
                </a:rPr>
                <a:t> of </a:t>
              </a:r>
              <a:r>
                <a:rPr lang="it-IT" sz="1600" dirty="0">
                  <a:latin typeface="Symbol" panose="05050102010706020507" pitchFamily="18" charset="2"/>
                </a:rPr>
                <a:t>s</a:t>
              </a:r>
              <a:r>
                <a:rPr lang="it-IT" sz="1600" dirty="0">
                  <a:latin typeface="Comic Sans MS" pitchFamily="66" charset="0"/>
                </a:rPr>
                <a:t> in F</a:t>
              </a:r>
              <a:endParaRPr lang="it-IT" sz="1600" b="1" u="sng" dirty="0">
                <a:solidFill>
                  <a:srgbClr val="C00000"/>
                </a:solidFill>
                <a:latin typeface="Comic Sans MS" pitchFamily="66" charset="0"/>
              </a:endParaRPr>
            </a:p>
          </p:txBody>
        </p:sp>
        <p:sp>
          <p:nvSpPr>
            <p:cNvPr id="986147" name="Rectangle 22"/>
            <p:cNvSpPr>
              <a:spLocks noChangeArrowheads="1"/>
            </p:cNvSpPr>
            <p:nvPr/>
          </p:nvSpPr>
          <p:spPr bwMode="auto">
            <a:xfrm>
              <a:off x="2608" y="1117"/>
              <a:ext cx="1379" cy="21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it-IT" sz="1600" dirty="0" err="1">
                  <a:solidFill>
                    <a:srgbClr val="CC3300"/>
                  </a:solidFill>
                  <a:latin typeface="Comic Sans MS" pitchFamily="66" charset="0"/>
                </a:rPr>
                <a:t>Recall</a:t>
              </a:r>
              <a:r>
                <a:rPr lang="it-IT" sz="1600" dirty="0">
                  <a:solidFill>
                    <a:srgbClr val="CC3300"/>
                  </a:solidFill>
                  <a:latin typeface="Comic Sans MS" pitchFamily="66" charset="0"/>
                </a:rPr>
                <a:t> </a:t>
              </a:r>
              <a:r>
                <a:rPr lang="it-IT" sz="1600" dirty="0" err="1">
                  <a:solidFill>
                    <a:srgbClr val="CC3300"/>
                  </a:solidFill>
                  <a:latin typeface="Comic Sans MS" pitchFamily="66" charset="0"/>
                </a:rPr>
                <a:t>that</a:t>
              </a:r>
              <a:r>
                <a:rPr lang="it-IT" sz="1600" dirty="0">
                  <a:solidFill>
                    <a:srgbClr val="CC3300"/>
                  </a:solidFill>
                  <a:latin typeface="Comic Sans MS" pitchFamily="66" charset="0"/>
                </a:rPr>
                <a:t> LF-</a:t>
              </a:r>
              <a:r>
                <a:rPr lang="it-IT" sz="1600" dirty="0" err="1">
                  <a:solidFill>
                    <a:srgbClr val="CC3300"/>
                  </a:solidFill>
                  <a:latin typeface="Comic Sans MS" pitchFamily="66" charset="0"/>
                </a:rPr>
                <a:t>mapping</a:t>
              </a:r>
              <a:r>
                <a:rPr lang="it-IT" sz="1600" dirty="0">
                  <a:solidFill>
                    <a:srgbClr val="CC3300"/>
                  </a:solidFill>
                  <a:latin typeface="Comic Sans MS" pitchFamily="66" charset="0"/>
                </a:rPr>
                <a:t> </a:t>
              </a:r>
              <a:r>
                <a:rPr lang="it-IT" sz="1600" dirty="0" err="1">
                  <a:solidFill>
                    <a:srgbClr val="CC3300"/>
                  </a:solidFill>
                  <a:latin typeface="Comic Sans MS" pitchFamily="66" charset="0"/>
                </a:rPr>
                <a:t>means</a:t>
              </a:r>
              <a:r>
                <a:rPr lang="it-IT" sz="1600" dirty="0">
                  <a:solidFill>
                    <a:srgbClr val="CC3300"/>
                  </a:solidFill>
                  <a:latin typeface="Comic Sans MS" pitchFamily="66" charset="0"/>
                </a:rPr>
                <a:t>:</a:t>
              </a:r>
            </a:p>
          </p:txBody>
        </p:sp>
      </p:grpSp>
      <p:sp>
        <p:nvSpPr>
          <p:cNvPr id="1868823" name="Rectangle 23"/>
          <p:cNvSpPr>
            <a:spLocks noChangeArrowheads="1"/>
          </p:cNvSpPr>
          <p:nvPr/>
        </p:nvSpPr>
        <p:spPr bwMode="auto">
          <a:xfrm>
            <a:off x="4499992" y="4629985"/>
            <a:ext cx="3918060" cy="103412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Monotype Sorts"/>
              <a:buNone/>
            </a:pPr>
            <a:r>
              <a:rPr lang="it-IT" sz="1800" dirty="0" err="1">
                <a:solidFill>
                  <a:schemeClr val="tx2"/>
                </a:solidFill>
                <a:latin typeface="Comic Sans MS" pitchFamily="66" charset="0"/>
              </a:rPr>
              <a:t>You</a:t>
            </a:r>
            <a:r>
              <a:rPr lang="it-IT" sz="1800" dirty="0">
                <a:solidFill>
                  <a:schemeClr val="tx2"/>
                </a:solidFill>
                <a:latin typeface="Comic Sans MS" pitchFamily="66" charset="0"/>
              </a:rPr>
              <a:t> can </a:t>
            </a:r>
            <a:r>
              <a:rPr lang="it-IT" sz="1800" dirty="0" err="1">
                <a:solidFill>
                  <a:schemeClr val="tx2"/>
                </a:solidFill>
                <a:latin typeface="Comic Sans MS" pitchFamily="66" charset="0"/>
              </a:rPr>
              <a:t>reconstruct</a:t>
            </a:r>
            <a:r>
              <a:rPr lang="it-IT" sz="1800" dirty="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it-IT" sz="1800" dirty="0" err="1">
                <a:solidFill>
                  <a:schemeClr val="tx2"/>
                </a:solidFill>
                <a:latin typeface="Comic Sans MS" pitchFamily="66" charset="0"/>
              </a:rPr>
              <a:t>any</a:t>
            </a:r>
            <a:r>
              <a:rPr lang="it-IT" sz="1800" dirty="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it-IT" sz="1800" dirty="0" err="1">
                <a:solidFill>
                  <a:schemeClr val="tx2"/>
                </a:solidFill>
                <a:latin typeface="Comic Sans MS" pitchFamily="66" charset="0"/>
              </a:rPr>
              <a:t>substring</a:t>
            </a:r>
            <a:r>
              <a:rPr lang="it-IT" sz="1800" dirty="0">
                <a:solidFill>
                  <a:schemeClr val="tx2"/>
                </a:solidFill>
                <a:latin typeface="Comic Sans MS" pitchFamily="66" charset="0"/>
              </a:rPr>
              <a:t> </a:t>
            </a:r>
          </a:p>
          <a:p>
            <a:pPr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Monotype Sorts"/>
              <a:buNone/>
            </a:pPr>
            <a:r>
              <a:rPr lang="it-IT" sz="1800" dirty="0" err="1">
                <a:solidFill>
                  <a:schemeClr val="tx2"/>
                </a:solidFill>
                <a:latin typeface="Comic Sans MS" pitchFamily="66" charset="0"/>
              </a:rPr>
              <a:t>backward</a:t>
            </a:r>
            <a:r>
              <a:rPr lang="it-IT" sz="1800" dirty="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it-IT" sz="1800" b="1" dirty="0">
                <a:solidFill>
                  <a:schemeClr val="tx2"/>
                </a:solidFill>
                <a:latin typeface="Comic Sans MS" pitchFamily="66" charset="0"/>
              </a:rPr>
              <a:t>IF </a:t>
            </a:r>
            <a:r>
              <a:rPr lang="it-IT" sz="1800" dirty="0" err="1">
                <a:solidFill>
                  <a:schemeClr val="tx2"/>
                </a:solidFill>
                <a:latin typeface="Comic Sans MS" pitchFamily="66" charset="0"/>
              </a:rPr>
              <a:t>you</a:t>
            </a:r>
            <a:r>
              <a:rPr lang="it-IT" sz="1800" dirty="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it-IT" sz="1800" dirty="0" err="1">
                <a:solidFill>
                  <a:schemeClr val="tx2"/>
                </a:solidFill>
                <a:latin typeface="Comic Sans MS" pitchFamily="66" charset="0"/>
              </a:rPr>
              <a:t>know</a:t>
            </a:r>
            <a:r>
              <a:rPr lang="it-IT" sz="1800" dirty="0">
                <a:solidFill>
                  <a:schemeClr val="tx2"/>
                </a:solidFill>
                <a:latin typeface="Comic Sans MS" pitchFamily="66" charset="0"/>
              </a:rPr>
              <a:t> the </a:t>
            </a:r>
            <a:r>
              <a:rPr lang="it-IT" sz="1800" dirty="0" err="1">
                <a:solidFill>
                  <a:schemeClr val="tx2"/>
                </a:solidFill>
                <a:latin typeface="Comic Sans MS" pitchFamily="66" charset="0"/>
              </a:rPr>
              <a:t>row</a:t>
            </a:r>
            <a:r>
              <a:rPr lang="it-IT" sz="1800" dirty="0">
                <a:solidFill>
                  <a:schemeClr val="tx2"/>
                </a:solidFill>
                <a:latin typeface="Comic Sans MS" pitchFamily="66" charset="0"/>
              </a:rPr>
              <a:t> of </a:t>
            </a:r>
          </a:p>
          <a:p>
            <a:pPr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Monotype Sorts"/>
              <a:buNone/>
            </a:pPr>
            <a:r>
              <a:rPr lang="it-IT" sz="1800" dirty="0" err="1">
                <a:solidFill>
                  <a:schemeClr val="tx2"/>
                </a:solidFill>
                <a:latin typeface="Comic Sans MS" pitchFamily="66" charset="0"/>
              </a:rPr>
              <a:t>its</a:t>
            </a:r>
            <a:r>
              <a:rPr lang="it-IT" sz="1800" dirty="0">
                <a:solidFill>
                  <a:schemeClr val="tx2"/>
                </a:solidFill>
                <a:latin typeface="Comic Sans MS" pitchFamily="66" charset="0"/>
              </a:rPr>
              <a:t> last </a:t>
            </a:r>
            <a:r>
              <a:rPr lang="it-IT" sz="1800" dirty="0" err="1">
                <a:solidFill>
                  <a:schemeClr val="tx2"/>
                </a:solidFill>
                <a:latin typeface="Comic Sans MS" pitchFamily="66" charset="0"/>
              </a:rPr>
              <a:t>character</a:t>
            </a:r>
            <a:endParaRPr lang="it-IT" sz="1800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1868824" name="Oval 24"/>
          <p:cNvSpPr>
            <a:spLocks noChangeArrowheads="1"/>
          </p:cNvSpPr>
          <p:nvPr/>
        </p:nvSpPr>
        <p:spPr bwMode="auto">
          <a:xfrm>
            <a:off x="1403648" y="5388277"/>
            <a:ext cx="304800" cy="381000"/>
          </a:xfrm>
          <a:prstGeom prst="ellipse">
            <a:avLst/>
          </a:prstGeom>
          <a:noFill/>
          <a:ln w="222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grpSp>
        <p:nvGrpSpPr>
          <p:cNvPr id="5" name="Group 25"/>
          <p:cNvGrpSpPr>
            <a:grpSpLocks/>
          </p:cNvGrpSpPr>
          <p:nvPr/>
        </p:nvGrpSpPr>
        <p:grpSpPr bwMode="auto">
          <a:xfrm>
            <a:off x="3738014" y="3623069"/>
            <a:ext cx="2260601" cy="1516063"/>
            <a:chOff x="2096" y="1113"/>
            <a:chExt cx="1424" cy="955"/>
          </a:xfrm>
        </p:grpSpPr>
        <p:sp>
          <p:nvSpPr>
            <p:cNvPr id="986143" name="Oval 26"/>
            <p:cNvSpPr>
              <a:spLocks noChangeArrowheads="1"/>
            </p:cNvSpPr>
            <p:nvPr/>
          </p:nvSpPr>
          <p:spPr bwMode="auto">
            <a:xfrm>
              <a:off x="2096" y="1828"/>
              <a:ext cx="192" cy="240"/>
            </a:xfrm>
            <a:prstGeom prst="ellipse">
              <a:avLst/>
            </a:prstGeom>
            <a:noFill/>
            <a:ln w="222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986144" name="Rectangle 27"/>
            <p:cNvSpPr>
              <a:spLocks noChangeArrowheads="1"/>
            </p:cNvSpPr>
            <p:nvPr/>
          </p:nvSpPr>
          <p:spPr bwMode="auto">
            <a:xfrm>
              <a:off x="3303" y="1113"/>
              <a:ext cx="217" cy="33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it-IT" sz="2800" dirty="0">
                  <a:solidFill>
                    <a:srgbClr val="5C37FB"/>
                  </a:solidFill>
                  <a:latin typeface="Tahoma" pitchFamily="34" charset="0"/>
                </a:rPr>
                <a:t>s</a:t>
              </a:r>
            </a:p>
          </p:txBody>
        </p:sp>
      </p:grpSp>
      <p:grpSp>
        <p:nvGrpSpPr>
          <p:cNvPr id="6" name="Group 28"/>
          <p:cNvGrpSpPr>
            <a:grpSpLocks/>
          </p:cNvGrpSpPr>
          <p:nvPr/>
        </p:nvGrpSpPr>
        <p:grpSpPr bwMode="auto">
          <a:xfrm>
            <a:off x="3704595" y="3625851"/>
            <a:ext cx="2019301" cy="2090738"/>
            <a:chOff x="2056" y="1120"/>
            <a:chExt cx="1272" cy="1317"/>
          </a:xfrm>
        </p:grpSpPr>
        <p:sp>
          <p:nvSpPr>
            <p:cNvPr id="986141" name="Oval 29"/>
            <p:cNvSpPr>
              <a:spLocks noChangeArrowheads="1"/>
            </p:cNvSpPr>
            <p:nvPr/>
          </p:nvSpPr>
          <p:spPr bwMode="auto">
            <a:xfrm>
              <a:off x="2056" y="2197"/>
              <a:ext cx="192" cy="240"/>
            </a:xfrm>
            <a:prstGeom prst="ellips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986142" name="Rectangle 30"/>
            <p:cNvSpPr>
              <a:spLocks noChangeArrowheads="1"/>
            </p:cNvSpPr>
            <p:nvPr/>
          </p:nvSpPr>
          <p:spPr bwMode="auto">
            <a:xfrm>
              <a:off x="3160" y="1120"/>
              <a:ext cx="168" cy="33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it-IT" sz="2800" dirty="0">
                  <a:solidFill>
                    <a:srgbClr val="FF3300"/>
                  </a:solidFill>
                  <a:latin typeface="Tahoma" pitchFamily="34" charset="0"/>
                </a:rPr>
                <a:t>i</a:t>
              </a:r>
            </a:p>
          </p:txBody>
        </p:sp>
      </p:grpSp>
      <p:sp>
        <p:nvSpPr>
          <p:cNvPr id="1868831" name="Oval 31"/>
          <p:cNvSpPr>
            <a:spLocks noChangeArrowheads="1"/>
          </p:cNvSpPr>
          <p:nvPr/>
        </p:nvSpPr>
        <p:spPr bwMode="auto">
          <a:xfrm>
            <a:off x="1403350" y="3244512"/>
            <a:ext cx="304800" cy="381000"/>
          </a:xfrm>
          <a:prstGeom prst="ellipse">
            <a:avLst/>
          </a:prstGeom>
          <a:noFill/>
          <a:ln w="22225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grpSp>
        <p:nvGrpSpPr>
          <p:cNvPr id="7" name="Group 32"/>
          <p:cNvGrpSpPr>
            <a:grpSpLocks/>
          </p:cNvGrpSpPr>
          <p:nvPr/>
        </p:nvGrpSpPr>
        <p:grpSpPr bwMode="auto">
          <a:xfrm>
            <a:off x="3704598" y="3251595"/>
            <a:ext cx="1857378" cy="895348"/>
            <a:chOff x="2336" y="2432"/>
            <a:chExt cx="1170" cy="564"/>
          </a:xfrm>
        </p:grpSpPr>
        <p:sp>
          <p:nvSpPr>
            <p:cNvPr id="986139" name="Oval 33"/>
            <p:cNvSpPr>
              <a:spLocks noChangeArrowheads="1"/>
            </p:cNvSpPr>
            <p:nvPr/>
          </p:nvSpPr>
          <p:spPr bwMode="auto">
            <a:xfrm>
              <a:off x="2336" y="2432"/>
              <a:ext cx="192" cy="240"/>
            </a:xfrm>
            <a:prstGeom prst="ellipse">
              <a:avLst/>
            </a:prstGeom>
            <a:noFill/>
            <a:ln w="22225">
              <a:solidFill>
                <a:srgbClr val="008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986140" name="Rectangle 34"/>
            <p:cNvSpPr>
              <a:spLocks noChangeArrowheads="1"/>
            </p:cNvSpPr>
            <p:nvPr/>
          </p:nvSpPr>
          <p:spPr bwMode="auto">
            <a:xfrm>
              <a:off x="3200" y="2666"/>
              <a:ext cx="306" cy="33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it-IT" sz="2800" dirty="0">
                  <a:solidFill>
                    <a:srgbClr val="00A000"/>
                  </a:solidFill>
                  <a:latin typeface="Tahoma" pitchFamily="34" charset="0"/>
                </a:rPr>
                <a:t>m</a:t>
              </a:r>
            </a:p>
          </p:txBody>
        </p:sp>
      </p:grpSp>
      <p:sp>
        <p:nvSpPr>
          <p:cNvPr id="10" name="Rettangolo arrotondato 9"/>
          <p:cNvSpPr/>
          <p:nvPr/>
        </p:nvSpPr>
        <p:spPr bwMode="auto">
          <a:xfrm>
            <a:off x="679314" y="5882593"/>
            <a:ext cx="7848872" cy="433669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 w="9525" cap="flat" cmpd="sng" algn="ctr">
            <a:solidFill>
              <a:schemeClr val="accent1">
                <a:lumMod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Lucida Sans" pitchFamily="34" charset="0"/>
              </a:rPr>
              <a:t>How </a:t>
            </a:r>
            <a:r>
              <a:rPr lang="it-IT" dirty="0">
                <a:solidFill>
                  <a:schemeClr val="bg1"/>
                </a:solidFill>
              </a:rPr>
              <a:t>do </a:t>
            </a:r>
            <a:r>
              <a:rPr lang="it-IT" dirty="0" err="1">
                <a:solidFill>
                  <a:schemeClr val="bg1"/>
                </a:solidFill>
              </a:rPr>
              <a:t>we</a:t>
            </a:r>
            <a:r>
              <a:rPr kumimoji="0" lang="it-IT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Lucida Sans" pitchFamily="34" charset="0"/>
              </a:rPr>
              <a:t> </a:t>
            </a:r>
            <a:r>
              <a:rPr kumimoji="0" lang="it-IT" sz="20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Lucida Sans" pitchFamily="34" charset="0"/>
              </a:rPr>
              <a:t>know</a:t>
            </a:r>
            <a:r>
              <a:rPr kumimoji="0" lang="it-IT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Lucida Sans" pitchFamily="34" charset="0"/>
              </a:rPr>
              <a:t> </a:t>
            </a:r>
            <a:r>
              <a:rPr kumimoji="0" lang="it-IT" sz="20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Lucida Sans" pitchFamily="34" charset="0"/>
              </a:rPr>
              <a:t>where</a:t>
            </a:r>
            <a:r>
              <a:rPr kumimoji="0" lang="it-IT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Lucida Sans" pitchFamily="34" charset="0"/>
              </a:rPr>
              <a:t> to start</a:t>
            </a:r>
            <a:r>
              <a:rPr kumimoji="0" lang="it-IT" sz="2000" b="0" i="0" u="none" strike="noStrike" cap="none" normalizeH="0" dirty="0">
                <a:ln>
                  <a:noFill/>
                </a:ln>
                <a:solidFill>
                  <a:schemeClr val="bg1"/>
                </a:solidFill>
                <a:effectLst/>
                <a:latin typeface="Lucida Sans" pitchFamily="34" charset="0"/>
              </a:rPr>
              <a:t> </a:t>
            </a:r>
            <a:r>
              <a:rPr kumimoji="0" lang="it-IT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Lucida Sans" pitchFamily="34" charset="0"/>
              </a:rPr>
              <a:t>? </a:t>
            </a:r>
            <a:r>
              <a:rPr kumimoji="0" lang="it-IT" sz="20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Lucida Sans" pitchFamily="34" charset="0"/>
              </a:rPr>
              <a:t>Keep</a:t>
            </a:r>
            <a:r>
              <a:rPr kumimoji="0" lang="it-IT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Lucida Sans" pitchFamily="34" charset="0"/>
              </a:rPr>
              <a:t> </a:t>
            </a:r>
            <a:r>
              <a:rPr kumimoji="0" lang="it-IT" sz="20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Lucida Sans" pitchFamily="34" charset="0"/>
              </a:rPr>
              <a:t>sampled</a:t>
            </a:r>
            <a:r>
              <a:rPr kumimoji="0" lang="it-IT" sz="2000" b="0" i="0" u="none" strike="noStrike" cap="none" normalizeH="0" dirty="0">
                <a:ln>
                  <a:noFill/>
                </a:ln>
                <a:solidFill>
                  <a:schemeClr val="bg1"/>
                </a:solidFill>
                <a:effectLst/>
                <a:latin typeface="Lucida Sans" pitchFamily="34" charset="0"/>
              </a:rPr>
              <a:t> positions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Lucida Sans" pitchFamily="34" charset="0"/>
            </a:endParaRPr>
          </a:p>
        </p:txBody>
      </p:sp>
      <p:grpSp>
        <p:nvGrpSpPr>
          <p:cNvPr id="12" name="Gruppo 11"/>
          <p:cNvGrpSpPr/>
          <p:nvPr/>
        </p:nvGrpSpPr>
        <p:grpSpPr>
          <a:xfrm>
            <a:off x="4054096" y="3068960"/>
            <a:ext cx="4893931" cy="1368152"/>
            <a:chOff x="4054096" y="3068960"/>
            <a:chExt cx="4893931" cy="1368152"/>
          </a:xfrm>
        </p:grpSpPr>
        <p:sp>
          <p:nvSpPr>
            <p:cNvPr id="44" name="Rectangle 47"/>
            <p:cNvSpPr>
              <a:spLocks noChangeArrowheads="1"/>
            </p:cNvSpPr>
            <p:nvPr/>
          </p:nvSpPr>
          <p:spPr bwMode="auto">
            <a:xfrm>
              <a:off x="6369927" y="3251595"/>
              <a:ext cx="2505814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69696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it-IT" altLang="en-US" sz="2400" dirty="0">
                  <a:solidFill>
                    <a:srgbClr val="C00000"/>
                  </a:solidFill>
                  <a:latin typeface="Comic Sans MS" panose="030F0702030302020204" pitchFamily="66" charset="0"/>
                </a:rPr>
                <a:t>T = </a:t>
              </a:r>
              <a:r>
                <a:rPr lang="it-IT" altLang="en-US" sz="2400" dirty="0" err="1">
                  <a:solidFill>
                    <a:srgbClr val="C00000"/>
                  </a:solidFill>
                  <a:latin typeface="Comic Sans MS" panose="030F0702030302020204" pitchFamily="66" charset="0"/>
                </a:rPr>
                <a:t>mississippi</a:t>
              </a:r>
              <a:r>
                <a:rPr lang="it-IT" altLang="en-US" sz="2400" dirty="0">
                  <a:solidFill>
                    <a:srgbClr val="C00000"/>
                  </a:solidFill>
                  <a:latin typeface="Comic Sans MS" panose="030F0702030302020204" pitchFamily="66" charset="0"/>
                </a:rPr>
                <a:t>#</a:t>
              </a:r>
              <a:endParaRPr lang="en-US" altLang="en-US" sz="1600" b="1" dirty="0">
                <a:solidFill>
                  <a:srgbClr val="C00000"/>
                </a:solidFill>
                <a:latin typeface="Comic Sans MS" panose="030F0702030302020204" pitchFamily="66" charset="0"/>
              </a:endParaRPr>
            </a:p>
          </p:txBody>
        </p:sp>
        <p:grpSp>
          <p:nvGrpSpPr>
            <p:cNvPr id="45" name="Group 85"/>
            <p:cNvGrpSpPr>
              <a:grpSpLocks/>
            </p:cNvGrpSpPr>
            <p:nvPr/>
          </p:nvGrpSpPr>
          <p:grpSpPr bwMode="auto">
            <a:xfrm>
              <a:off x="6979527" y="3632595"/>
              <a:ext cx="1968500" cy="717550"/>
              <a:chOff x="3456" y="1104"/>
              <a:chExt cx="1240" cy="452"/>
            </a:xfrm>
          </p:grpSpPr>
          <p:grpSp>
            <p:nvGrpSpPr>
              <p:cNvPr id="46" name="Group 50"/>
              <p:cNvGrpSpPr>
                <a:grpSpLocks/>
              </p:cNvGrpSpPr>
              <p:nvPr/>
            </p:nvGrpSpPr>
            <p:grpSpPr bwMode="auto">
              <a:xfrm>
                <a:off x="3504" y="1296"/>
                <a:ext cx="1167" cy="260"/>
                <a:chOff x="3504" y="1296"/>
                <a:chExt cx="1167" cy="260"/>
              </a:xfrm>
            </p:grpSpPr>
            <p:sp>
              <p:nvSpPr>
                <p:cNvPr id="48" name="Rectangle 48"/>
                <p:cNvSpPr>
                  <a:spLocks noChangeArrowheads="1"/>
                </p:cNvSpPr>
                <p:nvPr/>
              </p:nvSpPr>
              <p:spPr bwMode="auto">
                <a:xfrm>
                  <a:off x="3504" y="1344"/>
                  <a:ext cx="1167" cy="2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969696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it-IT" altLang="en-US" sz="1600" dirty="0" err="1">
                      <a:latin typeface="Comic Sans MS" panose="030F0702030302020204" pitchFamily="66" charset="0"/>
                    </a:rPr>
                    <a:t>sampling</a:t>
                  </a:r>
                  <a:r>
                    <a:rPr lang="it-IT" altLang="en-US" sz="1600" dirty="0">
                      <a:latin typeface="Comic Sans MS" panose="030F0702030302020204" pitchFamily="66" charset="0"/>
                    </a:rPr>
                    <a:t> </a:t>
                  </a:r>
                  <a:r>
                    <a:rPr lang="it-IT" altLang="en-US" sz="1600" dirty="0" err="1">
                      <a:latin typeface="Comic Sans MS" panose="030F0702030302020204" pitchFamily="66" charset="0"/>
                    </a:rPr>
                    <a:t>step</a:t>
                  </a:r>
                  <a:r>
                    <a:rPr lang="it-IT" altLang="en-US" sz="1600" dirty="0">
                      <a:latin typeface="Comic Sans MS" panose="030F0702030302020204" pitchFamily="66" charset="0"/>
                    </a:rPr>
                    <a:t> </a:t>
                  </a:r>
                  <a:r>
                    <a:rPr lang="it-IT" altLang="en-US" sz="1600" dirty="0" err="1">
                      <a:latin typeface="Comic Sans MS" panose="030F0702030302020204" pitchFamily="66" charset="0"/>
                    </a:rPr>
                    <a:t>is</a:t>
                  </a:r>
                  <a:r>
                    <a:rPr lang="it-IT" altLang="en-US" sz="1600" dirty="0">
                      <a:latin typeface="Comic Sans MS" panose="030F0702030302020204" pitchFamily="66" charset="0"/>
                    </a:rPr>
                    <a:t> 4</a:t>
                  </a:r>
                  <a:endParaRPr lang="en-US" altLang="en-US" sz="1600" dirty="0">
                    <a:latin typeface="Comic Sans MS" panose="030F0702030302020204" pitchFamily="66" charset="0"/>
                  </a:endParaRPr>
                </a:p>
              </p:txBody>
            </p:sp>
            <p:sp>
              <p:nvSpPr>
                <p:cNvPr id="49" name="AutoShape 49"/>
                <p:cNvSpPr>
                  <a:spLocks/>
                </p:cNvSpPr>
                <p:nvPr/>
              </p:nvSpPr>
              <p:spPr bwMode="auto">
                <a:xfrm rot="16200000">
                  <a:off x="4008" y="792"/>
                  <a:ext cx="96" cy="1104"/>
                </a:xfrm>
                <a:prstGeom prst="leftBrace">
                  <a:avLst>
                    <a:gd name="adj1" fmla="val 95833"/>
                    <a:gd name="adj2" fmla="val 50000"/>
                  </a:avLst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969696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47" name="Rectangle 84"/>
              <p:cNvSpPr>
                <a:spLocks noChangeArrowheads="1"/>
              </p:cNvSpPr>
              <p:nvPr/>
            </p:nvSpPr>
            <p:spPr bwMode="auto">
              <a:xfrm>
                <a:off x="3456" y="1104"/>
                <a:ext cx="1240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969696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it-IT" altLang="en-US" sz="1400" b="1" dirty="0">
                    <a:latin typeface="Comic Sans MS" panose="030F0702030302020204" pitchFamily="66" charset="0"/>
                  </a:rPr>
                  <a:t>1    4     8      12 </a:t>
                </a:r>
                <a:endParaRPr lang="en-US" altLang="en-US" sz="1400" b="1" dirty="0">
                  <a:latin typeface="Comic Sans MS" panose="030F0702030302020204" pitchFamily="66" charset="0"/>
                </a:endParaRPr>
              </a:p>
            </p:txBody>
          </p:sp>
        </p:grpSp>
        <p:sp>
          <p:nvSpPr>
            <p:cNvPr id="11" name="Ovale 10"/>
            <p:cNvSpPr/>
            <p:nvPr/>
          </p:nvSpPr>
          <p:spPr bwMode="auto">
            <a:xfrm>
              <a:off x="4090491" y="3357913"/>
              <a:ext cx="157864" cy="154831"/>
            </a:xfrm>
            <a:prstGeom prst="ellipse">
              <a:avLst/>
            </a:prstGeom>
            <a:solidFill>
              <a:srgbClr val="CC3300"/>
            </a:solidFill>
            <a:ln w="9525" cap="flat" cmpd="sng" algn="ctr">
              <a:solidFill>
                <a:srgbClr val="C0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51" name="Ovale 50"/>
            <p:cNvSpPr/>
            <p:nvPr/>
          </p:nvSpPr>
          <p:spPr bwMode="auto">
            <a:xfrm>
              <a:off x="4067944" y="3645024"/>
              <a:ext cx="157864" cy="154831"/>
            </a:xfrm>
            <a:prstGeom prst="ellipse">
              <a:avLst/>
            </a:prstGeom>
            <a:solidFill>
              <a:srgbClr val="CC3300"/>
            </a:solidFill>
            <a:ln w="9525" cap="flat" cmpd="sng" algn="ctr">
              <a:solidFill>
                <a:srgbClr val="C0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52" name="Ovale 51"/>
            <p:cNvSpPr/>
            <p:nvPr/>
          </p:nvSpPr>
          <p:spPr bwMode="auto">
            <a:xfrm>
              <a:off x="4067944" y="3068960"/>
              <a:ext cx="157864" cy="154831"/>
            </a:xfrm>
            <a:prstGeom prst="ellipse">
              <a:avLst/>
            </a:prstGeom>
            <a:solidFill>
              <a:srgbClr val="CC3300"/>
            </a:solidFill>
            <a:ln w="9525" cap="flat" cmpd="sng" algn="ctr">
              <a:solidFill>
                <a:srgbClr val="C0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  <p:sp>
          <p:nvSpPr>
            <p:cNvPr id="53" name="Ovale 52"/>
            <p:cNvSpPr/>
            <p:nvPr/>
          </p:nvSpPr>
          <p:spPr bwMode="auto">
            <a:xfrm>
              <a:off x="4054096" y="4282281"/>
              <a:ext cx="157864" cy="154831"/>
            </a:xfrm>
            <a:prstGeom prst="ellipse">
              <a:avLst/>
            </a:prstGeom>
            <a:solidFill>
              <a:srgbClr val="CC3300"/>
            </a:solidFill>
            <a:ln w="9525" cap="flat" cmpd="sng" algn="ctr">
              <a:solidFill>
                <a:srgbClr val="C0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34" charset="0"/>
              </a:endParaRPr>
            </a:p>
          </p:txBody>
        </p:sp>
      </p:grpSp>
      <p:sp>
        <p:nvSpPr>
          <p:cNvPr id="54" name="Rectangle 23"/>
          <p:cNvSpPr>
            <a:spLocks noChangeArrowheads="1"/>
          </p:cNvSpPr>
          <p:nvPr/>
        </p:nvSpPr>
        <p:spPr bwMode="auto">
          <a:xfrm>
            <a:off x="4548665" y="4412522"/>
            <a:ext cx="4338113" cy="120032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Monotype Sorts"/>
              <a:buNone/>
            </a:pPr>
            <a:r>
              <a:rPr lang="it-IT" sz="1800" dirty="0" err="1">
                <a:solidFill>
                  <a:srgbClr val="C00000"/>
                </a:solidFill>
                <a:latin typeface="Comic Sans MS" pitchFamily="66" charset="0"/>
              </a:rPr>
              <a:t>Trade</a:t>
            </a:r>
            <a:r>
              <a:rPr lang="it-IT" sz="1800" dirty="0">
                <a:solidFill>
                  <a:srgbClr val="C00000"/>
                </a:solidFill>
                <a:latin typeface="Comic Sans MS" pitchFamily="66" charset="0"/>
              </a:rPr>
              <a:t>-off </a:t>
            </a:r>
            <a:r>
              <a:rPr lang="it-IT" sz="1800" dirty="0" err="1">
                <a:solidFill>
                  <a:srgbClr val="C00000"/>
                </a:solidFill>
                <a:latin typeface="Comic Sans MS" pitchFamily="66" charset="0"/>
              </a:rPr>
              <a:t>between</a:t>
            </a:r>
            <a:r>
              <a:rPr lang="it-IT" sz="1800" dirty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it-IT" sz="1800" dirty="0" err="1">
                <a:solidFill>
                  <a:srgbClr val="C00000"/>
                </a:solidFill>
                <a:latin typeface="Comic Sans MS" pitchFamily="66" charset="0"/>
              </a:rPr>
              <a:t>space</a:t>
            </a:r>
            <a:r>
              <a:rPr lang="it-IT" sz="1800" dirty="0">
                <a:solidFill>
                  <a:srgbClr val="C00000"/>
                </a:solidFill>
                <a:latin typeface="Comic Sans MS" pitchFamily="66" charset="0"/>
              </a:rPr>
              <a:t> (n log n/S bits) and </a:t>
            </a:r>
            <a:r>
              <a:rPr lang="it-IT" sz="1800" dirty="0" err="1">
                <a:solidFill>
                  <a:srgbClr val="C00000"/>
                </a:solidFill>
                <a:latin typeface="Comic Sans MS" pitchFamily="66" charset="0"/>
              </a:rPr>
              <a:t>decompression</a:t>
            </a:r>
            <a:r>
              <a:rPr lang="it-IT" sz="1800" dirty="0">
                <a:solidFill>
                  <a:srgbClr val="C00000"/>
                </a:solidFill>
                <a:latin typeface="Comic Sans MS" pitchFamily="66" charset="0"/>
              </a:rPr>
              <a:t> time of an L-long </a:t>
            </a:r>
            <a:r>
              <a:rPr lang="it-IT" sz="1800" dirty="0" err="1">
                <a:solidFill>
                  <a:srgbClr val="C00000"/>
                </a:solidFill>
                <a:latin typeface="Comic Sans MS" pitchFamily="66" charset="0"/>
              </a:rPr>
              <a:t>substring</a:t>
            </a:r>
            <a:r>
              <a:rPr lang="it-IT" sz="1800" dirty="0">
                <a:solidFill>
                  <a:srgbClr val="C00000"/>
                </a:solidFill>
                <a:latin typeface="Comic Sans MS" pitchFamily="66" charset="0"/>
              </a:rPr>
              <a:t> (S+ L time) due to the </a:t>
            </a:r>
            <a:r>
              <a:rPr lang="it-IT" sz="1800" dirty="0" err="1">
                <a:solidFill>
                  <a:srgbClr val="C00000"/>
                </a:solidFill>
                <a:latin typeface="Comic Sans MS" pitchFamily="66" charset="0"/>
              </a:rPr>
              <a:t>sampling</a:t>
            </a:r>
            <a:r>
              <a:rPr lang="it-IT" sz="1800" dirty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it-IT" sz="1800" dirty="0" err="1">
                <a:solidFill>
                  <a:srgbClr val="C00000"/>
                </a:solidFill>
                <a:latin typeface="Comic Sans MS" pitchFamily="66" charset="0"/>
              </a:rPr>
              <a:t>step</a:t>
            </a:r>
            <a:r>
              <a:rPr lang="it-IT" sz="1800" dirty="0">
                <a:solidFill>
                  <a:srgbClr val="C00000"/>
                </a:solidFill>
                <a:latin typeface="Comic Sans MS" pitchFamily="66" charset="0"/>
              </a:rPr>
              <a:t> S</a:t>
            </a:r>
          </a:p>
        </p:txBody>
      </p:sp>
      <p:sp>
        <p:nvSpPr>
          <p:cNvPr id="43" name="Rettangolo arrotondato 42"/>
          <p:cNvSpPr/>
          <p:nvPr/>
        </p:nvSpPr>
        <p:spPr bwMode="auto">
          <a:xfrm>
            <a:off x="683568" y="6379707"/>
            <a:ext cx="7848872" cy="433669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 w="9525" cap="flat" cmpd="sng" algn="ctr">
            <a:solidFill>
              <a:schemeClr val="accent1">
                <a:lumMod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Lucida Sans" pitchFamily="34" charset="0"/>
              </a:rPr>
              <a:t>Generalised</a:t>
            </a:r>
            <a:r>
              <a:rPr kumimoji="0" lang="it-IT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Lucida Sans" pitchFamily="34" charset="0"/>
              </a:rPr>
              <a:t> </a:t>
            </a:r>
            <a:r>
              <a:rPr kumimoji="0" lang="it-IT" sz="20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Lucida Sans" pitchFamily="34" charset="0"/>
              </a:rPr>
              <a:t>Rank</a:t>
            </a:r>
            <a:r>
              <a:rPr kumimoji="0" lang="it-IT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Lucida Sans" pitchFamily="34" charset="0"/>
              </a:rPr>
              <a:t>-Select over the </a:t>
            </a:r>
            <a:r>
              <a:rPr kumimoji="0" lang="it-IT" sz="20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Lucida Sans" pitchFamily="34" charset="0"/>
              </a:rPr>
              <a:t>column</a:t>
            </a:r>
            <a:r>
              <a:rPr kumimoji="0" lang="it-IT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Lucida Sans" pitchFamily="34" charset="0"/>
              </a:rPr>
              <a:t> L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Lucida Sans" pitchFamily="34" charset="0"/>
            </a:endParaRPr>
          </a:p>
        </p:txBody>
      </p:sp>
      <p:sp>
        <p:nvSpPr>
          <p:cNvPr id="2" name="Rettangolo arrotondato 1"/>
          <p:cNvSpPr/>
          <p:nvPr/>
        </p:nvSpPr>
        <p:spPr bwMode="auto">
          <a:xfrm>
            <a:off x="5723896" y="44624"/>
            <a:ext cx="3420104" cy="1223789"/>
          </a:xfrm>
          <a:prstGeom prst="roundRect">
            <a:avLst/>
          </a:prstGeom>
          <a:solidFill>
            <a:srgbClr val="FF33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Lucida Sans" pitchFamily="34" charset="0"/>
              </a:rPr>
              <a:t>Search</a:t>
            </a:r>
            <a:r>
              <a:rPr kumimoji="0" lang="it-IT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Lucida Sans" pitchFamily="34" charset="0"/>
              </a:rPr>
              <a:t> </a:t>
            </a:r>
            <a:r>
              <a:rPr kumimoji="0" lang="it-IT" sz="20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Lucida Sans" pitchFamily="34" charset="0"/>
              </a:rPr>
              <a:t>is</a:t>
            </a:r>
            <a:r>
              <a:rPr kumimoji="0" lang="it-IT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Lucida Sans" pitchFamily="34" charset="0"/>
              </a:rPr>
              <a:t> </a:t>
            </a:r>
            <a:r>
              <a:rPr kumimoji="0" lang="it-IT" sz="20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Lucida Sans" pitchFamily="34" charset="0"/>
              </a:rPr>
              <a:t>possible</a:t>
            </a:r>
            <a:r>
              <a:rPr kumimoji="0" lang="it-IT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Lucida Sans" pitchFamily="34" charset="0"/>
              </a:rPr>
              <a:t>,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Lucida Sans" pitchFamily="34" charset="0"/>
              </a:rPr>
              <a:t>not</a:t>
            </a:r>
            <a:r>
              <a:rPr kumimoji="0" lang="it-IT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Lucida Sans" pitchFamily="34" charset="0"/>
              </a:rPr>
              <a:t> in </a:t>
            </a:r>
            <a:r>
              <a:rPr kumimoji="0" lang="it-IT" sz="20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Lucida Sans" pitchFamily="34" charset="0"/>
              </a:rPr>
              <a:t>these</a:t>
            </a:r>
            <a:r>
              <a:rPr kumimoji="0" lang="it-IT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Lucida Sans" pitchFamily="34" charset="0"/>
              </a:rPr>
              <a:t> </a:t>
            </a:r>
            <a:r>
              <a:rPr kumimoji="0" lang="it-IT" sz="20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Lucida Sans" pitchFamily="34" charset="0"/>
              </a:rPr>
              <a:t>lectures</a:t>
            </a:r>
            <a:r>
              <a:rPr kumimoji="0" lang="it-IT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Lucida Sans" pitchFamily="34" charset="0"/>
              </a:rPr>
              <a:t>...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Lucida San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895249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8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68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8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8688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8688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868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8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688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8688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868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18688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68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59" dur="500"/>
                                        <p:tgtEl>
                                          <p:spTgt spid="18688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68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2" dur="500"/>
                                        <p:tgtEl>
                                          <p:spTgt spid="18688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68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68823" grpId="0"/>
      <p:bldP spid="1868823" grpId="1"/>
      <p:bldP spid="1868824" grpId="0" animBg="1"/>
      <p:bldP spid="1868824" grpId="1" animBg="1"/>
      <p:bldP spid="1868831" grpId="0" animBg="1"/>
      <p:bldP spid="1868831" grpId="1" animBg="1"/>
      <p:bldP spid="10" grpId="0" animBg="1"/>
      <p:bldP spid="54" grpId="0"/>
      <p:bldP spid="43" grpId="0" animBg="1"/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602" name="Rectangle 2"/>
          <p:cNvSpPr>
            <a:spLocks noGrp="1" noChangeArrowheads="1"/>
          </p:cNvSpPr>
          <p:nvPr>
            <p:ph type="title"/>
          </p:nvPr>
        </p:nvSpPr>
        <p:spPr>
          <a:xfrm>
            <a:off x="537882" y="829878"/>
            <a:ext cx="7772400" cy="528638"/>
          </a:xfrm>
        </p:spPr>
        <p:txBody>
          <a:bodyPr/>
          <a:lstStyle/>
          <a:p>
            <a:r>
              <a:rPr lang="it-IT" altLang="en-US" sz="3000" dirty="0">
                <a:solidFill>
                  <a:srgbClr val="000099"/>
                </a:solidFill>
              </a:rPr>
              <a:t>The </a:t>
            </a:r>
            <a:r>
              <a:rPr lang="it-IT" altLang="en-US" sz="3000" dirty="0" err="1">
                <a:solidFill>
                  <a:srgbClr val="000099"/>
                </a:solidFill>
              </a:rPr>
              <a:t>Suffix</a:t>
            </a:r>
            <a:r>
              <a:rPr lang="it-IT" altLang="en-US" sz="3000" dirty="0">
                <a:solidFill>
                  <a:srgbClr val="000099"/>
                </a:solidFill>
              </a:rPr>
              <a:t> Array</a:t>
            </a:r>
            <a:endParaRPr lang="en-US" altLang="en-US" sz="1500" dirty="0">
              <a:solidFill>
                <a:srgbClr val="000099"/>
              </a:solidFill>
            </a:endParaRPr>
          </a:p>
        </p:txBody>
      </p:sp>
      <p:sp>
        <p:nvSpPr>
          <p:cNvPr id="1049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563960"/>
            <a:ext cx="7772400" cy="3810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it-IT" altLang="en-US" sz="2000">
                <a:solidFill>
                  <a:srgbClr val="CC3300"/>
                </a:solidFill>
                <a:latin typeface="Comic Sans MS" panose="030F0702030302020204" pitchFamily="66" charset="0"/>
              </a:rPr>
              <a:t>Prop 1.</a:t>
            </a:r>
            <a:r>
              <a:rPr lang="it-IT" altLang="en-US" sz="2000">
                <a:latin typeface="Comic Sans MS" panose="030F0702030302020204" pitchFamily="66" charset="0"/>
              </a:rPr>
              <a:t> All suffixes in SUF(T) having prefix P are contiguous.</a:t>
            </a:r>
            <a:endParaRPr lang="en-US" altLang="en-US" sz="2000">
              <a:latin typeface="Comic Sans MS" panose="030F0702030302020204" pitchFamily="66" charset="0"/>
            </a:endParaRPr>
          </a:p>
        </p:txBody>
      </p:sp>
      <p:sp>
        <p:nvSpPr>
          <p:cNvPr id="1049604" name="Text Box 4"/>
          <p:cNvSpPr txBox="1">
            <a:spLocks noChangeArrowheads="1"/>
          </p:cNvSpPr>
          <p:nvPr/>
        </p:nvSpPr>
        <p:spPr bwMode="auto">
          <a:xfrm>
            <a:off x="3515544" y="4840560"/>
            <a:ext cx="6794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>
                <a:solidFill>
                  <a:srgbClr val="339933"/>
                </a:solidFill>
              </a:rPr>
              <a:t>P=si</a:t>
            </a:r>
            <a:endParaRPr lang="en-GB" altLang="en-US" sz="2000">
              <a:solidFill>
                <a:srgbClr val="339933"/>
              </a:solidFill>
            </a:endParaRPr>
          </a:p>
        </p:txBody>
      </p:sp>
      <p:sp>
        <p:nvSpPr>
          <p:cNvPr id="1049605" name="Text Box 5"/>
          <p:cNvSpPr txBox="1">
            <a:spLocks noChangeArrowheads="1"/>
          </p:cNvSpPr>
          <p:nvPr/>
        </p:nvSpPr>
        <p:spPr bwMode="auto">
          <a:xfrm>
            <a:off x="3286944" y="2630760"/>
            <a:ext cx="24828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69696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it-IT" altLang="en-US" sz="2400">
                <a:latin typeface="Comic Sans MS" panose="030F0702030302020204" pitchFamily="66" charset="0"/>
              </a:rPr>
              <a:t>T = mississippi</a:t>
            </a:r>
            <a:r>
              <a:rPr lang="it-IT" altLang="en-US" sz="2400">
                <a:solidFill>
                  <a:srgbClr val="FF0000"/>
                </a:solidFill>
                <a:latin typeface="Comic Sans MS" panose="030F0702030302020204" pitchFamily="66" charset="0"/>
              </a:rPr>
              <a:t>#</a:t>
            </a:r>
            <a:endParaRPr lang="en-US" altLang="en-US" sz="240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1049606" name="Group 6"/>
          <p:cNvGrpSpPr>
            <a:grpSpLocks/>
          </p:cNvGrpSpPr>
          <p:nvPr/>
        </p:nvGrpSpPr>
        <p:grpSpPr bwMode="auto">
          <a:xfrm>
            <a:off x="1762944" y="2935560"/>
            <a:ext cx="2286000" cy="3516313"/>
            <a:chOff x="1248" y="1584"/>
            <a:chExt cx="1440" cy="2215"/>
          </a:xfrm>
        </p:grpSpPr>
        <p:sp>
          <p:nvSpPr>
            <p:cNvPr id="1049607" name="Text Box 7"/>
            <p:cNvSpPr txBox="1">
              <a:spLocks noChangeArrowheads="1"/>
            </p:cNvSpPr>
            <p:nvPr/>
          </p:nvSpPr>
          <p:spPr bwMode="auto">
            <a:xfrm>
              <a:off x="1248" y="1824"/>
              <a:ext cx="1440" cy="19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457200" indent="-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914400" indent="-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371600" indent="-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828800" indent="-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286000" indent="-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743200" indent="-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3200400" indent="-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657600" indent="-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4114800" indent="-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hangingPunct="0">
                <a:lnSpc>
                  <a:spcPct val="95000"/>
                </a:lnSpc>
                <a:spcBef>
                  <a:spcPct val="10000"/>
                </a:spcBef>
              </a:pPr>
              <a:r>
                <a:rPr lang="en-US" altLang="en-US" sz="1600" b="1">
                  <a:latin typeface="Courier New" panose="02070309020205020404" pitchFamily="49" charset="0"/>
                </a:rPr>
                <a:t>#</a:t>
              </a:r>
            </a:p>
            <a:p>
              <a:pPr eaLnBrk="0" hangingPunct="0">
                <a:lnSpc>
                  <a:spcPct val="95000"/>
                </a:lnSpc>
                <a:spcBef>
                  <a:spcPct val="10000"/>
                </a:spcBef>
              </a:pPr>
              <a:r>
                <a:rPr lang="en-US" altLang="en-US" sz="1600" b="1">
                  <a:latin typeface="Courier New" panose="02070309020205020404" pitchFamily="49" charset="0"/>
                </a:rPr>
                <a:t>i#</a:t>
              </a:r>
            </a:p>
            <a:p>
              <a:pPr eaLnBrk="0" hangingPunct="0">
                <a:lnSpc>
                  <a:spcPct val="95000"/>
                </a:lnSpc>
                <a:spcBef>
                  <a:spcPct val="10000"/>
                </a:spcBef>
              </a:pPr>
              <a:r>
                <a:rPr lang="en-US" altLang="en-US" sz="1600" b="1">
                  <a:latin typeface="Courier New" panose="02070309020205020404" pitchFamily="49" charset="0"/>
                </a:rPr>
                <a:t>ippi#</a:t>
              </a:r>
            </a:p>
            <a:p>
              <a:pPr eaLnBrk="0" hangingPunct="0">
                <a:lnSpc>
                  <a:spcPct val="95000"/>
                </a:lnSpc>
                <a:spcBef>
                  <a:spcPct val="10000"/>
                </a:spcBef>
              </a:pPr>
              <a:r>
                <a:rPr lang="en-US" altLang="en-US" sz="1600" b="1">
                  <a:latin typeface="Courier New" panose="02070309020205020404" pitchFamily="49" charset="0"/>
                </a:rPr>
                <a:t>issippi#</a:t>
              </a:r>
            </a:p>
            <a:p>
              <a:pPr eaLnBrk="0" hangingPunct="0">
                <a:lnSpc>
                  <a:spcPct val="95000"/>
                </a:lnSpc>
                <a:spcBef>
                  <a:spcPct val="10000"/>
                </a:spcBef>
              </a:pPr>
              <a:r>
                <a:rPr lang="en-US" altLang="en-US" sz="1600" b="1">
                  <a:latin typeface="Courier New" panose="02070309020205020404" pitchFamily="49" charset="0"/>
                </a:rPr>
                <a:t>ississippi#</a:t>
              </a:r>
            </a:p>
            <a:p>
              <a:pPr eaLnBrk="0" hangingPunct="0">
                <a:lnSpc>
                  <a:spcPct val="95000"/>
                </a:lnSpc>
                <a:spcBef>
                  <a:spcPct val="10000"/>
                </a:spcBef>
              </a:pPr>
              <a:r>
                <a:rPr lang="en-US" altLang="en-US" sz="1600" b="1">
                  <a:latin typeface="Courier New" panose="02070309020205020404" pitchFamily="49" charset="0"/>
                </a:rPr>
                <a:t>mississippi#</a:t>
              </a:r>
            </a:p>
            <a:p>
              <a:pPr eaLnBrk="0" hangingPunct="0">
                <a:lnSpc>
                  <a:spcPct val="95000"/>
                </a:lnSpc>
                <a:spcBef>
                  <a:spcPct val="10000"/>
                </a:spcBef>
              </a:pPr>
              <a:r>
                <a:rPr lang="en-US" altLang="en-US" sz="1600" b="1">
                  <a:latin typeface="Courier New" panose="02070309020205020404" pitchFamily="49" charset="0"/>
                </a:rPr>
                <a:t>pi#</a:t>
              </a:r>
            </a:p>
            <a:p>
              <a:pPr eaLnBrk="0" hangingPunct="0">
                <a:lnSpc>
                  <a:spcPct val="95000"/>
                </a:lnSpc>
                <a:spcBef>
                  <a:spcPct val="10000"/>
                </a:spcBef>
              </a:pPr>
              <a:r>
                <a:rPr lang="en-US" altLang="en-US" sz="1600" b="1">
                  <a:latin typeface="Courier New" panose="02070309020205020404" pitchFamily="49" charset="0"/>
                </a:rPr>
                <a:t>ppi#</a:t>
              </a:r>
            </a:p>
            <a:p>
              <a:pPr eaLnBrk="0" hangingPunct="0">
                <a:lnSpc>
                  <a:spcPct val="95000"/>
                </a:lnSpc>
                <a:spcBef>
                  <a:spcPct val="10000"/>
                </a:spcBef>
              </a:pPr>
              <a:r>
                <a:rPr lang="en-US" altLang="en-US" sz="1600" b="1">
                  <a:latin typeface="Courier New" panose="02070309020205020404" pitchFamily="49" charset="0"/>
                </a:rPr>
                <a:t>sippi#</a:t>
              </a:r>
            </a:p>
            <a:p>
              <a:pPr eaLnBrk="0" hangingPunct="0">
                <a:lnSpc>
                  <a:spcPct val="95000"/>
                </a:lnSpc>
                <a:spcBef>
                  <a:spcPct val="10000"/>
                </a:spcBef>
              </a:pPr>
              <a:r>
                <a:rPr lang="en-US" altLang="en-US" sz="1600" b="1">
                  <a:latin typeface="Courier New" panose="02070309020205020404" pitchFamily="49" charset="0"/>
                </a:rPr>
                <a:t>sissippi#</a:t>
              </a:r>
            </a:p>
            <a:p>
              <a:pPr eaLnBrk="0" hangingPunct="0">
                <a:lnSpc>
                  <a:spcPct val="95000"/>
                </a:lnSpc>
                <a:spcBef>
                  <a:spcPct val="10000"/>
                </a:spcBef>
              </a:pPr>
              <a:r>
                <a:rPr lang="en-US" altLang="en-US" sz="1600" b="1">
                  <a:latin typeface="Courier New" panose="02070309020205020404" pitchFamily="49" charset="0"/>
                </a:rPr>
                <a:t>ssippi#</a:t>
              </a:r>
            </a:p>
            <a:p>
              <a:pPr eaLnBrk="0" hangingPunct="0">
                <a:lnSpc>
                  <a:spcPct val="95000"/>
                </a:lnSpc>
                <a:spcBef>
                  <a:spcPct val="10000"/>
                </a:spcBef>
              </a:pPr>
              <a:r>
                <a:rPr lang="en-US" altLang="en-US" sz="1600" b="1">
                  <a:latin typeface="Courier New" panose="02070309020205020404" pitchFamily="49" charset="0"/>
                </a:rPr>
                <a:t>ssissippi#</a:t>
              </a:r>
              <a:endParaRPr lang="en-GB" altLang="en-US" sz="1600" b="1">
                <a:latin typeface="Courier New" panose="02070309020205020404" pitchFamily="49" charset="0"/>
              </a:endParaRPr>
            </a:p>
          </p:txBody>
        </p:sp>
        <p:sp>
          <p:nvSpPr>
            <p:cNvPr id="1049608" name="Text Box 8"/>
            <p:cNvSpPr txBox="1">
              <a:spLocks noChangeArrowheads="1"/>
            </p:cNvSpPr>
            <p:nvPr/>
          </p:nvSpPr>
          <p:spPr bwMode="auto">
            <a:xfrm>
              <a:off x="1248" y="1584"/>
              <a:ext cx="61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69696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it-IT" altLang="en-US">
                  <a:latin typeface="Comic Sans MS" panose="030F0702030302020204" pitchFamily="66" charset="0"/>
                </a:rPr>
                <a:t>SUF(T)</a:t>
              </a:r>
              <a:endParaRPr lang="en-US" altLang="en-US">
                <a:latin typeface="Comic Sans MS" panose="030F0702030302020204" pitchFamily="66" charset="0"/>
              </a:endParaRPr>
            </a:p>
          </p:txBody>
        </p:sp>
      </p:grpSp>
      <p:sp>
        <p:nvSpPr>
          <p:cNvPr id="1049609" name="AutoShape 9"/>
          <p:cNvSpPr>
            <a:spLocks/>
          </p:cNvSpPr>
          <p:nvPr/>
        </p:nvSpPr>
        <p:spPr bwMode="auto">
          <a:xfrm>
            <a:off x="2982144" y="5373960"/>
            <a:ext cx="228600" cy="533400"/>
          </a:xfrm>
          <a:prstGeom prst="rightBrace">
            <a:avLst>
              <a:gd name="adj1" fmla="val 19444"/>
              <a:gd name="adj2" fmla="val 50000"/>
            </a:avLst>
          </a:prstGeom>
          <a:noFill/>
          <a:ln w="25400">
            <a:solidFill>
              <a:srgbClr val="3399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69696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9610" name="Line 10"/>
          <p:cNvSpPr>
            <a:spLocks noChangeShapeType="1"/>
          </p:cNvSpPr>
          <p:nvPr/>
        </p:nvSpPr>
        <p:spPr bwMode="auto">
          <a:xfrm flipH="1">
            <a:off x="2448744" y="5221560"/>
            <a:ext cx="1143000" cy="152400"/>
          </a:xfrm>
          <a:prstGeom prst="line">
            <a:avLst/>
          </a:prstGeom>
          <a:noFill/>
          <a:ln w="28575">
            <a:solidFill>
              <a:srgbClr val="339933"/>
            </a:solidFill>
            <a:round/>
            <a:headEnd/>
            <a:tailEnd type="arrow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49611" name="Group 11"/>
          <p:cNvGrpSpPr>
            <a:grpSpLocks/>
          </p:cNvGrpSpPr>
          <p:nvPr/>
        </p:nvGrpSpPr>
        <p:grpSpPr bwMode="auto">
          <a:xfrm>
            <a:off x="4282307" y="5145360"/>
            <a:ext cx="4754189" cy="1524000"/>
            <a:chOff x="3504" y="2160"/>
            <a:chExt cx="2256" cy="960"/>
          </a:xfrm>
        </p:grpSpPr>
        <p:sp>
          <p:nvSpPr>
            <p:cNvPr id="1049612" name="Text Box 12"/>
            <p:cNvSpPr txBox="1">
              <a:spLocks noChangeArrowheads="1"/>
            </p:cNvSpPr>
            <p:nvPr/>
          </p:nvSpPr>
          <p:spPr bwMode="auto">
            <a:xfrm>
              <a:off x="3542" y="2186"/>
              <a:ext cx="2099" cy="8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69696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it-IT" altLang="en-US">
                  <a:solidFill>
                    <a:schemeClr val="tx2"/>
                  </a:solidFill>
                  <a:latin typeface="Comic Sans MS" panose="030F0702030302020204" pitchFamily="66" charset="0"/>
                </a:rPr>
                <a:t>Suffix Array</a:t>
              </a:r>
            </a:p>
            <a:p>
              <a:pPr eaLnBrk="0" hangingPunct="0">
                <a:lnSpc>
                  <a:spcPct val="110000"/>
                </a:lnSpc>
                <a:buFontTx/>
                <a:buChar char="•"/>
              </a:pPr>
              <a:r>
                <a:rPr lang="it-IT" altLang="en-US">
                  <a:latin typeface="Comic Sans MS" panose="030F0702030302020204" pitchFamily="66" charset="0"/>
                </a:rPr>
                <a:t> SA: </a:t>
              </a:r>
              <a:r>
                <a:rPr lang="it-IT" altLang="en-US">
                  <a:latin typeface="Symbol" panose="05050102010706020507" pitchFamily="18" charset="2"/>
                </a:rPr>
                <a:t>Q</a:t>
              </a:r>
              <a:r>
                <a:rPr lang="it-IT" altLang="en-US" sz="1600">
                  <a:latin typeface="Symbol" panose="05050102010706020507" pitchFamily="18" charset="2"/>
                </a:rPr>
                <a:t>(</a:t>
              </a:r>
              <a:r>
                <a:rPr lang="it-IT" altLang="en-US" sz="1600">
                  <a:latin typeface="Comic Sans MS" panose="030F0702030302020204" pitchFamily="66" charset="0"/>
                </a:rPr>
                <a:t>N log</a:t>
              </a:r>
              <a:r>
                <a:rPr lang="it-IT" altLang="en-US" sz="1600" baseline="-25000">
                  <a:latin typeface="Comic Sans MS" panose="030F0702030302020204" pitchFamily="66" charset="0"/>
                </a:rPr>
                <a:t>2</a:t>
              </a:r>
              <a:r>
                <a:rPr lang="it-IT" altLang="en-US" sz="1600">
                  <a:latin typeface="Comic Sans MS" panose="030F0702030302020204" pitchFamily="66" charset="0"/>
                </a:rPr>
                <a:t> N) bits</a:t>
              </a:r>
            </a:p>
            <a:p>
              <a:pPr eaLnBrk="0" hangingPunct="0">
                <a:lnSpc>
                  <a:spcPct val="110000"/>
                </a:lnSpc>
                <a:buFontTx/>
                <a:buChar char="•"/>
              </a:pPr>
              <a:r>
                <a:rPr lang="it-IT" altLang="en-US">
                  <a:latin typeface="Comic Sans MS" panose="030F0702030302020204" pitchFamily="66" charset="0"/>
                </a:rPr>
                <a:t> Text T: N chars</a:t>
              </a:r>
            </a:p>
            <a:p>
              <a:pPr eaLnBrk="0" hangingPunct="0">
                <a:lnSpc>
                  <a:spcPct val="120000"/>
                </a:lnSpc>
              </a:pPr>
              <a:r>
                <a:rPr lang="en-US" altLang="en-US">
                  <a:latin typeface="Comic Sans MS" panose="030F0702030302020204" pitchFamily="66" charset="0"/>
                  <a:sym typeface="Wingdings" panose="05000000000000000000" pitchFamily="2" charset="2"/>
                </a:rPr>
                <a:t>     </a:t>
              </a:r>
              <a:r>
                <a:rPr lang="it-IT" altLang="en-US">
                  <a:latin typeface="Comic Sans MS" panose="030F0702030302020204" pitchFamily="66" charset="0"/>
                  <a:sym typeface="Wingdings" panose="05000000000000000000" pitchFamily="2" charset="2"/>
                </a:rPr>
                <a:t> In practice, a total of </a:t>
              </a:r>
              <a:r>
                <a:rPr lang="it-IT" altLang="en-US">
                  <a:solidFill>
                    <a:srgbClr val="CC3300"/>
                  </a:solidFill>
                  <a:latin typeface="Comic Sans MS" panose="030F0702030302020204" pitchFamily="66" charset="0"/>
                  <a:sym typeface="Wingdings" panose="05000000000000000000" pitchFamily="2" charset="2"/>
                </a:rPr>
                <a:t>5N bytes</a:t>
              </a:r>
              <a:endParaRPr lang="en-US" altLang="en-US">
                <a:latin typeface="Comic Sans MS" panose="030F0702030302020204" pitchFamily="66" charset="0"/>
                <a:sym typeface="Wingdings" panose="05000000000000000000" pitchFamily="2" charset="2"/>
              </a:endParaRPr>
            </a:p>
          </p:txBody>
        </p:sp>
        <p:sp>
          <p:nvSpPr>
            <p:cNvPr id="1049613" name="Rectangle 13"/>
            <p:cNvSpPr>
              <a:spLocks noChangeArrowheads="1"/>
            </p:cNvSpPr>
            <p:nvPr/>
          </p:nvSpPr>
          <p:spPr bwMode="auto">
            <a:xfrm>
              <a:off x="3504" y="2160"/>
              <a:ext cx="2256" cy="96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69696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49614" name="Group 14"/>
          <p:cNvGrpSpPr>
            <a:grpSpLocks/>
          </p:cNvGrpSpPr>
          <p:nvPr/>
        </p:nvGrpSpPr>
        <p:grpSpPr bwMode="auto">
          <a:xfrm>
            <a:off x="543744" y="2452960"/>
            <a:ext cx="1676400" cy="482600"/>
            <a:chOff x="480" y="1280"/>
            <a:chExt cx="1056" cy="304"/>
          </a:xfrm>
        </p:grpSpPr>
        <p:sp>
          <p:nvSpPr>
            <p:cNvPr id="1049615" name="AutoShape 15"/>
            <p:cNvSpPr>
              <a:spLocks noChangeArrowheads="1"/>
            </p:cNvSpPr>
            <p:nvPr/>
          </p:nvSpPr>
          <p:spPr bwMode="auto">
            <a:xfrm rot="16200000">
              <a:off x="1296" y="1344"/>
              <a:ext cx="240" cy="240"/>
            </a:xfrm>
            <a:custGeom>
              <a:avLst/>
              <a:gdLst>
                <a:gd name="G0" fmla="+- 11829 0 0"/>
                <a:gd name="G1" fmla="+- 18514 0 0"/>
                <a:gd name="G2" fmla="+- 7200 0 0"/>
                <a:gd name="G3" fmla="*/ 11829 1 2"/>
                <a:gd name="G4" fmla="+- G3 10800 0"/>
                <a:gd name="G5" fmla="+- 21600 11829 18514"/>
                <a:gd name="G6" fmla="+- 18514 7200 0"/>
                <a:gd name="G7" fmla="*/ G6 1 2"/>
                <a:gd name="G8" fmla="*/ 18514 2 1"/>
                <a:gd name="G9" fmla="+- G8 0 21600"/>
                <a:gd name="G10" fmla="*/ 21600 G0 G1"/>
                <a:gd name="G11" fmla="*/ 21600 G4 G1"/>
                <a:gd name="G12" fmla="*/ 21600 G5 G1"/>
                <a:gd name="G13" fmla="*/ 21600 G7 G1"/>
                <a:gd name="G14" fmla="*/ 18514 1 2"/>
                <a:gd name="G15" fmla="+- G5 0 G4"/>
                <a:gd name="G16" fmla="+- G0 0 G4"/>
                <a:gd name="G17" fmla="*/ G2 G15 G16"/>
                <a:gd name="T0" fmla="*/ 16715 w 21600"/>
                <a:gd name="T1" fmla="*/ 0 h 21600"/>
                <a:gd name="T2" fmla="*/ 11829 w 21600"/>
                <a:gd name="T3" fmla="*/ 7200 h 21600"/>
                <a:gd name="T4" fmla="*/ 0 w 21600"/>
                <a:gd name="T5" fmla="*/ 19501 h 21600"/>
                <a:gd name="T6" fmla="*/ 9257 w 21600"/>
                <a:gd name="T7" fmla="*/ 21600 h 21600"/>
                <a:gd name="T8" fmla="*/ 18514 w 21600"/>
                <a:gd name="T9" fmla="*/ 15000 h 21600"/>
                <a:gd name="T10" fmla="*/ 21600 w 21600"/>
                <a:gd name="T11" fmla="*/ 7200 h 21600"/>
                <a:gd name="T12" fmla="*/ 17694720 60000 65536"/>
                <a:gd name="T13" fmla="*/ 11796480 60000 65536"/>
                <a:gd name="T14" fmla="*/ 11796480 60000 65536"/>
                <a:gd name="T15" fmla="*/ 5898240 60000 65536"/>
                <a:gd name="T16" fmla="*/ 0 60000 65536"/>
                <a:gd name="T17" fmla="*/ 0 60000 65536"/>
                <a:gd name="T18" fmla="*/ 0 w 21600"/>
                <a:gd name="T19" fmla="*/ G12 h 21600"/>
                <a:gd name="T20" fmla="*/ G1 w 21600"/>
                <a:gd name="T21" fmla="*/ 216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6715" y="0"/>
                  </a:moveTo>
                  <a:lnTo>
                    <a:pt x="11829" y="7200"/>
                  </a:lnTo>
                  <a:lnTo>
                    <a:pt x="14915" y="7200"/>
                  </a:lnTo>
                  <a:lnTo>
                    <a:pt x="14915" y="17401"/>
                  </a:lnTo>
                  <a:lnTo>
                    <a:pt x="0" y="17401"/>
                  </a:lnTo>
                  <a:lnTo>
                    <a:pt x="0" y="21600"/>
                  </a:lnTo>
                  <a:lnTo>
                    <a:pt x="18514" y="21600"/>
                  </a:lnTo>
                  <a:lnTo>
                    <a:pt x="18514" y="7200"/>
                  </a:lnTo>
                  <a:lnTo>
                    <a:pt x="21600" y="7200"/>
                  </a:lnTo>
                  <a:close/>
                </a:path>
              </a:pathLst>
            </a:custGeom>
            <a:solidFill>
              <a:srgbClr val="FF33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9616" name="Rectangle 16"/>
            <p:cNvSpPr>
              <a:spLocks noChangeArrowheads="1"/>
            </p:cNvSpPr>
            <p:nvPr/>
          </p:nvSpPr>
          <p:spPr bwMode="auto">
            <a:xfrm>
              <a:off x="480" y="1280"/>
              <a:ext cx="84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69696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it-IT" altLang="en-US">
                  <a:solidFill>
                    <a:srgbClr val="FF3300"/>
                  </a:solidFill>
                  <a:latin typeface="Symbol" panose="05050102010706020507" pitchFamily="18" charset="2"/>
                </a:rPr>
                <a:t>Q</a:t>
              </a:r>
              <a:r>
                <a:rPr lang="it-IT" altLang="en-US" sz="1600">
                  <a:solidFill>
                    <a:srgbClr val="FF3300"/>
                  </a:solidFill>
                  <a:latin typeface="Comic Sans MS" panose="030F0702030302020204" pitchFamily="66" charset="0"/>
                </a:rPr>
                <a:t>(N</a:t>
              </a:r>
              <a:r>
                <a:rPr lang="it-IT" altLang="en-US" sz="1600" baseline="30000">
                  <a:solidFill>
                    <a:srgbClr val="FF3300"/>
                  </a:solidFill>
                  <a:latin typeface="Comic Sans MS" panose="030F0702030302020204" pitchFamily="66" charset="0"/>
                </a:rPr>
                <a:t>2</a:t>
              </a:r>
              <a:r>
                <a:rPr lang="it-IT" altLang="en-US" sz="1600">
                  <a:solidFill>
                    <a:srgbClr val="FF3300"/>
                  </a:solidFill>
                  <a:latin typeface="Comic Sans MS" panose="030F0702030302020204" pitchFamily="66" charset="0"/>
                </a:rPr>
                <a:t>) space</a:t>
              </a:r>
              <a:endParaRPr lang="en-GB" altLang="en-US" sz="1600">
                <a:solidFill>
                  <a:srgbClr val="FF3300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1049617" name="Group 17"/>
          <p:cNvGrpSpPr>
            <a:grpSpLocks/>
          </p:cNvGrpSpPr>
          <p:nvPr/>
        </p:nvGrpSpPr>
        <p:grpSpPr bwMode="auto">
          <a:xfrm>
            <a:off x="1188269" y="2630760"/>
            <a:ext cx="4581525" cy="3821113"/>
            <a:chOff x="886" y="1392"/>
            <a:chExt cx="2886" cy="2407"/>
          </a:xfrm>
        </p:grpSpPr>
        <p:grpSp>
          <p:nvGrpSpPr>
            <p:cNvPr id="1049618" name="Group 18"/>
            <p:cNvGrpSpPr>
              <a:grpSpLocks/>
            </p:cNvGrpSpPr>
            <p:nvPr/>
          </p:nvGrpSpPr>
          <p:grpSpPr bwMode="auto">
            <a:xfrm>
              <a:off x="886" y="1584"/>
              <a:ext cx="362" cy="2215"/>
              <a:chOff x="886" y="1584"/>
              <a:chExt cx="362" cy="2215"/>
            </a:xfrm>
          </p:grpSpPr>
          <p:sp>
            <p:nvSpPr>
              <p:cNvPr id="1049619" name="Rectangle 19"/>
              <p:cNvSpPr>
                <a:spLocks noChangeArrowheads="1"/>
              </p:cNvSpPr>
              <p:nvPr/>
            </p:nvSpPr>
            <p:spPr bwMode="auto">
              <a:xfrm>
                <a:off x="912" y="1824"/>
                <a:ext cx="263" cy="1968"/>
              </a:xfrm>
              <a:prstGeom prst="rect">
                <a:avLst/>
              </a:prstGeom>
              <a:noFill/>
              <a:ln w="25400">
                <a:solidFill>
                  <a:schemeClr val="tx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9900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9620" name="Text Box 20"/>
              <p:cNvSpPr txBox="1">
                <a:spLocks noChangeArrowheads="1"/>
              </p:cNvSpPr>
              <p:nvPr/>
            </p:nvSpPr>
            <p:spPr bwMode="auto">
              <a:xfrm>
                <a:off x="886" y="1584"/>
                <a:ext cx="30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b="1">
                    <a:solidFill>
                      <a:schemeClr val="tx2"/>
                    </a:solidFill>
                  </a:rPr>
                  <a:t>SA</a:t>
                </a:r>
                <a:endParaRPr lang="en-GB" altLang="en-US" b="1">
                  <a:solidFill>
                    <a:schemeClr val="tx2"/>
                  </a:solidFill>
                </a:endParaRPr>
              </a:p>
            </p:txBody>
          </p:sp>
          <p:sp>
            <p:nvSpPr>
              <p:cNvPr id="1049621" name="Text Box 21"/>
              <p:cNvSpPr txBox="1">
                <a:spLocks noChangeArrowheads="1"/>
              </p:cNvSpPr>
              <p:nvPr/>
            </p:nvSpPr>
            <p:spPr bwMode="auto">
              <a:xfrm>
                <a:off x="912" y="1824"/>
                <a:ext cx="336" cy="19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marL="457200" indent="-4572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914400" indent="-4572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371600" indent="-4572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828800" indent="-4572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286000" indent="-4572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743200" indent="-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3200400" indent="-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657600" indent="-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4114800" indent="-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0" hangingPunct="0">
                  <a:lnSpc>
                    <a:spcPct val="95000"/>
                  </a:lnSpc>
                  <a:spcBef>
                    <a:spcPct val="10000"/>
                  </a:spcBef>
                </a:pPr>
                <a:r>
                  <a:rPr lang="en-US" altLang="en-US" sz="1600" b="1">
                    <a:solidFill>
                      <a:schemeClr val="tx2"/>
                    </a:solidFill>
                    <a:latin typeface="Courier New" panose="02070309020205020404" pitchFamily="49" charset="0"/>
                  </a:rPr>
                  <a:t>12</a:t>
                </a:r>
              </a:p>
              <a:p>
                <a:pPr eaLnBrk="0" hangingPunct="0">
                  <a:lnSpc>
                    <a:spcPct val="95000"/>
                  </a:lnSpc>
                  <a:spcBef>
                    <a:spcPct val="10000"/>
                  </a:spcBef>
                </a:pPr>
                <a:r>
                  <a:rPr lang="en-US" altLang="en-US" sz="1600" b="1">
                    <a:solidFill>
                      <a:schemeClr val="tx2"/>
                    </a:solidFill>
                    <a:latin typeface="Courier New" panose="02070309020205020404" pitchFamily="49" charset="0"/>
                  </a:rPr>
                  <a:t>11</a:t>
                </a:r>
                <a:endParaRPr lang="it-IT" altLang="en-US" sz="1600" b="1">
                  <a:solidFill>
                    <a:schemeClr val="tx2"/>
                  </a:solidFill>
                  <a:latin typeface="Courier New" panose="02070309020205020404" pitchFamily="49" charset="0"/>
                </a:endParaRPr>
              </a:p>
              <a:p>
                <a:pPr eaLnBrk="0" hangingPunct="0">
                  <a:lnSpc>
                    <a:spcPct val="95000"/>
                  </a:lnSpc>
                  <a:spcBef>
                    <a:spcPct val="10000"/>
                  </a:spcBef>
                </a:pPr>
                <a:r>
                  <a:rPr lang="en-US" altLang="en-US" sz="1600" b="1">
                    <a:solidFill>
                      <a:schemeClr val="tx2"/>
                    </a:solidFill>
                    <a:latin typeface="Courier New" panose="02070309020205020404" pitchFamily="49" charset="0"/>
                  </a:rPr>
                  <a:t>8</a:t>
                </a:r>
              </a:p>
              <a:p>
                <a:pPr eaLnBrk="0" hangingPunct="0">
                  <a:lnSpc>
                    <a:spcPct val="95000"/>
                  </a:lnSpc>
                  <a:spcBef>
                    <a:spcPct val="10000"/>
                  </a:spcBef>
                </a:pPr>
                <a:r>
                  <a:rPr lang="en-US" altLang="en-US" sz="1600" b="1">
                    <a:solidFill>
                      <a:schemeClr val="tx2"/>
                    </a:solidFill>
                    <a:latin typeface="Courier New" panose="02070309020205020404" pitchFamily="49" charset="0"/>
                  </a:rPr>
                  <a:t>5</a:t>
                </a:r>
              </a:p>
              <a:p>
                <a:pPr eaLnBrk="0" hangingPunct="0">
                  <a:lnSpc>
                    <a:spcPct val="95000"/>
                  </a:lnSpc>
                  <a:spcBef>
                    <a:spcPct val="10000"/>
                  </a:spcBef>
                </a:pPr>
                <a:r>
                  <a:rPr lang="en-US" altLang="en-US" sz="1600" b="1">
                    <a:solidFill>
                      <a:schemeClr val="tx2"/>
                    </a:solidFill>
                    <a:latin typeface="Courier New" panose="02070309020205020404" pitchFamily="49" charset="0"/>
                  </a:rPr>
                  <a:t>2</a:t>
                </a:r>
              </a:p>
              <a:p>
                <a:pPr eaLnBrk="0" hangingPunct="0">
                  <a:lnSpc>
                    <a:spcPct val="95000"/>
                  </a:lnSpc>
                  <a:spcBef>
                    <a:spcPct val="10000"/>
                  </a:spcBef>
                </a:pPr>
                <a:r>
                  <a:rPr lang="en-US" altLang="en-US" sz="1600" b="1">
                    <a:solidFill>
                      <a:schemeClr val="tx2"/>
                    </a:solidFill>
                    <a:latin typeface="Courier New" panose="02070309020205020404" pitchFamily="49" charset="0"/>
                  </a:rPr>
                  <a:t>1</a:t>
                </a:r>
              </a:p>
              <a:p>
                <a:pPr eaLnBrk="0" hangingPunct="0">
                  <a:lnSpc>
                    <a:spcPct val="95000"/>
                  </a:lnSpc>
                  <a:spcBef>
                    <a:spcPct val="10000"/>
                  </a:spcBef>
                </a:pPr>
                <a:r>
                  <a:rPr lang="en-US" altLang="en-US" sz="1600" b="1">
                    <a:solidFill>
                      <a:schemeClr val="tx2"/>
                    </a:solidFill>
                    <a:latin typeface="Courier New" panose="02070309020205020404" pitchFamily="49" charset="0"/>
                  </a:rPr>
                  <a:t>10</a:t>
                </a:r>
              </a:p>
              <a:p>
                <a:pPr eaLnBrk="0" hangingPunct="0">
                  <a:lnSpc>
                    <a:spcPct val="95000"/>
                  </a:lnSpc>
                  <a:spcBef>
                    <a:spcPct val="10000"/>
                  </a:spcBef>
                </a:pPr>
                <a:r>
                  <a:rPr lang="en-US" altLang="en-US" sz="1600" b="1">
                    <a:solidFill>
                      <a:schemeClr val="tx2"/>
                    </a:solidFill>
                    <a:latin typeface="Courier New" panose="02070309020205020404" pitchFamily="49" charset="0"/>
                  </a:rPr>
                  <a:t>9</a:t>
                </a:r>
              </a:p>
              <a:p>
                <a:pPr eaLnBrk="0" hangingPunct="0">
                  <a:lnSpc>
                    <a:spcPct val="95000"/>
                  </a:lnSpc>
                  <a:spcBef>
                    <a:spcPct val="10000"/>
                  </a:spcBef>
                </a:pPr>
                <a:r>
                  <a:rPr lang="en-US" altLang="en-US" sz="1600" b="1">
                    <a:solidFill>
                      <a:schemeClr val="tx2"/>
                    </a:solidFill>
                    <a:latin typeface="Courier New" panose="02070309020205020404" pitchFamily="49" charset="0"/>
                  </a:rPr>
                  <a:t>7</a:t>
                </a:r>
              </a:p>
              <a:p>
                <a:pPr eaLnBrk="0" hangingPunct="0">
                  <a:lnSpc>
                    <a:spcPct val="95000"/>
                  </a:lnSpc>
                  <a:spcBef>
                    <a:spcPct val="10000"/>
                  </a:spcBef>
                </a:pPr>
                <a:r>
                  <a:rPr lang="en-US" altLang="en-US" sz="1600" b="1">
                    <a:solidFill>
                      <a:schemeClr val="tx2"/>
                    </a:solidFill>
                    <a:latin typeface="Courier New" panose="02070309020205020404" pitchFamily="49" charset="0"/>
                  </a:rPr>
                  <a:t>4</a:t>
                </a:r>
              </a:p>
              <a:p>
                <a:pPr eaLnBrk="0" hangingPunct="0">
                  <a:lnSpc>
                    <a:spcPct val="95000"/>
                  </a:lnSpc>
                  <a:spcBef>
                    <a:spcPct val="10000"/>
                  </a:spcBef>
                </a:pPr>
                <a:r>
                  <a:rPr lang="en-US" altLang="en-US" sz="1600" b="1">
                    <a:solidFill>
                      <a:schemeClr val="tx2"/>
                    </a:solidFill>
                    <a:latin typeface="Courier New" panose="02070309020205020404" pitchFamily="49" charset="0"/>
                  </a:rPr>
                  <a:t>6</a:t>
                </a:r>
              </a:p>
              <a:p>
                <a:pPr eaLnBrk="0" hangingPunct="0">
                  <a:lnSpc>
                    <a:spcPct val="95000"/>
                  </a:lnSpc>
                  <a:spcBef>
                    <a:spcPct val="10000"/>
                  </a:spcBef>
                </a:pPr>
                <a:r>
                  <a:rPr lang="en-US" altLang="en-US" sz="1600" b="1">
                    <a:solidFill>
                      <a:schemeClr val="tx2"/>
                    </a:solidFill>
                    <a:latin typeface="Courier New" panose="02070309020205020404" pitchFamily="49" charset="0"/>
                  </a:rPr>
                  <a:t>3</a:t>
                </a:r>
                <a:endParaRPr lang="en-GB" altLang="en-US" sz="1600" b="1">
                  <a:solidFill>
                    <a:schemeClr val="tx2"/>
                  </a:solidFill>
                  <a:latin typeface="Courier New" panose="02070309020205020404" pitchFamily="49" charset="0"/>
                </a:endParaRPr>
              </a:p>
            </p:txBody>
          </p:sp>
        </p:grpSp>
        <p:sp>
          <p:nvSpPr>
            <p:cNvPr id="1049622" name="Text Box 22"/>
            <p:cNvSpPr txBox="1">
              <a:spLocks noChangeArrowheads="1"/>
            </p:cNvSpPr>
            <p:nvPr/>
          </p:nvSpPr>
          <p:spPr bwMode="auto">
            <a:xfrm>
              <a:off x="2208" y="1392"/>
              <a:ext cx="156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69696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it-IT" altLang="en-US" sz="2400">
                  <a:solidFill>
                    <a:schemeClr val="tx2"/>
                  </a:solidFill>
                  <a:latin typeface="Comic Sans MS" panose="030F0702030302020204" pitchFamily="66" charset="0"/>
                </a:rPr>
                <a:t>T = mississippi#</a:t>
              </a:r>
              <a:endParaRPr lang="en-US" altLang="en-US" sz="2400">
                <a:solidFill>
                  <a:schemeClr val="tx2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1049623" name="Group 23"/>
          <p:cNvGrpSpPr>
            <a:grpSpLocks/>
          </p:cNvGrpSpPr>
          <p:nvPr/>
        </p:nvGrpSpPr>
        <p:grpSpPr bwMode="auto">
          <a:xfrm>
            <a:off x="1534344" y="2424385"/>
            <a:ext cx="3330575" cy="1806575"/>
            <a:chOff x="1104" y="1262"/>
            <a:chExt cx="2098" cy="1138"/>
          </a:xfrm>
        </p:grpSpPr>
        <p:grpSp>
          <p:nvGrpSpPr>
            <p:cNvPr id="1049624" name="Group 24"/>
            <p:cNvGrpSpPr>
              <a:grpSpLocks/>
            </p:cNvGrpSpPr>
            <p:nvPr/>
          </p:nvGrpSpPr>
          <p:grpSpPr bwMode="auto">
            <a:xfrm>
              <a:off x="1104" y="1632"/>
              <a:ext cx="2098" cy="768"/>
              <a:chOff x="1104" y="1632"/>
              <a:chExt cx="2098" cy="768"/>
            </a:xfrm>
          </p:grpSpPr>
          <p:sp>
            <p:nvSpPr>
              <p:cNvPr id="1049625" name="Line 25"/>
              <p:cNvSpPr>
                <a:spLocks noChangeShapeType="1"/>
              </p:cNvSpPr>
              <p:nvPr/>
            </p:nvSpPr>
            <p:spPr bwMode="auto">
              <a:xfrm flipV="1">
                <a:off x="1104" y="1632"/>
                <a:ext cx="1920" cy="768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prstDash val="dashDot"/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49626" name="Text Box 26"/>
              <p:cNvSpPr txBox="1">
                <a:spLocks noChangeArrowheads="1"/>
              </p:cNvSpPr>
              <p:nvPr/>
            </p:nvSpPr>
            <p:spPr bwMode="auto">
              <a:xfrm>
                <a:off x="2352" y="1824"/>
                <a:ext cx="850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it-IT" altLang="en-US" sz="1400">
                    <a:solidFill>
                      <a:srgbClr val="FF5050"/>
                    </a:solidFill>
                    <a:latin typeface="Comic Sans MS" panose="030F0702030302020204" pitchFamily="66" charset="0"/>
                  </a:rPr>
                  <a:t>suffix pointer</a:t>
                </a:r>
                <a:endParaRPr lang="en-GB" altLang="en-US" sz="1400">
                  <a:solidFill>
                    <a:srgbClr val="FF5050"/>
                  </a:solidFill>
                  <a:latin typeface="Comic Sans MS" panose="030F0702030302020204" pitchFamily="66" charset="0"/>
                </a:endParaRPr>
              </a:p>
            </p:txBody>
          </p:sp>
        </p:grpSp>
        <p:sp>
          <p:nvSpPr>
            <p:cNvPr id="1049627" name="Rectangle 27"/>
            <p:cNvSpPr>
              <a:spLocks noChangeArrowheads="1"/>
            </p:cNvSpPr>
            <p:nvPr/>
          </p:nvSpPr>
          <p:spPr bwMode="auto">
            <a:xfrm>
              <a:off x="2928" y="1262"/>
              <a:ext cx="19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69696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it-IT" altLang="en-US" sz="1600">
                  <a:solidFill>
                    <a:srgbClr val="FF6600"/>
                  </a:solidFill>
                  <a:latin typeface="Comic Sans MS" panose="030F0702030302020204" pitchFamily="66" charset="0"/>
                </a:rPr>
                <a:t>5</a:t>
              </a:r>
              <a:endParaRPr lang="en-GB" altLang="en-US" sz="1600">
                <a:solidFill>
                  <a:srgbClr val="FF6600"/>
                </a:solidFill>
                <a:latin typeface="Comic Sans MS" panose="030F0702030302020204" pitchFamily="66" charset="0"/>
              </a:endParaRPr>
            </a:p>
          </p:txBody>
        </p:sp>
      </p:grpSp>
      <p:sp>
        <p:nvSpPr>
          <p:cNvPr id="1049628" name="Rectangle 28"/>
          <p:cNvSpPr>
            <a:spLocks noChangeArrowheads="1"/>
          </p:cNvSpPr>
          <p:nvPr/>
        </p:nvSpPr>
        <p:spPr bwMode="auto">
          <a:xfrm>
            <a:off x="467544" y="1944960"/>
            <a:ext cx="65706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69696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it-IT" altLang="en-US" sz="2000">
                <a:solidFill>
                  <a:srgbClr val="CC3300"/>
                </a:solidFill>
                <a:latin typeface="Comic Sans MS" panose="030F0702030302020204" pitchFamily="66" charset="0"/>
              </a:rPr>
              <a:t>Prop 2.</a:t>
            </a:r>
            <a:r>
              <a:rPr lang="it-IT" altLang="en-US" sz="2000">
                <a:latin typeface="Comic Sans MS" panose="030F0702030302020204" pitchFamily="66" charset="0"/>
              </a:rPr>
              <a:t> Starting position is the lexicographic one of P.</a:t>
            </a:r>
            <a:endParaRPr lang="en-US" altLang="en-US" sz="200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257171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49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049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496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496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049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9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9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9604" grpId="0"/>
      <p:bldP spid="1049609" grpId="0" animBg="1"/>
      <p:bldP spid="1049610" grpId="0" animBg="1"/>
      <p:bldP spid="1049610" grpId="1" animBg="1"/>
      <p:bldP spid="1049628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1777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620713"/>
            <a:ext cx="7772400" cy="720725"/>
          </a:xfrm>
        </p:spPr>
        <p:txBody>
          <a:bodyPr/>
          <a:lstStyle/>
          <a:p>
            <a:pPr eaLnBrk="1" hangingPunct="1"/>
            <a:r>
              <a:rPr lang="it-IT">
                <a:solidFill>
                  <a:srgbClr val="000099"/>
                </a:solidFill>
              </a:rPr>
              <a:t>The big (unconscious) step...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339975" y="1628775"/>
            <a:ext cx="4354513" cy="5229225"/>
            <a:chOff x="2653" y="618"/>
            <a:chExt cx="2676" cy="3702"/>
          </a:xfrm>
        </p:grpSpPr>
        <p:pic>
          <p:nvPicPr>
            <p:cNvPr id="971779" name="Picture 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653" y="663"/>
              <a:ext cx="2590" cy="36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71780" name="Rectangle 5"/>
            <p:cNvSpPr>
              <a:spLocks noChangeArrowheads="1"/>
            </p:cNvSpPr>
            <p:nvPr/>
          </p:nvSpPr>
          <p:spPr bwMode="auto">
            <a:xfrm>
              <a:off x="2653" y="618"/>
              <a:ext cx="2676" cy="3702"/>
            </a:xfrm>
            <a:prstGeom prst="rect">
              <a:avLst/>
            </a:prstGeom>
            <a:noFill/>
            <a:ln w="38100">
              <a:solidFill>
                <a:srgbClr val="00008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5170488" y="3065463"/>
            <a:ext cx="3352800" cy="2790825"/>
            <a:chOff x="3264" y="1833"/>
            <a:chExt cx="2112" cy="1758"/>
          </a:xfrm>
        </p:grpSpPr>
        <p:sp>
          <p:nvSpPr>
            <p:cNvPr id="973857" name="Rectangle 3"/>
            <p:cNvSpPr>
              <a:spLocks noChangeArrowheads="1"/>
            </p:cNvSpPr>
            <p:nvPr/>
          </p:nvSpPr>
          <p:spPr bwMode="auto">
            <a:xfrm>
              <a:off x="3264" y="2400"/>
              <a:ext cx="2064" cy="119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it-IT">
                  <a:latin typeface="Courier New" pitchFamily="49" charset="0"/>
                </a:rPr>
                <a:t>p  i</a:t>
              </a:r>
              <a:r>
                <a:rPr lang="en-US">
                  <a:latin typeface="Courier New" pitchFamily="49" charset="0"/>
                </a:rPr>
                <a:t>#</a:t>
              </a:r>
              <a:r>
                <a:rPr lang="it-IT">
                  <a:latin typeface="Courier New" pitchFamily="49" charset="0"/>
                </a:rPr>
                <a:t>m</a:t>
              </a:r>
              <a:r>
                <a:rPr lang="en-US">
                  <a:latin typeface="Courier New" pitchFamily="49" charset="0"/>
                </a:rPr>
                <a:t>issis</a:t>
              </a:r>
              <a:r>
                <a:rPr lang="it-IT">
                  <a:latin typeface="Courier New" pitchFamily="49" charset="0"/>
                </a:rPr>
                <a:t>si  p</a:t>
              </a:r>
            </a:p>
            <a:p>
              <a:pPr eaLnBrk="0" hangingPunct="0">
                <a:lnSpc>
                  <a:spcPct val="40000"/>
                </a:lnSpc>
                <a:spcBef>
                  <a:spcPct val="50000"/>
                </a:spcBef>
              </a:pPr>
              <a:r>
                <a:rPr lang="it-IT">
                  <a:latin typeface="Courier New" pitchFamily="49" charset="0"/>
                </a:rPr>
                <a:t>p  pi#mississ  i</a:t>
              </a:r>
            </a:p>
            <a:p>
              <a:pPr eaLnBrk="0" hangingPunct="0">
                <a:lnSpc>
                  <a:spcPct val="50000"/>
                </a:lnSpc>
                <a:spcBef>
                  <a:spcPct val="50000"/>
                </a:spcBef>
              </a:pPr>
              <a:r>
                <a:rPr lang="it-IT">
                  <a:latin typeface="Courier New" pitchFamily="49" charset="0"/>
                </a:rPr>
                <a:t>s  ippi#missi  s</a:t>
              </a:r>
            </a:p>
            <a:p>
              <a:pPr eaLnBrk="0" hangingPunct="0">
                <a:lnSpc>
                  <a:spcPct val="50000"/>
                </a:lnSpc>
                <a:spcBef>
                  <a:spcPct val="50000"/>
                </a:spcBef>
              </a:pPr>
              <a:r>
                <a:rPr lang="it-IT">
                  <a:latin typeface="Courier New" pitchFamily="49" charset="0"/>
                </a:rPr>
                <a:t>s  issippi#mi  s</a:t>
              </a:r>
            </a:p>
            <a:p>
              <a:pPr eaLnBrk="0" hangingPunct="0">
                <a:lnSpc>
                  <a:spcPct val="50000"/>
                </a:lnSpc>
                <a:spcBef>
                  <a:spcPct val="50000"/>
                </a:spcBef>
              </a:pPr>
              <a:r>
                <a:rPr lang="it-IT">
                  <a:latin typeface="Courier New" pitchFamily="49" charset="0"/>
                </a:rPr>
                <a:t>s  sippi#miss  i</a:t>
              </a:r>
            </a:p>
            <a:p>
              <a:pPr eaLnBrk="0" hangingPunct="0">
                <a:lnSpc>
                  <a:spcPct val="50000"/>
                </a:lnSpc>
                <a:spcBef>
                  <a:spcPct val="50000"/>
                </a:spcBef>
              </a:pPr>
              <a:r>
                <a:rPr lang="it-IT">
                  <a:latin typeface="Courier New" pitchFamily="49" charset="0"/>
                </a:rPr>
                <a:t>s  sissippi#m  i</a:t>
              </a:r>
              <a:endParaRPr lang="en-US">
                <a:latin typeface="Courier New" pitchFamily="49" charset="0"/>
              </a:endParaRPr>
            </a:p>
          </p:txBody>
        </p:sp>
        <p:sp>
          <p:nvSpPr>
            <p:cNvPr id="973858" name="Rectangle 4"/>
            <p:cNvSpPr>
              <a:spLocks noChangeArrowheads="1"/>
            </p:cNvSpPr>
            <p:nvPr/>
          </p:nvSpPr>
          <p:spPr bwMode="auto">
            <a:xfrm>
              <a:off x="3264" y="1833"/>
              <a:ext cx="2016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it-IT">
                  <a:latin typeface="Courier New" pitchFamily="49" charset="0"/>
                </a:rPr>
                <a:t>i  </a:t>
              </a:r>
              <a:r>
                <a:rPr lang="en-US">
                  <a:latin typeface="Courier New" pitchFamily="49" charset="0"/>
                </a:rPr>
                <a:t>ssippi#</a:t>
              </a:r>
              <a:r>
                <a:rPr lang="it-IT">
                  <a:latin typeface="Courier New" pitchFamily="49" charset="0"/>
                </a:rPr>
                <a:t>m</a:t>
              </a:r>
              <a:r>
                <a:rPr lang="en-US">
                  <a:latin typeface="Courier New" pitchFamily="49" charset="0"/>
                </a:rPr>
                <a:t>is</a:t>
              </a:r>
              <a:r>
                <a:rPr lang="it-IT">
                  <a:latin typeface="Courier New" pitchFamily="49" charset="0"/>
                </a:rPr>
                <a:t>  </a:t>
              </a:r>
              <a:r>
                <a:rPr lang="en-US">
                  <a:latin typeface="Courier New" pitchFamily="49" charset="0"/>
                </a:rPr>
                <a:t>s</a:t>
              </a:r>
            </a:p>
          </p:txBody>
        </p:sp>
        <p:sp>
          <p:nvSpPr>
            <p:cNvPr id="973859" name="Rectangle 5"/>
            <p:cNvSpPr>
              <a:spLocks noChangeArrowheads="1"/>
            </p:cNvSpPr>
            <p:nvPr/>
          </p:nvSpPr>
          <p:spPr bwMode="auto">
            <a:xfrm>
              <a:off x="3264" y="2219"/>
              <a:ext cx="2112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it-IT">
                  <a:latin typeface="Courier New" pitchFamily="49" charset="0"/>
                </a:rPr>
                <a:t>m  issi</a:t>
              </a:r>
              <a:r>
                <a:rPr lang="en-US">
                  <a:latin typeface="Courier New" pitchFamily="49" charset="0"/>
                </a:rPr>
                <a:t>ssippi</a:t>
              </a:r>
              <a:r>
                <a:rPr lang="it-IT">
                  <a:latin typeface="Courier New" pitchFamily="49" charset="0"/>
                </a:rPr>
                <a:t>  </a:t>
              </a:r>
              <a:r>
                <a:rPr lang="en-US">
                  <a:latin typeface="Courier New" pitchFamily="49" charset="0"/>
                </a:rPr>
                <a:t>#</a:t>
              </a:r>
            </a:p>
          </p:txBody>
        </p:sp>
        <p:sp>
          <p:nvSpPr>
            <p:cNvPr id="973860" name="Rectangle 6"/>
            <p:cNvSpPr>
              <a:spLocks noChangeArrowheads="1"/>
            </p:cNvSpPr>
            <p:nvPr/>
          </p:nvSpPr>
          <p:spPr bwMode="auto">
            <a:xfrm>
              <a:off x="3264" y="2026"/>
              <a:ext cx="2112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it-IT">
                  <a:latin typeface="Courier New" pitchFamily="49" charset="0"/>
                </a:rPr>
                <a:t>i  ssi</a:t>
              </a:r>
              <a:r>
                <a:rPr lang="en-US">
                  <a:latin typeface="Courier New" pitchFamily="49" charset="0"/>
                </a:rPr>
                <a:t>ssippi#</a:t>
              </a:r>
              <a:r>
                <a:rPr lang="it-IT">
                  <a:latin typeface="Courier New" pitchFamily="49" charset="0"/>
                </a:rPr>
                <a:t>  m</a:t>
              </a:r>
              <a:endParaRPr lang="en-US">
                <a:latin typeface="Courier New" pitchFamily="49" charset="0"/>
              </a:endParaRPr>
            </a:p>
          </p:txBody>
        </p:sp>
      </p:grpSp>
      <p:sp>
        <p:nvSpPr>
          <p:cNvPr id="973826" name="Rectangle 7"/>
          <p:cNvSpPr>
            <a:spLocks noGrp="1" noChangeArrowheads="1"/>
          </p:cNvSpPr>
          <p:nvPr>
            <p:ph type="title"/>
          </p:nvPr>
        </p:nvSpPr>
        <p:spPr>
          <a:xfrm>
            <a:off x="539750" y="692150"/>
            <a:ext cx="8077200" cy="660400"/>
          </a:xfrm>
        </p:spPr>
        <p:txBody>
          <a:bodyPr/>
          <a:lstStyle/>
          <a:p>
            <a:pPr eaLnBrk="1" hangingPunct="1"/>
            <a:r>
              <a:rPr lang="it-IT" sz="3100"/>
              <a:t>The Burrows-Wheeler Transform   </a:t>
            </a:r>
            <a:r>
              <a:rPr lang="it-IT" sz="1800"/>
              <a:t>(1994)</a:t>
            </a:r>
            <a:endParaRPr lang="en-US" sz="1800"/>
          </a:p>
        </p:txBody>
      </p:sp>
      <p:sp>
        <p:nvSpPr>
          <p:cNvPr id="973827" name="Rectangle 8"/>
          <p:cNvSpPr>
            <a:spLocks noChangeArrowheads="1"/>
          </p:cNvSpPr>
          <p:nvPr/>
        </p:nvSpPr>
        <p:spPr bwMode="auto">
          <a:xfrm>
            <a:off x="457200" y="1639888"/>
            <a:ext cx="4452938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/>
              <a:t>Let us given a text</a:t>
            </a:r>
            <a:r>
              <a:rPr lang="it-IT">
                <a:latin typeface="Comic Sans MS" pitchFamily="66" charset="0"/>
              </a:rPr>
              <a:t> T = mississippi</a:t>
            </a:r>
            <a:r>
              <a:rPr lang="it-IT">
                <a:solidFill>
                  <a:srgbClr val="FF3300"/>
                </a:solidFill>
                <a:latin typeface="Comic Sans MS" pitchFamily="66" charset="0"/>
              </a:rPr>
              <a:t>#</a:t>
            </a:r>
            <a:endParaRPr lang="en-US">
              <a:solidFill>
                <a:srgbClr val="FF3300"/>
              </a:solidFill>
              <a:latin typeface="Comic Sans MS" pitchFamily="66" charset="0"/>
            </a:endParaRPr>
          </a:p>
        </p:txBody>
      </p:sp>
      <p:sp>
        <p:nvSpPr>
          <p:cNvPr id="1836041" name="Rectangle 9"/>
          <p:cNvSpPr>
            <a:spLocks noChangeArrowheads="1"/>
          </p:cNvSpPr>
          <p:nvPr/>
        </p:nvSpPr>
        <p:spPr bwMode="auto">
          <a:xfrm>
            <a:off x="1355725" y="2133600"/>
            <a:ext cx="22098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latin typeface="Courier New" pitchFamily="49" charset="0"/>
              </a:rPr>
              <a:t>mississippi#</a:t>
            </a:r>
          </a:p>
        </p:txBody>
      </p:sp>
      <p:sp>
        <p:nvSpPr>
          <p:cNvPr id="1836042" name="Rectangle 10"/>
          <p:cNvSpPr>
            <a:spLocks noChangeArrowheads="1"/>
          </p:cNvSpPr>
          <p:nvPr/>
        </p:nvSpPr>
        <p:spPr bwMode="auto">
          <a:xfrm>
            <a:off x="1355725" y="2441575"/>
            <a:ext cx="22098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latin typeface="Courier New" pitchFamily="49" charset="0"/>
              </a:rPr>
              <a:t>ississippi#</a:t>
            </a:r>
            <a:r>
              <a:rPr lang="it-IT">
                <a:latin typeface="Courier New" pitchFamily="49" charset="0"/>
              </a:rPr>
              <a:t>m</a:t>
            </a:r>
            <a:endParaRPr lang="en-US">
              <a:latin typeface="Courier New" pitchFamily="49" charset="0"/>
            </a:endParaRPr>
          </a:p>
        </p:txBody>
      </p:sp>
      <p:sp>
        <p:nvSpPr>
          <p:cNvPr id="1836043" name="Rectangle 11"/>
          <p:cNvSpPr>
            <a:spLocks noChangeArrowheads="1"/>
          </p:cNvSpPr>
          <p:nvPr/>
        </p:nvSpPr>
        <p:spPr bwMode="auto">
          <a:xfrm>
            <a:off x="1355725" y="2746375"/>
            <a:ext cx="22098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latin typeface="Courier New" pitchFamily="49" charset="0"/>
              </a:rPr>
              <a:t>ssissippi#</a:t>
            </a:r>
            <a:r>
              <a:rPr lang="it-IT">
                <a:latin typeface="Courier New" pitchFamily="49" charset="0"/>
              </a:rPr>
              <a:t>mi </a:t>
            </a:r>
            <a:endParaRPr lang="en-US">
              <a:latin typeface="Courier New" pitchFamily="49" charset="0"/>
            </a:endParaRPr>
          </a:p>
        </p:txBody>
      </p:sp>
      <p:sp>
        <p:nvSpPr>
          <p:cNvPr id="1836044" name="Rectangle 12"/>
          <p:cNvSpPr>
            <a:spLocks noChangeArrowheads="1"/>
          </p:cNvSpPr>
          <p:nvPr/>
        </p:nvSpPr>
        <p:spPr bwMode="auto">
          <a:xfrm>
            <a:off x="1355725" y="3051175"/>
            <a:ext cx="22098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latin typeface="Courier New" pitchFamily="49" charset="0"/>
              </a:rPr>
              <a:t>sissippi#</a:t>
            </a:r>
            <a:r>
              <a:rPr lang="it-IT">
                <a:latin typeface="Courier New" pitchFamily="49" charset="0"/>
              </a:rPr>
              <a:t>m</a:t>
            </a:r>
            <a:r>
              <a:rPr lang="en-US">
                <a:latin typeface="Courier New" pitchFamily="49" charset="0"/>
              </a:rPr>
              <a:t>is</a:t>
            </a:r>
          </a:p>
        </p:txBody>
      </p:sp>
      <p:sp>
        <p:nvSpPr>
          <p:cNvPr id="1836045" name="Rectangle 13"/>
          <p:cNvSpPr>
            <a:spLocks noChangeArrowheads="1"/>
          </p:cNvSpPr>
          <p:nvPr/>
        </p:nvSpPr>
        <p:spPr bwMode="auto">
          <a:xfrm>
            <a:off x="1355725" y="3951288"/>
            <a:ext cx="2209800" cy="1890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latin typeface="Courier New" pitchFamily="49" charset="0"/>
              </a:rPr>
              <a:t>sippi#</a:t>
            </a:r>
            <a:r>
              <a:rPr lang="it-IT">
                <a:latin typeface="Courier New" pitchFamily="49" charset="0"/>
              </a:rPr>
              <a:t>m</a:t>
            </a:r>
            <a:r>
              <a:rPr lang="en-US">
                <a:latin typeface="Courier New" pitchFamily="49" charset="0"/>
              </a:rPr>
              <a:t>issis</a:t>
            </a:r>
            <a:endParaRPr lang="it-IT">
              <a:latin typeface="Courier New" pitchFamily="49" charset="0"/>
            </a:endParaRPr>
          </a:p>
          <a:p>
            <a:pPr eaLnBrk="0" hangingPunct="0">
              <a:lnSpc>
                <a:spcPct val="40000"/>
              </a:lnSpc>
              <a:spcBef>
                <a:spcPct val="50000"/>
              </a:spcBef>
            </a:pPr>
            <a:r>
              <a:rPr lang="it-IT">
                <a:latin typeface="Courier New" pitchFamily="49" charset="0"/>
              </a:rPr>
              <a:t>ippi#mississ</a:t>
            </a:r>
          </a:p>
          <a:p>
            <a:pPr eaLnBrk="0" hangingPunct="0">
              <a:lnSpc>
                <a:spcPct val="50000"/>
              </a:lnSpc>
              <a:spcBef>
                <a:spcPct val="50000"/>
              </a:spcBef>
            </a:pPr>
            <a:r>
              <a:rPr lang="it-IT">
                <a:latin typeface="Courier New" pitchFamily="49" charset="0"/>
              </a:rPr>
              <a:t>ppi#mississi</a:t>
            </a:r>
          </a:p>
          <a:p>
            <a:pPr eaLnBrk="0" hangingPunct="0">
              <a:lnSpc>
                <a:spcPct val="50000"/>
              </a:lnSpc>
              <a:spcBef>
                <a:spcPct val="50000"/>
              </a:spcBef>
            </a:pPr>
            <a:r>
              <a:rPr lang="it-IT">
                <a:latin typeface="Courier New" pitchFamily="49" charset="0"/>
              </a:rPr>
              <a:t>pi#mississip</a:t>
            </a:r>
          </a:p>
          <a:p>
            <a:pPr eaLnBrk="0" hangingPunct="0">
              <a:lnSpc>
                <a:spcPct val="50000"/>
              </a:lnSpc>
              <a:spcBef>
                <a:spcPct val="50000"/>
              </a:spcBef>
            </a:pPr>
            <a:r>
              <a:rPr lang="it-IT">
                <a:latin typeface="Courier New" pitchFamily="49" charset="0"/>
              </a:rPr>
              <a:t>i#mississipp</a:t>
            </a:r>
          </a:p>
          <a:p>
            <a:pPr eaLnBrk="0" hangingPunct="0">
              <a:lnSpc>
                <a:spcPct val="50000"/>
              </a:lnSpc>
              <a:spcBef>
                <a:spcPct val="50000"/>
              </a:spcBef>
            </a:pPr>
            <a:r>
              <a:rPr lang="it-IT">
                <a:latin typeface="Courier New" pitchFamily="49" charset="0"/>
              </a:rPr>
              <a:t>#mississippi</a:t>
            </a:r>
            <a:endParaRPr lang="en-US">
              <a:latin typeface="Courier New" pitchFamily="49" charset="0"/>
            </a:endParaRPr>
          </a:p>
        </p:txBody>
      </p:sp>
      <p:sp>
        <p:nvSpPr>
          <p:cNvPr id="1836046" name="Rectangle 14"/>
          <p:cNvSpPr>
            <a:spLocks noChangeArrowheads="1"/>
          </p:cNvSpPr>
          <p:nvPr/>
        </p:nvSpPr>
        <p:spPr bwMode="auto">
          <a:xfrm>
            <a:off x="1355725" y="3663950"/>
            <a:ext cx="22098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latin typeface="Courier New" pitchFamily="49" charset="0"/>
              </a:rPr>
              <a:t>ssippi#</a:t>
            </a:r>
            <a:r>
              <a:rPr lang="it-IT">
                <a:latin typeface="Courier New" pitchFamily="49" charset="0"/>
              </a:rPr>
              <a:t>m</a:t>
            </a:r>
            <a:r>
              <a:rPr lang="en-US">
                <a:latin typeface="Courier New" pitchFamily="49" charset="0"/>
              </a:rPr>
              <a:t>issi</a:t>
            </a:r>
          </a:p>
        </p:txBody>
      </p:sp>
      <p:sp>
        <p:nvSpPr>
          <p:cNvPr id="1836047" name="Rectangle 15"/>
          <p:cNvSpPr>
            <a:spLocks noChangeArrowheads="1"/>
          </p:cNvSpPr>
          <p:nvPr/>
        </p:nvSpPr>
        <p:spPr bwMode="auto">
          <a:xfrm>
            <a:off x="1355725" y="3357563"/>
            <a:ext cx="22098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latin typeface="Courier New" pitchFamily="49" charset="0"/>
              </a:rPr>
              <a:t>issippi#</a:t>
            </a:r>
            <a:r>
              <a:rPr lang="it-IT">
                <a:latin typeface="Courier New" pitchFamily="49" charset="0"/>
              </a:rPr>
              <a:t>m</a:t>
            </a:r>
            <a:r>
              <a:rPr lang="en-US">
                <a:latin typeface="Courier New" pitchFamily="49" charset="0"/>
              </a:rPr>
              <a:t>iss</a:t>
            </a:r>
          </a:p>
        </p:txBody>
      </p: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3494088" y="3432175"/>
            <a:ext cx="1512887" cy="685800"/>
            <a:chOff x="2208" y="2064"/>
            <a:chExt cx="953" cy="432"/>
          </a:xfrm>
        </p:grpSpPr>
        <p:sp>
          <p:nvSpPr>
            <p:cNvPr id="973855" name="AutoShape 17"/>
            <p:cNvSpPr>
              <a:spLocks noChangeArrowheads="1"/>
            </p:cNvSpPr>
            <p:nvPr/>
          </p:nvSpPr>
          <p:spPr bwMode="auto">
            <a:xfrm>
              <a:off x="2400" y="2256"/>
              <a:ext cx="576" cy="240"/>
            </a:xfrm>
            <a:prstGeom prst="rightArrow">
              <a:avLst>
                <a:gd name="adj1" fmla="val 50000"/>
                <a:gd name="adj2" fmla="val 60000"/>
              </a:avLst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973856" name="Rectangle 18"/>
            <p:cNvSpPr>
              <a:spLocks noChangeArrowheads="1"/>
            </p:cNvSpPr>
            <p:nvPr/>
          </p:nvSpPr>
          <p:spPr bwMode="auto">
            <a:xfrm>
              <a:off x="2208" y="2064"/>
              <a:ext cx="953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it-IT" sz="1600">
                  <a:solidFill>
                    <a:srgbClr val="FF0000"/>
                  </a:solidFill>
                  <a:latin typeface="Comic Sans MS" pitchFamily="66" charset="0"/>
                </a:rPr>
                <a:t>Sort the rows</a:t>
              </a:r>
              <a:endParaRPr lang="en-US" sz="160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4" name="Group 19"/>
          <p:cNvGrpSpPr>
            <a:grpSpLocks/>
          </p:cNvGrpSpPr>
          <p:nvPr/>
        </p:nvGrpSpPr>
        <p:grpSpPr bwMode="auto">
          <a:xfrm>
            <a:off x="1284288" y="2147888"/>
            <a:ext cx="6934200" cy="3798887"/>
            <a:chOff x="816" y="1255"/>
            <a:chExt cx="4368" cy="2393"/>
          </a:xfrm>
        </p:grpSpPr>
        <p:sp>
          <p:nvSpPr>
            <p:cNvPr id="973852" name="Rectangle 20"/>
            <p:cNvSpPr>
              <a:spLocks noChangeArrowheads="1"/>
            </p:cNvSpPr>
            <p:nvPr/>
          </p:nvSpPr>
          <p:spPr bwMode="auto">
            <a:xfrm>
              <a:off x="3264" y="1255"/>
              <a:ext cx="1920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it-IT">
                  <a:latin typeface="Courier New" pitchFamily="49" charset="0"/>
                </a:rPr>
                <a:t>#  </a:t>
              </a:r>
              <a:r>
                <a:rPr lang="en-US">
                  <a:latin typeface="Courier New" pitchFamily="49" charset="0"/>
                </a:rPr>
                <a:t>mississipp</a:t>
              </a:r>
              <a:r>
                <a:rPr lang="it-IT">
                  <a:latin typeface="Courier New" pitchFamily="49" charset="0"/>
                </a:rPr>
                <a:t>  i</a:t>
              </a:r>
              <a:endParaRPr lang="en-US">
                <a:latin typeface="Courier New" pitchFamily="49" charset="0"/>
              </a:endParaRPr>
            </a:p>
          </p:txBody>
        </p:sp>
        <p:sp>
          <p:nvSpPr>
            <p:cNvPr id="973853" name="Oval 21"/>
            <p:cNvSpPr>
              <a:spLocks noChangeArrowheads="1"/>
            </p:cNvSpPr>
            <p:nvPr/>
          </p:nvSpPr>
          <p:spPr bwMode="auto">
            <a:xfrm>
              <a:off x="816" y="3360"/>
              <a:ext cx="1392" cy="288"/>
            </a:xfrm>
            <a:prstGeom prst="ellips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973854" name="Line 22"/>
            <p:cNvSpPr>
              <a:spLocks noChangeShapeType="1"/>
            </p:cNvSpPr>
            <p:nvPr/>
          </p:nvSpPr>
          <p:spPr bwMode="auto">
            <a:xfrm flipV="1">
              <a:off x="2208" y="1440"/>
              <a:ext cx="1104" cy="201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stealth" w="med" len="med"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grpSp>
        <p:nvGrpSpPr>
          <p:cNvPr id="5" name="Group 23"/>
          <p:cNvGrpSpPr>
            <a:grpSpLocks/>
          </p:cNvGrpSpPr>
          <p:nvPr/>
        </p:nvGrpSpPr>
        <p:grpSpPr bwMode="auto">
          <a:xfrm>
            <a:off x="1208088" y="2455863"/>
            <a:ext cx="7162800" cy="3186112"/>
            <a:chOff x="768" y="1449"/>
            <a:chExt cx="4512" cy="2007"/>
          </a:xfrm>
        </p:grpSpPr>
        <p:sp>
          <p:nvSpPr>
            <p:cNvPr id="973849" name="Rectangle 24"/>
            <p:cNvSpPr>
              <a:spLocks noChangeArrowheads="1"/>
            </p:cNvSpPr>
            <p:nvPr/>
          </p:nvSpPr>
          <p:spPr bwMode="auto">
            <a:xfrm>
              <a:off x="3264" y="1449"/>
              <a:ext cx="2016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it-IT">
                  <a:latin typeface="Courier New" pitchFamily="49" charset="0"/>
                </a:rPr>
                <a:t>i  </a:t>
              </a:r>
              <a:r>
                <a:rPr lang="en-US">
                  <a:latin typeface="Courier New" pitchFamily="49" charset="0"/>
                </a:rPr>
                <a:t>#</a:t>
              </a:r>
              <a:r>
                <a:rPr lang="it-IT">
                  <a:latin typeface="Courier New" pitchFamily="49" charset="0"/>
                </a:rPr>
                <a:t>m</a:t>
              </a:r>
              <a:r>
                <a:rPr lang="en-US">
                  <a:latin typeface="Courier New" pitchFamily="49" charset="0"/>
                </a:rPr>
                <a:t>ississip</a:t>
              </a:r>
              <a:r>
                <a:rPr lang="it-IT">
                  <a:latin typeface="Courier New" pitchFamily="49" charset="0"/>
                </a:rPr>
                <a:t>  </a:t>
              </a:r>
              <a:r>
                <a:rPr lang="en-US">
                  <a:latin typeface="Courier New" pitchFamily="49" charset="0"/>
                </a:rPr>
                <a:t>p</a:t>
              </a:r>
            </a:p>
          </p:txBody>
        </p:sp>
        <p:sp>
          <p:nvSpPr>
            <p:cNvPr id="973850" name="Oval 25"/>
            <p:cNvSpPr>
              <a:spLocks noChangeArrowheads="1"/>
            </p:cNvSpPr>
            <p:nvPr/>
          </p:nvSpPr>
          <p:spPr bwMode="auto">
            <a:xfrm>
              <a:off x="768" y="3168"/>
              <a:ext cx="1392" cy="288"/>
            </a:xfrm>
            <a:prstGeom prst="ellips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973851" name="Line 26"/>
            <p:cNvSpPr>
              <a:spLocks noChangeShapeType="1"/>
            </p:cNvSpPr>
            <p:nvPr/>
          </p:nvSpPr>
          <p:spPr bwMode="auto">
            <a:xfrm flipV="1">
              <a:off x="2160" y="1632"/>
              <a:ext cx="1152" cy="168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stealth" w="med" len="med"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grpSp>
        <p:nvGrpSpPr>
          <p:cNvPr id="6" name="Group 27"/>
          <p:cNvGrpSpPr>
            <a:grpSpLocks/>
          </p:cNvGrpSpPr>
          <p:nvPr/>
        </p:nvGrpSpPr>
        <p:grpSpPr bwMode="auto">
          <a:xfrm>
            <a:off x="1219200" y="2781300"/>
            <a:ext cx="7924800" cy="1890713"/>
            <a:chOff x="768" y="1641"/>
            <a:chExt cx="4992" cy="1191"/>
          </a:xfrm>
        </p:grpSpPr>
        <p:sp>
          <p:nvSpPr>
            <p:cNvPr id="973846" name="Rectangle 28"/>
            <p:cNvSpPr>
              <a:spLocks noChangeArrowheads="1"/>
            </p:cNvSpPr>
            <p:nvPr/>
          </p:nvSpPr>
          <p:spPr bwMode="auto">
            <a:xfrm>
              <a:off x="3264" y="1641"/>
              <a:ext cx="2496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it-IT">
                  <a:latin typeface="Courier New" pitchFamily="49" charset="0"/>
                </a:rPr>
                <a:t>i  </a:t>
              </a:r>
              <a:r>
                <a:rPr lang="en-US">
                  <a:latin typeface="Courier New" pitchFamily="49" charset="0"/>
                </a:rPr>
                <a:t>ppi#</a:t>
              </a:r>
              <a:r>
                <a:rPr lang="it-IT">
                  <a:latin typeface="Courier New" pitchFamily="49" charset="0"/>
                </a:rPr>
                <a:t>mi</a:t>
              </a:r>
              <a:r>
                <a:rPr lang="en-US">
                  <a:latin typeface="Courier New" pitchFamily="49" charset="0"/>
                </a:rPr>
                <a:t>ssis</a:t>
              </a:r>
              <a:r>
                <a:rPr lang="it-IT">
                  <a:latin typeface="Courier New" pitchFamily="49" charset="0"/>
                </a:rPr>
                <a:t>  </a:t>
              </a:r>
              <a:r>
                <a:rPr lang="en-US">
                  <a:latin typeface="Courier New" pitchFamily="49" charset="0"/>
                </a:rPr>
                <a:t>s</a:t>
              </a:r>
              <a:r>
                <a:rPr lang="it-IT">
                  <a:latin typeface="Courier New" pitchFamily="49" charset="0"/>
                </a:rPr>
                <a:t> </a:t>
              </a:r>
              <a:endParaRPr lang="en-US">
                <a:latin typeface="Courier New" pitchFamily="49" charset="0"/>
              </a:endParaRPr>
            </a:p>
          </p:txBody>
        </p:sp>
        <p:sp>
          <p:nvSpPr>
            <p:cNvPr id="973847" name="Oval 29"/>
            <p:cNvSpPr>
              <a:spLocks noChangeArrowheads="1"/>
            </p:cNvSpPr>
            <p:nvPr/>
          </p:nvSpPr>
          <p:spPr bwMode="auto">
            <a:xfrm>
              <a:off x="768" y="2544"/>
              <a:ext cx="1392" cy="288"/>
            </a:xfrm>
            <a:prstGeom prst="ellips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973848" name="Line 30"/>
            <p:cNvSpPr>
              <a:spLocks noChangeShapeType="1"/>
            </p:cNvSpPr>
            <p:nvPr/>
          </p:nvSpPr>
          <p:spPr bwMode="auto">
            <a:xfrm flipV="1">
              <a:off x="2160" y="1824"/>
              <a:ext cx="1152" cy="864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stealth" w="med" len="med"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1836063" name="Rectangle 31"/>
          <p:cNvSpPr>
            <a:spLocks noChangeArrowheads="1"/>
          </p:cNvSpPr>
          <p:nvPr/>
        </p:nvSpPr>
        <p:spPr bwMode="auto">
          <a:xfrm>
            <a:off x="5170488" y="1755775"/>
            <a:ext cx="338137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>
                <a:solidFill>
                  <a:schemeClr val="tx2"/>
                </a:solidFill>
                <a:latin typeface="Comic Sans MS" pitchFamily="66" charset="0"/>
              </a:rPr>
              <a:t>F</a:t>
            </a:r>
            <a:endParaRPr lang="en-US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1836064" name="Rectangle 32"/>
          <p:cNvSpPr>
            <a:spLocks noChangeArrowheads="1"/>
          </p:cNvSpPr>
          <p:nvPr/>
        </p:nvSpPr>
        <p:spPr bwMode="auto">
          <a:xfrm>
            <a:off x="7451725" y="1755775"/>
            <a:ext cx="32385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>
                <a:solidFill>
                  <a:schemeClr val="tx2"/>
                </a:solidFill>
                <a:latin typeface="Comic Sans MS" pitchFamily="66" charset="0"/>
              </a:rPr>
              <a:t>L</a:t>
            </a:r>
            <a:endParaRPr lang="en-US">
              <a:solidFill>
                <a:schemeClr val="tx2"/>
              </a:solidFill>
              <a:latin typeface="Comic Sans MS" pitchFamily="66" charset="0"/>
            </a:endParaRPr>
          </a:p>
        </p:txBody>
      </p:sp>
      <p:grpSp>
        <p:nvGrpSpPr>
          <p:cNvPr id="7" name="Group 33"/>
          <p:cNvGrpSpPr>
            <a:grpSpLocks/>
          </p:cNvGrpSpPr>
          <p:nvPr/>
        </p:nvGrpSpPr>
        <p:grpSpPr bwMode="auto">
          <a:xfrm>
            <a:off x="7380288" y="2060575"/>
            <a:ext cx="1492250" cy="3886200"/>
            <a:chOff x="4656" y="1200"/>
            <a:chExt cx="940" cy="2448"/>
          </a:xfrm>
        </p:grpSpPr>
        <p:sp>
          <p:nvSpPr>
            <p:cNvPr id="973842" name="Rectangle 34"/>
            <p:cNvSpPr>
              <a:spLocks noChangeArrowheads="1"/>
            </p:cNvSpPr>
            <p:nvPr/>
          </p:nvSpPr>
          <p:spPr bwMode="auto">
            <a:xfrm>
              <a:off x="4656" y="1200"/>
              <a:ext cx="288" cy="2448"/>
            </a:xfrm>
            <a:prstGeom prst="rect">
              <a:avLst/>
            </a:prstGeom>
            <a:noFill/>
            <a:ln w="31750">
              <a:solidFill>
                <a:srgbClr val="48F02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973843" name="Rectangle 35"/>
            <p:cNvSpPr>
              <a:spLocks noChangeArrowheads="1"/>
            </p:cNvSpPr>
            <p:nvPr/>
          </p:nvSpPr>
          <p:spPr bwMode="auto">
            <a:xfrm>
              <a:off x="5328" y="2304"/>
              <a:ext cx="268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it-IT" sz="2800">
                  <a:solidFill>
                    <a:srgbClr val="006600"/>
                  </a:solidFill>
                  <a:latin typeface="Comic Sans MS" pitchFamily="66" charset="0"/>
                </a:rPr>
                <a:t>T</a:t>
              </a:r>
              <a:endParaRPr lang="en-US" sz="2800">
                <a:solidFill>
                  <a:srgbClr val="006600"/>
                </a:solidFill>
                <a:latin typeface="Comic Sans MS" pitchFamily="66" charset="0"/>
              </a:endParaRPr>
            </a:p>
          </p:txBody>
        </p:sp>
        <p:sp>
          <p:nvSpPr>
            <p:cNvPr id="973844" name="Rectangle 36"/>
            <p:cNvSpPr>
              <a:spLocks noChangeArrowheads="1"/>
            </p:cNvSpPr>
            <p:nvPr/>
          </p:nvSpPr>
          <p:spPr bwMode="auto">
            <a:xfrm>
              <a:off x="4656" y="2221"/>
              <a:ext cx="288" cy="240"/>
            </a:xfrm>
            <a:prstGeom prst="rect">
              <a:avLst/>
            </a:prstGeom>
            <a:noFill/>
            <a:ln w="22225">
              <a:solidFill>
                <a:srgbClr val="00CC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973845" name="AutoShape 37"/>
            <p:cNvSpPr>
              <a:spLocks noChangeArrowheads="1"/>
            </p:cNvSpPr>
            <p:nvPr/>
          </p:nvSpPr>
          <p:spPr bwMode="auto">
            <a:xfrm>
              <a:off x="5040" y="2304"/>
              <a:ext cx="240" cy="336"/>
            </a:xfrm>
            <a:prstGeom prst="leftRightArrow">
              <a:avLst>
                <a:gd name="adj1" fmla="val 50000"/>
                <a:gd name="adj2" fmla="val 20000"/>
              </a:avLst>
            </a:prstGeom>
            <a:gradFill rotWithShape="0">
              <a:gsLst>
                <a:gs pos="0">
                  <a:srgbClr val="48F026"/>
                </a:gs>
                <a:gs pos="100000">
                  <a:srgbClr val="1A570E"/>
                </a:gs>
              </a:gsLst>
              <a:lin ang="0" scaled="1"/>
            </a:gra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6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6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6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6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6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6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6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6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8360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8360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6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8360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8360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36041" grpId="0" autoUpdateAnimBg="0"/>
      <p:bldP spid="1836042" grpId="0" autoUpdateAnimBg="0"/>
      <p:bldP spid="1836043" grpId="0" autoUpdateAnimBg="0"/>
      <p:bldP spid="1836044" grpId="0" autoUpdateAnimBg="0"/>
      <p:bldP spid="1836045" grpId="0" autoUpdateAnimBg="0"/>
      <p:bldP spid="1836046" grpId="0" autoUpdateAnimBg="0"/>
      <p:bldP spid="1836047" grpId="0" autoUpdateAnimBg="0"/>
      <p:bldP spid="1836063" grpId="0" autoUpdateAnimBg="0"/>
      <p:bldP spid="1836064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58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/>
              <a:t>A famous example</a:t>
            </a:r>
          </a:p>
        </p:txBody>
      </p:sp>
      <p:pic>
        <p:nvPicPr>
          <p:cNvPr id="975874" name="Picture 4" descr="Picture1"/>
          <p:cNvPicPr>
            <a:picLocks noChangeAspect="1" noChangeArrowheads="1"/>
          </p:cNvPicPr>
          <p:nvPr/>
        </p:nvPicPr>
        <p:blipFill rotWithShape="1">
          <a:blip r:embed="rId3" cstate="print"/>
          <a:srcRect l="10516"/>
          <a:stretch/>
        </p:blipFill>
        <p:spPr bwMode="auto">
          <a:xfrm>
            <a:off x="539552" y="1628775"/>
            <a:ext cx="4896644" cy="512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75875" name="AutoShape 5"/>
          <p:cNvSpPr>
            <a:spLocks noChangeArrowheads="1"/>
          </p:cNvSpPr>
          <p:nvPr/>
        </p:nvSpPr>
        <p:spPr bwMode="auto">
          <a:xfrm>
            <a:off x="5634338" y="3501008"/>
            <a:ext cx="1439862" cy="2016125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00FF00"/>
          </a:solidFill>
          <a:ln w="9525">
            <a:solidFill>
              <a:srgbClr val="00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b="1" dirty="0" err="1"/>
              <a:t>Much</a:t>
            </a:r>
            <a:endParaRPr lang="it-IT" b="1" dirty="0"/>
          </a:p>
          <a:p>
            <a:pPr algn="ctr"/>
            <a:r>
              <a:rPr lang="it-IT" b="1" dirty="0" err="1"/>
              <a:t>longer</a:t>
            </a:r>
            <a:r>
              <a:rPr lang="it-IT" b="1" dirty="0"/>
              <a:t>...</a:t>
            </a:r>
          </a:p>
        </p:txBody>
      </p:sp>
      <p:pic>
        <p:nvPicPr>
          <p:cNvPr id="13" name="Picture 4" descr="Picture1"/>
          <p:cNvPicPr>
            <a:picLocks noChangeAspect="1" noChangeArrowheads="1"/>
          </p:cNvPicPr>
          <p:nvPr/>
        </p:nvPicPr>
        <p:blipFill rotWithShape="1">
          <a:blip r:embed="rId3" cstate="print"/>
          <a:srcRect r="88816"/>
          <a:stretch/>
        </p:blipFill>
        <p:spPr bwMode="auto">
          <a:xfrm>
            <a:off x="7272343" y="1628774"/>
            <a:ext cx="612025" cy="512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7921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620713"/>
            <a:ext cx="7772400" cy="720725"/>
          </a:xfrm>
        </p:spPr>
        <p:txBody>
          <a:bodyPr/>
          <a:lstStyle/>
          <a:p>
            <a:pPr eaLnBrk="1" hangingPunct="1"/>
            <a:r>
              <a:rPr lang="it-IT" sz="3200">
                <a:solidFill>
                  <a:srgbClr val="000099"/>
                </a:solidFill>
              </a:rPr>
              <a:t>Compressing L seems promising...</a:t>
            </a:r>
          </a:p>
        </p:txBody>
      </p:sp>
      <p:pic>
        <p:nvPicPr>
          <p:cNvPr id="977922" name="Picture 3" descr="Picture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1338" y="1511300"/>
            <a:ext cx="4244975" cy="458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79044" name="Rectangle 4"/>
          <p:cNvSpPr>
            <a:spLocks noChangeArrowheads="1"/>
          </p:cNvSpPr>
          <p:nvPr/>
        </p:nvSpPr>
        <p:spPr bwMode="auto">
          <a:xfrm>
            <a:off x="5365750" y="2087563"/>
            <a:ext cx="3382963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457200" indent="-4572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Monotype Sorts"/>
              <a:buNone/>
            </a:pPr>
            <a:r>
              <a:rPr lang="it-IT">
                <a:solidFill>
                  <a:srgbClr val="0000FF"/>
                </a:solidFill>
                <a:latin typeface="Comic Sans MS" pitchFamily="66" charset="0"/>
              </a:rPr>
              <a:t>Key observation:</a:t>
            </a:r>
          </a:p>
          <a:p>
            <a:pPr marL="457200" indent="-457200" eaLnBrk="0" hangingPunct="0">
              <a:lnSpc>
                <a:spcPct val="12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Monotype Sorts"/>
              <a:buChar char="l"/>
            </a:pPr>
            <a:r>
              <a:rPr lang="it-IT" sz="1800">
                <a:latin typeface="Comic Sans MS" pitchFamily="66" charset="0"/>
              </a:rPr>
              <a:t>L is locally homogeneous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5457825" y="3022600"/>
            <a:ext cx="3543300" cy="407988"/>
            <a:chOff x="3061" y="1661"/>
            <a:chExt cx="2232" cy="342"/>
          </a:xfrm>
        </p:grpSpPr>
        <p:sp>
          <p:nvSpPr>
            <p:cNvPr id="977929" name="AutoShape 6"/>
            <p:cNvSpPr>
              <a:spLocks noChangeArrowheads="1"/>
            </p:cNvSpPr>
            <p:nvPr/>
          </p:nvSpPr>
          <p:spPr bwMode="auto">
            <a:xfrm>
              <a:off x="3061" y="1661"/>
              <a:ext cx="318" cy="272"/>
            </a:xfrm>
            <a:prstGeom prst="rightArrow">
              <a:avLst>
                <a:gd name="adj1" fmla="val 50000"/>
                <a:gd name="adj2" fmla="val 29228"/>
              </a:avLst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977930" name="Text Box 7"/>
            <p:cNvSpPr txBox="1">
              <a:spLocks noChangeArrowheads="1"/>
            </p:cNvSpPr>
            <p:nvPr/>
          </p:nvSpPr>
          <p:spPr bwMode="auto">
            <a:xfrm>
              <a:off x="3412" y="1671"/>
              <a:ext cx="1881" cy="3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it-IT">
                  <a:solidFill>
                    <a:srgbClr val="FF3300"/>
                  </a:solidFill>
                  <a:latin typeface="Comic Sans MS" pitchFamily="66" charset="0"/>
                </a:rPr>
                <a:t>L is highly compressible</a:t>
              </a:r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5292725" y="4103688"/>
            <a:ext cx="3527425" cy="1752600"/>
            <a:chOff x="2699" y="2478"/>
            <a:chExt cx="2928" cy="1104"/>
          </a:xfrm>
        </p:grpSpPr>
        <p:sp>
          <p:nvSpPr>
            <p:cNvPr id="977927" name="Rectangle 9"/>
            <p:cNvSpPr>
              <a:spLocks noChangeArrowheads="1"/>
            </p:cNvSpPr>
            <p:nvPr/>
          </p:nvSpPr>
          <p:spPr bwMode="auto">
            <a:xfrm>
              <a:off x="2699" y="2478"/>
              <a:ext cx="2928" cy="1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/>
            <a:lstStyle/>
            <a:p>
              <a:pPr marL="457200" indent="-45720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/>
                <a:buNone/>
              </a:pPr>
              <a:r>
                <a:rPr lang="it-IT" dirty="0" err="1">
                  <a:solidFill>
                    <a:srgbClr val="0000FF"/>
                  </a:solidFill>
                  <a:latin typeface="Comic Sans MS" pitchFamily="66" charset="0"/>
                </a:rPr>
                <a:t>Algorithm</a:t>
              </a:r>
              <a:r>
                <a:rPr lang="it-IT" dirty="0">
                  <a:solidFill>
                    <a:srgbClr val="0000FF"/>
                  </a:solidFill>
                  <a:latin typeface="Comic Sans MS" pitchFamily="66" charset="0"/>
                </a:rPr>
                <a:t> </a:t>
              </a:r>
              <a:r>
                <a:rPr lang="it-IT" dirty="0" err="1">
                  <a:solidFill>
                    <a:srgbClr val="0000FF"/>
                  </a:solidFill>
                  <a:latin typeface="Comic Sans MS" pitchFamily="66" charset="0"/>
                </a:rPr>
                <a:t>Bzip</a:t>
              </a:r>
              <a:r>
                <a:rPr lang="it-IT" dirty="0">
                  <a:solidFill>
                    <a:srgbClr val="0000FF"/>
                  </a:solidFill>
                  <a:latin typeface="Comic Sans MS" pitchFamily="66" charset="0"/>
                </a:rPr>
                <a:t> :</a:t>
              </a:r>
            </a:p>
            <a:p>
              <a:pPr marL="457200" indent="-457200" eaLnBrk="0" hangingPunct="0">
                <a:lnSpc>
                  <a:spcPct val="140000"/>
                </a:lnSpc>
                <a:spcBef>
                  <a:spcPct val="20000"/>
                </a:spcBef>
                <a:buClr>
                  <a:schemeClr val="tx1"/>
                </a:buClr>
                <a:buSzPct val="110000"/>
                <a:buFont typeface="+mj-lt"/>
                <a:buAutoNum type="arabicPeriod"/>
              </a:pPr>
              <a:r>
                <a:rPr lang="it-IT" sz="1800" dirty="0" err="1">
                  <a:latin typeface="Comic Sans MS" pitchFamily="66" charset="0"/>
                </a:rPr>
                <a:t>Move</a:t>
              </a:r>
              <a:r>
                <a:rPr lang="it-IT" sz="1800" dirty="0">
                  <a:latin typeface="Comic Sans MS" pitchFamily="66" charset="0"/>
                </a:rPr>
                <a:t>-to-Front </a:t>
              </a:r>
              <a:r>
                <a:rPr lang="it-IT" sz="1800" dirty="0" err="1">
                  <a:latin typeface="Comic Sans MS" pitchFamily="66" charset="0"/>
                </a:rPr>
                <a:t>coding</a:t>
              </a:r>
              <a:r>
                <a:rPr lang="it-IT" sz="1800" dirty="0">
                  <a:latin typeface="Comic Sans MS" pitchFamily="66" charset="0"/>
                </a:rPr>
                <a:t> of L</a:t>
              </a:r>
            </a:p>
            <a:p>
              <a:pPr marL="457200" indent="-457200" eaLnBrk="0" hangingPunct="0">
                <a:lnSpc>
                  <a:spcPct val="130000"/>
                </a:lnSpc>
                <a:spcBef>
                  <a:spcPct val="20000"/>
                </a:spcBef>
                <a:buClr>
                  <a:schemeClr val="tx1"/>
                </a:buClr>
                <a:buSzPct val="115000"/>
                <a:buFont typeface="+mj-lt"/>
                <a:buAutoNum type="arabicPeriod"/>
              </a:pPr>
              <a:r>
                <a:rPr lang="it-IT" sz="1800" dirty="0" err="1">
                  <a:latin typeface="Comic Sans MS" pitchFamily="66" charset="0"/>
                </a:rPr>
                <a:t>Run-Length</a:t>
              </a:r>
              <a:r>
                <a:rPr lang="it-IT" sz="1800" dirty="0">
                  <a:latin typeface="Comic Sans MS" pitchFamily="66" charset="0"/>
                </a:rPr>
                <a:t> </a:t>
              </a:r>
              <a:r>
                <a:rPr lang="it-IT" sz="1800" dirty="0" err="1">
                  <a:latin typeface="Comic Sans MS" pitchFamily="66" charset="0"/>
                </a:rPr>
                <a:t>coding</a:t>
              </a:r>
              <a:endParaRPr lang="it-IT" sz="1800" dirty="0">
                <a:latin typeface="Comic Sans MS" pitchFamily="66" charset="0"/>
                <a:sym typeface="Wingdings" pitchFamily="2" charset="2"/>
              </a:endParaRPr>
            </a:p>
            <a:p>
              <a:pPr marL="457200" indent="-457200" eaLnBrk="0" hangingPunct="0">
                <a:lnSpc>
                  <a:spcPct val="130000"/>
                </a:lnSpc>
                <a:spcBef>
                  <a:spcPct val="20000"/>
                </a:spcBef>
                <a:buClr>
                  <a:schemeClr val="tx1"/>
                </a:buClr>
                <a:buSzPct val="110000"/>
                <a:buFont typeface="+mj-lt"/>
                <a:buAutoNum type="arabicPeriod"/>
              </a:pPr>
              <a:r>
                <a:rPr lang="it-IT" sz="1800" dirty="0">
                  <a:latin typeface="Comic Sans MS" pitchFamily="66" charset="0"/>
                  <a:sym typeface="Wingdings" pitchFamily="2" charset="2"/>
                </a:rPr>
                <a:t>Statistical </a:t>
              </a:r>
              <a:r>
                <a:rPr lang="it-IT" sz="1800" dirty="0" err="1">
                  <a:latin typeface="Comic Sans MS" pitchFamily="66" charset="0"/>
                  <a:sym typeface="Wingdings" pitchFamily="2" charset="2"/>
                </a:rPr>
                <a:t>coder</a:t>
              </a:r>
              <a:endParaRPr lang="it-IT" sz="1600" dirty="0">
                <a:latin typeface="Comic Sans MS" pitchFamily="66" charset="0"/>
              </a:endParaRPr>
            </a:p>
          </p:txBody>
        </p:sp>
        <p:sp>
          <p:nvSpPr>
            <p:cNvPr id="977928" name="Rectangle 10"/>
            <p:cNvSpPr>
              <a:spLocks noChangeArrowheads="1"/>
            </p:cNvSpPr>
            <p:nvPr/>
          </p:nvSpPr>
          <p:spPr bwMode="auto">
            <a:xfrm>
              <a:off x="2699" y="2478"/>
              <a:ext cx="2928" cy="105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1879051" name="Rectangle 11"/>
          <p:cNvSpPr>
            <a:spLocks noChangeArrowheads="1"/>
          </p:cNvSpPr>
          <p:nvPr/>
        </p:nvSpPr>
        <p:spPr bwMode="auto">
          <a:xfrm>
            <a:off x="395288" y="6237288"/>
            <a:ext cx="749935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  <a:buClr>
                <a:srgbClr val="FF0000"/>
              </a:buClr>
              <a:buSzPct val="105000"/>
              <a:buFont typeface="Wingdings 2" pitchFamily="18" charset="2"/>
              <a:buChar char="R"/>
            </a:pPr>
            <a:r>
              <a:rPr lang="it-IT" sz="1800">
                <a:solidFill>
                  <a:srgbClr val="FF0000"/>
                </a:solidFill>
                <a:latin typeface="Comic Sans MS" pitchFamily="66" charset="0"/>
              </a:rPr>
              <a:t>Bzip vs. Gzip: 20% vs. 33%, but it is slower in (de)compression !</a:t>
            </a:r>
          </a:p>
        </p:txBody>
      </p:sp>
      <p:sp>
        <p:nvSpPr>
          <p:cNvPr id="12" name="Line 6"/>
          <p:cNvSpPr>
            <a:spLocks noChangeShapeType="1"/>
          </p:cNvSpPr>
          <p:nvPr/>
        </p:nvSpPr>
        <p:spPr bwMode="auto">
          <a:xfrm>
            <a:off x="540096" y="3931964"/>
            <a:ext cx="4391944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4" name="Line 11"/>
          <p:cNvSpPr>
            <a:spLocks noChangeShapeType="1"/>
          </p:cNvSpPr>
          <p:nvPr/>
        </p:nvSpPr>
        <p:spPr bwMode="auto">
          <a:xfrm>
            <a:off x="539552" y="4509120"/>
            <a:ext cx="4392488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5" name="Line 12"/>
          <p:cNvSpPr>
            <a:spLocks noChangeShapeType="1"/>
          </p:cNvSpPr>
          <p:nvPr/>
        </p:nvSpPr>
        <p:spPr bwMode="auto">
          <a:xfrm>
            <a:off x="611534" y="4725144"/>
            <a:ext cx="4320506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grpSp>
        <p:nvGrpSpPr>
          <p:cNvPr id="4" name="Gruppo 3"/>
          <p:cNvGrpSpPr/>
          <p:nvPr/>
        </p:nvGrpSpPr>
        <p:grpSpPr>
          <a:xfrm>
            <a:off x="1008360" y="2133377"/>
            <a:ext cx="395288" cy="3887885"/>
            <a:chOff x="1008360" y="2133377"/>
            <a:chExt cx="395288" cy="3887885"/>
          </a:xfrm>
        </p:grpSpPr>
        <p:sp>
          <p:nvSpPr>
            <p:cNvPr id="13" name="Rectangle 7"/>
            <p:cNvSpPr>
              <a:spLocks noChangeArrowheads="1"/>
            </p:cNvSpPr>
            <p:nvPr/>
          </p:nvSpPr>
          <p:spPr bwMode="auto">
            <a:xfrm>
              <a:off x="1008360" y="2133377"/>
              <a:ext cx="395288" cy="1798587"/>
            </a:xfrm>
            <a:prstGeom prst="rect">
              <a:avLst/>
            </a:prstGeom>
            <a:solidFill>
              <a:srgbClr val="FFFF99">
                <a:alpha val="39999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6" name="Rectangle 7"/>
            <p:cNvSpPr>
              <a:spLocks noChangeArrowheads="1"/>
            </p:cNvSpPr>
            <p:nvPr/>
          </p:nvSpPr>
          <p:spPr bwMode="auto">
            <a:xfrm>
              <a:off x="1008360" y="3931963"/>
              <a:ext cx="395288" cy="577157"/>
            </a:xfrm>
            <a:prstGeom prst="rect">
              <a:avLst/>
            </a:prstGeom>
            <a:solidFill>
              <a:schemeClr val="tx2">
                <a:lumMod val="40000"/>
                <a:lumOff val="60000"/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7" name="Rectangle 7"/>
            <p:cNvSpPr>
              <a:spLocks noChangeArrowheads="1"/>
            </p:cNvSpPr>
            <p:nvPr/>
          </p:nvSpPr>
          <p:spPr bwMode="auto">
            <a:xfrm>
              <a:off x="1008360" y="4509121"/>
              <a:ext cx="395288" cy="216024"/>
            </a:xfrm>
            <a:prstGeom prst="rect">
              <a:avLst/>
            </a:prstGeom>
            <a:solidFill>
              <a:srgbClr val="FF7C80">
                <a:alpha val="39999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8" name="Rectangle 7"/>
            <p:cNvSpPr>
              <a:spLocks noChangeArrowheads="1"/>
            </p:cNvSpPr>
            <p:nvPr/>
          </p:nvSpPr>
          <p:spPr bwMode="auto">
            <a:xfrm>
              <a:off x="1008360" y="4725143"/>
              <a:ext cx="395288" cy="1296119"/>
            </a:xfrm>
            <a:prstGeom prst="rect">
              <a:avLst/>
            </a:prstGeom>
            <a:solidFill>
              <a:schemeClr val="accent1">
                <a:lumMod val="75000"/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9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79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79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9044" grpId="0" autoUpdateAnimBg="0"/>
      <p:bldP spid="1879051" grpId="0" autoUpdateAnimBg="0"/>
      <p:bldP spid="12" grpId="0" animBg="1"/>
      <p:bldP spid="14" grpId="0" animBg="1"/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9969" name="Rectangle 2"/>
          <p:cNvSpPr>
            <a:spLocks noChangeArrowheads="1"/>
          </p:cNvSpPr>
          <p:nvPr/>
        </p:nvSpPr>
        <p:spPr bwMode="auto">
          <a:xfrm>
            <a:off x="395288" y="1771650"/>
            <a:ext cx="3276600" cy="4826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150938" y="1862138"/>
            <a:ext cx="2286000" cy="4592637"/>
            <a:chOff x="1824" y="1094"/>
            <a:chExt cx="1440" cy="2893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1824" y="1252"/>
              <a:ext cx="1440" cy="2735"/>
              <a:chOff x="1824" y="1252"/>
              <a:chExt cx="1440" cy="2735"/>
            </a:xfrm>
          </p:grpSpPr>
          <p:grpSp>
            <p:nvGrpSpPr>
              <p:cNvPr id="4" name="Group 5"/>
              <p:cNvGrpSpPr>
                <a:grpSpLocks/>
              </p:cNvGrpSpPr>
              <p:nvPr/>
            </p:nvGrpSpPr>
            <p:grpSpPr bwMode="auto">
              <a:xfrm>
                <a:off x="1824" y="1252"/>
                <a:ext cx="1152" cy="236"/>
                <a:chOff x="1824" y="1252"/>
                <a:chExt cx="1248" cy="236"/>
              </a:xfrm>
            </p:grpSpPr>
            <p:sp>
              <p:nvSpPr>
                <p:cNvPr id="979993" name="AutoShape 6"/>
                <p:cNvSpPr>
                  <a:spLocks/>
                </p:cNvSpPr>
                <p:nvPr/>
              </p:nvSpPr>
              <p:spPr bwMode="auto">
                <a:xfrm rot="5400000">
                  <a:off x="2424" y="840"/>
                  <a:ext cx="48" cy="1248"/>
                </a:xfrm>
                <a:prstGeom prst="leftBrace">
                  <a:avLst>
                    <a:gd name="adj1" fmla="val 216667"/>
                    <a:gd name="adj2" fmla="val 50000"/>
                  </a:avLst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979994" name="Text Box 7"/>
                <p:cNvSpPr txBox="1">
                  <a:spLocks noChangeArrowheads="1"/>
                </p:cNvSpPr>
                <p:nvPr/>
              </p:nvSpPr>
              <p:spPr bwMode="auto">
                <a:xfrm>
                  <a:off x="2054" y="1252"/>
                  <a:ext cx="847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it-IT" sz="1400" b="1">
                      <a:latin typeface="Tahoma" pitchFamily="34" charset="0"/>
                    </a:rPr>
                    <a:t>BWT matrix</a:t>
                  </a:r>
                  <a:endParaRPr lang="en-GB" sz="1400" b="1">
                    <a:latin typeface="Tahoma" pitchFamily="34" charset="0"/>
                  </a:endParaRPr>
                </a:p>
              </p:txBody>
            </p:sp>
          </p:grpSp>
          <p:sp>
            <p:nvSpPr>
              <p:cNvPr id="979992" name="Text Box 8"/>
              <p:cNvSpPr txBox="1">
                <a:spLocks noChangeArrowheads="1"/>
              </p:cNvSpPr>
              <p:nvPr/>
            </p:nvSpPr>
            <p:spPr bwMode="auto">
              <a:xfrm>
                <a:off x="1824" y="1536"/>
                <a:ext cx="1440" cy="245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marL="457200" indent="-457200" eaLnBrk="0" hangingPunct="0">
                  <a:lnSpc>
                    <a:spcPct val="95000"/>
                  </a:lnSpc>
                  <a:spcBef>
                    <a:spcPct val="10000"/>
                  </a:spcBef>
                </a:pPr>
                <a:r>
                  <a:rPr lang="en-US">
                    <a:latin typeface="Courier New" pitchFamily="49" charset="0"/>
                  </a:rPr>
                  <a:t>#mississipp</a:t>
                </a:r>
              </a:p>
              <a:p>
                <a:pPr marL="457200" indent="-457200" eaLnBrk="0" hangingPunct="0">
                  <a:lnSpc>
                    <a:spcPct val="95000"/>
                  </a:lnSpc>
                  <a:spcBef>
                    <a:spcPct val="10000"/>
                  </a:spcBef>
                </a:pPr>
                <a:r>
                  <a:rPr lang="en-US">
                    <a:latin typeface="Courier New" pitchFamily="49" charset="0"/>
                  </a:rPr>
                  <a:t>i#mississip</a:t>
                </a:r>
              </a:p>
              <a:p>
                <a:pPr marL="457200" indent="-457200" eaLnBrk="0" hangingPunct="0">
                  <a:lnSpc>
                    <a:spcPct val="95000"/>
                  </a:lnSpc>
                  <a:spcBef>
                    <a:spcPct val="10000"/>
                  </a:spcBef>
                </a:pPr>
                <a:r>
                  <a:rPr lang="en-US">
                    <a:latin typeface="Courier New" pitchFamily="49" charset="0"/>
                  </a:rPr>
                  <a:t>ippi#missis</a:t>
                </a:r>
              </a:p>
              <a:p>
                <a:pPr marL="457200" indent="-457200" eaLnBrk="0" hangingPunct="0">
                  <a:lnSpc>
                    <a:spcPct val="95000"/>
                  </a:lnSpc>
                  <a:spcBef>
                    <a:spcPct val="10000"/>
                  </a:spcBef>
                </a:pPr>
                <a:r>
                  <a:rPr lang="en-US">
                    <a:latin typeface="Courier New" pitchFamily="49" charset="0"/>
                  </a:rPr>
                  <a:t>issippi#mis</a:t>
                </a:r>
              </a:p>
              <a:p>
                <a:pPr marL="457200" indent="-457200" eaLnBrk="0" hangingPunct="0">
                  <a:lnSpc>
                    <a:spcPct val="95000"/>
                  </a:lnSpc>
                  <a:spcBef>
                    <a:spcPct val="10000"/>
                  </a:spcBef>
                </a:pPr>
                <a:r>
                  <a:rPr lang="en-US">
                    <a:latin typeface="Courier New" pitchFamily="49" charset="0"/>
                  </a:rPr>
                  <a:t>ississippi#</a:t>
                </a:r>
              </a:p>
              <a:p>
                <a:pPr marL="457200" indent="-457200" eaLnBrk="0" hangingPunct="0">
                  <a:lnSpc>
                    <a:spcPct val="95000"/>
                  </a:lnSpc>
                  <a:spcBef>
                    <a:spcPct val="10000"/>
                  </a:spcBef>
                </a:pPr>
                <a:r>
                  <a:rPr lang="en-US">
                    <a:latin typeface="Courier New" pitchFamily="49" charset="0"/>
                  </a:rPr>
                  <a:t>mississippi</a:t>
                </a:r>
              </a:p>
              <a:p>
                <a:pPr marL="457200" indent="-457200" eaLnBrk="0" hangingPunct="0">
                  <a:lnSpc>
                    <a:spcPct val="95000"/>
                  </a:lnSpc>
                  <a:spcBef>
                    <a:spcPct val="10000"/>
                  </a:spcBef>
                </a:pPr>
                <a:r>
                  <a:rPr lang="en-US">
                    <a:latin typeface="Courier New" pitchFamily="49" charset="0"/>
                  </a:rPr>
                  <a:t>pi#mississi</a:t>
                </a:r>
              </a:p>
              <a:p>
                <a:pPr marL="457200" indent="-457200" eaLnBrk="0" hangingPunct="0">
                  <a:lnSpc>
                    <a:spcPct val="95000"/>
                  </a:lnSpc>
                  <a:spcBef>
                    <a:spcPct val="10000"/>
                  </a:spcBef>
                </a:pPr>
                <a:r>
                  <a:rPr lang="en-US">
                    <a:latin typeface="Courier New" pitchFamily="49" charset="0"/>
                  </a:rPr>
                  <a:t>ppi#mississ</a:t>
                </a:r>
              </a:p>
              <a:p>
                <a:pPr marL="457200" indent="-457200" eaLnBrk="0" hangingPunct="0">
                  <a:lnSpc>
                    <a:spcPct val="95000"/>
                  </a:lnSpc>
                  <a:spcBef>
                    <a:spcPct val="10000"/>
                  </a:spcBef>
                </a:pPr>
                <a:r>
                  <a:rPr lang="en-US">
                    <a:latin typeface="Courier New" pitchFamily="49" charset="0"/>
                  </a:rPr>
                  <a:t>sippi#missi</a:t>
                </a:r>
              </a:p>
              <a:p>
                <a:pPr marL="457200" indent="-457200" eaLnBrk="0" hangingPunct="0">
                  <a:lnSpc>
                    <a:spcPct val="95000"/>
                  </a:lnSpc>
                  <a:spcBef>
                    <a:spcPct val="10000"/>
                  </a:spcBef>
                </a:pPr>
                <a:r>
                  <a:rPr lang="en-US">
                    <a:latin typeface="Courier New" pitchFamily="49" charset="0"/>
                  </a:rPr>
                  <a:t>sissippi#mi</a:t>
                </a:r>
              </a:p>
              <a:p>
                <a:pPr marL="457200" indent="-457200" eaLnBrk="0" hangingPunct="0">
                  <a:lnSpc>
                    <a:spcPct val="95000"/>
                  </a:lnSpc>
                  <a:spcBef>
                    <a:spcPct val="10000"/>
                  </a:spcBef>
                </a:pPr>
                <a:r>
                  <a:rPr lang="en-US">
                    <a:latin typeface="Courier New" pitchFamily="49" charset="0"/>
                  </a:rPr>
                  <a:t>ssippi#miss</a:t>
                </a:r>
              </a:p>
              <a:p>
                <a:pPr marL="457200" indent="-457200" eaLnBrk="0" hangingPunct="0">
                  <a:lnSpc>
                    <a:spcPct val="95000"/>
                  </a:lnSpc>
                  <a:spcBef>
                    <a:spcPct val="10000"/>
                  </a:spcBef>
                </a:pPr>
                <a:r>
                  <a:rPr lang="en-US">
                    <a:latin typeface="Courier New" pitchFamily="49" charset="0"/>
                  </a:rPr>
                  <a:t>ssissippi#m</a:t>
                </a:r>
                <a:endParaRPr lang="en-GB">
                  <a:latin typeface="Courier New" pitchFamily="49" charset="0"/>
                </a:endParaRPr>
              </a:p>
            </p:txBody>
          </p:sp>
        </p:grpSp>
        <p:sp>
          <p:nvSpPr>
            <p:cNvPr id="979989" name="AutoShape 9"/>
            <p:cNvSpPr>
              <a:spLocks noChangeArrowheads="1"/>
            </p:cNvSpPr>
            <p:nvPr/>
          </p:nvSpPr>
          <p:spPr bwMode="auto">
            <a:xfrm rot="10800000">
              <a:off x="2448" y="1094"/>
              <a:ext cx="768" cy="144"/>
            </a:xfrm>
            <a:prstGeom prst="curvedUpArrow">
              <a:avLst>
                <a:gd name="adj1" fmla="val 106667"/>
                <a:gd name="adj2" fmla="val 213333"/>
                <a:gd name="adj3" fmla="val 33333"/>
              </a:avLst>
            </a:prstGeom>
            <a:solidFill>
              <a:srgbClr val="FF0000"/>
            </a:solidFill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979990" name="Rectangle 10"/>
            <p:cNvSpPr>
              <a:spLocks noChangeArrowheads="1"/>
            </p:cNvSpPr>
            <p:nvPr/>
          </p:nvSpPr>
          <p:spPr bwMode="auto">
            <a:xfrm>
              <a:off x="1824" y="2534"/>
              <a:ext cx="116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endParaRPr lang="it-IT">
                <a:latin typeface="Courier New" pitchFamily="49" charset="0"/>
              </a:endParaRPr>
            </a:p>
          </p:txBody>
        </p:sp>
      </p:grpSp>
      <p:sp>
        <p:nvSpPr>
          <p:cNvPr id="1870859" name="Text Box 11"/>
          <p:cNvSpPr txBox="1">
            <a:spLocks noChangeArrowheads="1"/>
          </p:cNvSpPr>
          <p:nvPr/>
        </p:nvSpPr>
        <p:spPr bwMode="auto">
          <a:xfrm>
            <a:off x="1150938" y="2563813"/>
            <a:ext cx="2159000" cy="3890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eaLnBrk="0" hangingPunct="0">
              <a:lnSpc>
                <a:spcPct val="95000"/>
              </a:lnSpc>
              <a:spcBef>
                <a:spcPct val="10000"/>
              </a:spcBef>
            </a:pPr>
            <a:r>
              <a:rPr lang="en-US">
                <a:solidFill>
                  <a:schemeClr val="tx2"/>
                </a:solidFill>
                <a:latin typeface="Courier New" pitchFamily="49" charset="0"/>
              </a:rPr>
              <a:t>#</a:t>
            </a:r>
            <a:r>
              <a:rPr lang="en-US">
                <a:latin typeface="Courier New" pitchFamily="49" charset="0"/>
              </a:rPr>
              <a:t>mississipp</a:t>
            </a:r>
          </a:p>
          <a:p>
            <a:pPr marL="457200" indent="-457200" eaLnBrk="0" hangingPunct="0">
              <a:lnSpc>
                <a:spcPct val="95000"/>
              </a:lnSpc>
              <a:spcBef>
                <a:spcPct val="10000"/>
              </a:spcBef>
            </a:pPr>
            <a:r>
              <a:rPr lang="en-US" b="1">
                <a:solidFill>
                  <a:schemeClr val="tx2"/>
                </a:solidFill>
                <a:latin typeface="Courier New" pitchFamily="49" charset="0"/>
              </a:rPr>
              <a:t>i</a:t>
            </a:r>
            <a:r>
              <a:rPr lang="en-US">
                <a:solidFill>
                  <a:schemeClr val="tx2"/>
                </a:solidFill>
                <a:latin typeface="Courier New" pitchFamily="49" charset="0"/>
              </a:rPr>
              <a:t>#</a:t>
            </a:r>
            <a:r>
              <a:rPr lang="en-US">
                <a:latin typeface="Courier New" pitchFamily="49" charset="0"/>
              </a:rPr>
              <a:t>mississip</a:t>
            </a:r>
          </a:p>
          <a:p>
            <a:pPr marL="457200" indent="-457200" eaLnBrk="0" hangingPunct="0">
              <a:lnSpc>
                <a:spcPct val="95000"/>
              </a:lnSpc>
              <a:spcBef>
                <a:spcPct val="10000"/>
              </a:spcBef>
            </a:pPr>
            <a:r>
              <a:rPr lang="en-US" b="1">
                <a:solidFill>
                  <a:schemeClr val="tx2"/>
                </a:solidFill>
                <a:latin typeface="Courier New" pitchFamily="49" charset="0"/>
              </a:rPr>
              <a:t>ippi</a:t>
            </a:r>
            <a:r>
              <a:rPr lang="en-US">
                <a:solidFill>
                  <a:schemeClr val="tx2"/>
                </a:solidFill>
                <a:latin typeface="Courier New" pitchFamily="49" charset="0"/>
              </a:rPr>
              <a:t>#</a:t>
            </a:r>
            <a:r>
              <a:rPr lang="en-US">
                <a:latin typeface="Courier New" pitchFamily="49" charset="0"/>
              </a:rPr>
              <a:t>missis</a:t>
            </a:r>
          </a:p>
          <a:p>
            <a:pPr marL="457200" indent="-457200" eaLnBrk="0" hangingPunct="0">
              <a:lnSpc>
                <a:spcPct val="95000"/>
              </a:lnSpc>
              <a:spcBef>
                <a:spcPct val="10000"/>
              </a:spcBef>
            </a:pPr>
            <a:r>
              <a:rPr lang="en-US" b="1">
                <a:solidFill>
                  <a:schemeClr val="tx2"/>
                </a:solidFill>
                <a:latin typeface="Courier New" pitchFamily="49" charset="0"/>
              </a:rPr>
              <a:t>issippi</a:t>
            </a:r>
            <a:r>
              <a:rPr lang="en-US">
                <a:solidFill>
                  <a:schemeClr val="tx2"/>
                </a:solidFill>
                <a:latin typeface="Courier New" pitchFamily="49" charset="0"/>
              </a:rPr>
              <a:t>#</a:t>
            </a:r>
            <a:r>
              <a:rPr lang="en-US">
                <a:latin typeface="Courier New" pitchFamily="49" charset="0"/>
              </a:rPr>
              <a:t>mis</a:t>
            </a:r>
          </a:p>
          <a:p>
            <a:pPr marL="457200" indent="-457200" eaLnBrk="0" hangingPunct="0">
              <a:lnSpc>
                <a:spcPct val="95000"/>
              </a:lnSpc>
              <a:spcBef>
                <a:spcPct val="10000"/>
              </a:spcBef>
            </a:pPr>
            <a:r>
              <a:rPr lang="en-US" b="1">
                <a:solidFill>
                  <a:schemeClr val="tx2"/>
                </a:solidFill>
                <a:latin typeface="Courier New" pitchFamily="49" charset="0"/>
              </a:rPr>
              <a:t>ississippi</a:t>
            </a:r>
            <a:r>
              <a:rPr lang="en-US">
                <a:solidFill>
                  <a:schemeClr val="tx2"/>
                </a:solidFill>
                <a:latin typeface="Courier New" pitchFamily="49" charset="0"/>
              </a:rPr>
              <a:t>#</a:t>
            </a:r>
          </a:p>
          <a:p>
            <a:pPr marL="457200" indent="-457200" eaLnBrk="0" hangingPunct="0">
              <a:lnSpc>
                <a:spcPct val="95000"/>
              </a:lnSpc>
              <a:spcBef>
                <a:spcPct val="10000"/>
              </a:spcBef>
            </a:pPr>
            <a:r>
              <a:rPr lang="it-IT" b="1">
                <a:solidFill>
                  <a:schemeClr val="tx2"/>
                </a:solidFill>
                <a:latin typeface="Courier New" pitchFamily="49" charset="0"/>
              </a:rPr>
              <a:t>m</a:t>
            </a:r>
            <a:r>
              <a:rPr lang="en-US" b="1">
                <a:solidFill>
                  <a:schemeClr val="tx2"/>
                </a:solidFill>
                <a:latin typeface="Courier New" pitchFamily="49" charset="0"/>
              </a:rPr>
              <a:t>ississippi</a:t>
            </a:r>
          </a:p>
          <a:p>
            <a:pPr marL="457200" indent="-457200" eaLnBrk="0" hangingPunct="0">
              <a:lnSpc>
                <a:spcPct val="95000"/>
              </a:lnSpc>
              <a:spcBef>
                <a:spcPct val="10000"/>
              </a:spcBef>
            </a:pPr>
            <a:r>
              <a:rPr lang="en-US" b="1">
                <a:solidFill>
                  <a:schemeClr val="tx2"/>
                </a:solidFill>
                <a:latin typeface="Courier New" pitchFamily="49" charset="0"/>
              </a:rPr>
              <a:t>pi</a:t>
            </a:r>
            <a:r>
              <a:rPr lang="en-US">
                <a:solidFill>
                  <a:schemeClr val="tx2"/>
                </a:solidFill>
                <a:latin typeface="Courier New" pitchFamily="49" charset="0"/>
              </a:rPr>
              <a:t>#</a:t>
            </a:r>
            <a:r>
              <a:rPr lang="en-US">
                <a:latin typeface="Courier New" pitchFamily="49" charset="0"/>
              </a:rPr>
              <a:t>mississi</a:t>
            </a:r>
          </a:p>
          <a:p>
            <a:pPr marL="457200" indent="-457200" eaLnBrk="0" hangingPunct="0">
              <a:lnSpc>
                <a:spcPct val="95000"/>
              </a:lnSpc>
              <a:spcBef>
                <a:spcPct val="10000"/>
              </a:spcBef>
            </a:pPr>
            <a:r>
              <a:rPr lang="en-US" b="1">
                <a:solidFill>
                  <a:schemeClr val="tx2"/>
                </a:solidFill>
                <a:latin typeface="Courier New" pitchFamily="49" charset="0"/>
              </a:rPr>
              <a:t>ppi</a:t>
            </a:r>
            <a:r>
              <a:rPr lang="en-US">
                <a:solidFill>
                  <a:schemeClr val="tx2"/>
                </a:solidFill>
                <a:latin typeface="Courier New" pitchFamily="49" charset="0"/>
              </a:rPr>
              <a:t>#</a:t>
            </a:r>
            <a:r>
              <a:rPr lang="en-US">
                <a:latin typeface="Courier New" pitchFamily="49" charset="0"/>
              </a:rPr>
              <a:t>mississ</a:t>
            </a:r>
          </a:p>
          <a:p>
            <a:pPr marL="457200" indent="-457200" eaLnBrk="0" hangingPunct="0">
              <a:lnSpc>
                <a:spcPct val="95000"/>
              </a:lnSpc>
              <a:spcBef>
                <a:spcPct val="10000"/>
              </a:spcBef>
            </a:pPr>
            <a:r>
              <a:rPr lang="en-US" b="1">
                <a:solidFill>
                  <a:schemeClr val="tx2"/>
                </a:solidFill>
                <a:latin typeface="Courier New" pitchFamily="49" charset="0"/>
              </a:rPr>
              <a:t>sippi</a:t>
            </a:r>
            <a:r>
              <a:rPr lang="en-US">
                <a:solidFill>
                  <a:schemeClr val="tx2"/>
                </a:solidFill>
                <a:latin typeface="Courier New" pitchFamily="49" charset="0"/>
              </a:rPr>
              <a:t>#</a:t>
            </a:r>
            <a:r>
              <a:rPr lang="en-US">
                <a:latin typeface="Courier New" pitchFamily="49" charset="0"/>
              </a:rPr>
              <a:t>missi</a:t>
            </a:r>
          </a:p>
          <a:p>
            <a:pPr marL="457200" indent="-457200" eaLnBrk="0" hangingPunct="0">
              <a:lnSpc>
                <a:spcPct val="95000"/>
              </a:lnSpc>
              <a:spcBef>
                <a:spcPct val="10000"/>
              </a:spcBef>
            </a:pPr>
            <a:r>
              <a:rPr lang="en-US" b="1">
                <a:solidFill>
                  <a:schemeClr val="tx2"/>
                </a:solidFill>
                <a:latin typeface="Courier New" pitchFamily="49" charset="0"/>
              </a:rPr>
              <a:t>sissippi</a:t>
            </a:r>
            <a:r>
              <a:rPr lang="en-US">
                <a:solidFill>
                  <a:schemeClr val="tx2"/>
                </a:solidFill>
                <a:latin typeface="Courier New" pitchFamily="49" charset="0"/>
              </a:rPr>
              <a:t>#</a:t>
            </a:r>
            <a:r>
              <a:rPr lang="en-US">
                <a:latin typeface="Courier New" pitchFamily="49" charset="0"/>
              </a:rPr>
              <a:t>mi</a:t>
            </a:r>
          </a:p>
          <a:p>
            <a:pPr marL="457200" indent="-457200" eaLnBrk="0" hangingPunct="0">
              <a:lnSpc>
                <a:spcPct val="95000"/>
              </a:lnSpc>
              <a:spcBef>
                <a:spcPct val="10000"/>
              </a:spcBef>
            </a:pPr>
            <a:r>
              <a:rPr lang="en-US" b="1">
                <a:solidFill>
                  <a:schemeClr val="tx2"/>
                </a:solidFill>
                <a:latin typeface="Courier New" pitchFamily="49" charset="0"/>
              </a:rPr>
              <a:t>ssippi</a:t>
            </a:r>
            <a:r>
              <a:rPr lang="en-US">
                <a:solidFill>
                  <a:schemeClr val="tx2"/>
                </a:solidFill>
                <a:latin typeface="Courier New" pitchFamily="49" charset="0"/>
              </a:rPr>
              <a:t>#</a:t>
            </a:r>
            <a:r>
              <a:rPr lang="en-US">
                <a:latin typeface="Courier New" pitchFamily="49" charset="0"/>
              </a:rPr>
              <a:t>miss</a:t>
            </a:r>
          </a:p>
          <a:p>
            <a:pPr marL="457200" indent="-457200" eaLnBrk="0" hangingPunct="0">
              <a:lnSpc>
                <a:spcPct val="95000"/>
              </a:lnSpc>
              <a:spcBef>
                <a:spcPct val="10000"/>
              </a:spcBef>
            </a:pPr>
            <a:r>
              <a:rPr lang="en-US" b="1">
                <a:solidFill>
                  <a:schemeClr val="tx2"/>
                </a:solidFill>
                <a:latin typeface="Courier New" pitchFamily="49" charset="0"/>
              </a:rPr>
              <a:t>ssissippi</a:t>
            </a:r>
            <a:r>
              <a:rPr lang="en-US">
                <a:solidFill>
                  <a:schemeClr val="tx2"/>
                </a:solidFill>
                <a:latin typeface="Courier New" pitchFamily="49" charset="0"/>
              </a:rPr>
              <a:t>#</a:t>
            </a:r>
            <a:r>
              <a:rPr lang="en-US">
                <a:latin typeface="Courier New" pitchFamily="49" charset="0"/>
              </a:rPr>
              <a:t>m</a:t>
            </a:r>
            <a:endParaRPr lang="en-GB">
              <a:latin typeface="Courier New" pitchFamily="49" charset="0"/>
            </a:endParaRPr>
          </a:p>
        </p:txBody>
      </p:sp>
      <p:sp>
        <p:nvSpPr>
          <p:cNvPr id="979972" name="Rectangle 12"/>
          <p:cNvSpPr>
            <a:spLocks noGrp="1" noChangeArrowheads="1"/>
          </p:cNvSpPr>
          <p:nvPr>
            <p:ph type="title"/>
          </p:nvPr>
        </p:nvSpPr>
        <p:spPr>
          <a:xfrm>
            <a:off x="468313" y="814388"/>
            <a:ext cx="7772400" cy="527050"/>
          </a:xfrm>
        </p:spPr>
        <p:txBody>
          <a:bodyPr/>
          <a:lstStyle/>
          <a:p>
            <a:pPr eaLnBrk="1" hangingPunct="1"/>
            <a:r>
              <a:rPr lang="it-IT" sz="3600">
                <a:solidFill>
                  <a:srgbClr val="000099"/>
                </a:solidFill>
              </a:rPr>
              <a:t>How to compute the BWT ?</a:t>
            </a:r>
            <a:endParaRPr lang="en-US" sz="3600">
              <a:solidFill>
                <a:srgbClr val="000099"/>
              </a:solidFill>
            </a:endParaRPr>
          </a:p>
        </p:txBody>
      </p:sp>
      <p:grpSp>
        <p:nvGrpSpPr>
          <p:cNvPr id="5" name="Group 13"/>
          <p:cNvGrpSpPr>
            <a:grpSpLocks/>
          </p:cNvGrpSpPr>
          <p:nvPr/>
        </p:nvGrpSpPr>
        <p:grpSpPr bwMode="auto">
          <a:xfrm>
            <a:off x="3055938" y="2106613"/>
            <a:ext cx="400050" cy="4360862"/>
            <a:chOff x="3024" y="1248"/>
            <a:chExt cx="252" cy="2747"/>
          </a:xfrm>
        </p:grpSpPr>
        <p:sp>
          <p:nvSpPr>
            <p:cNvPr id="979985" name="Text Box 14"/>
            <p:cNvSpPr txBox="1">
              <a:spLocks noChangeArrowheads="1"/>
            </p:cNvSpPr>
            <p:nvPr/>
          </p:nvSpPr>
          <p:spPr bwMode="auto">
            <a:xfrm>
              <a:off x="3024" y="1536"/>
              <a:ext cx="240" cy="2459"/>
            </a:xfrm>
            <a:prstGeom prst="rect">
              <a:avLst/>
            </a:prstGeom>
            <a:noFill/>
            <a:ln w="12700">
              <a:solidFill>
                <a:srgbClr val="FF33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457200" indent="-457200" eaLnBrk="0" hangingPunct="0">
                <a:lnSpc>
                  <a:spcPct val="95000"/>
                </a:lnSpc>
                <a:spcBef>
                  <a:spcPct val="10000"/>
                </a:spcBef>
              </a:pPr>
              <a:r>
                <a:rPr lang="en-US">
                  <a:solidFill>
                    <a:srgbClr val="FF3300"/>
                  </a:solidFill>
                  <a:latin typeface="Courier New" pitchFamily="49" charset="0"/>
                </a:rPr>
                <a:t>i</a:t>
              </a:r>
            </a:p>
            <a:p>
              <a:pPr marL="457200" indent="-457200" eaLnBrk="0" hangingPunct="0">
                <a:lnSpc>
                  <a:spcPct val="95000"/>
                </a:lnSpc>
                <a:spcBef>
                  <a:spcPct val="10000"/>
                </a:spcBef>
              </a:pPr>
              <a:r>
                <a:rPr lang="en-US">
                  <a:solidFill>
                    <a:srgbClr val="FF3300"/>
                  </a:solidFill>
                  <a:latin typeface="Courier New" pitchFamily="49" charset="0"/>
                </a:rPr>
                <a:t>p</a:t>
              </a:r>
            </a:p>
            <a:p>
              <a:pPr marL="457200" indent="-457200" eaLnBrk="0" hangingPunct="0">
                <a:lnSpc>
                  <a:spcPct val="95000"/>
                </a:lnSpc>
                <a:spcBef>
                  <a:spcPct val="10000"/>
                </a:spcBef>
              </a:pPr>
              <a:r>
                <a:rPr lang="en-US">
                  <a:solidFill>
                    <a:srgbClr val="FF3300"/>
                  </a:solidFill>
                  <a:latin typeface="Courier New" pitchFamily="49" charset="0"/>
                </a:rPr>
                <a:t>s</a:t>
              </a:r>
            </a:p>
            <a:p>
              <a:pPr marL="457200" indent="-457200" eaLnBrk="0" hangingPunct="0">
                <a:lnSpc>
                  <a:spcPct val="95000"/>
                </a:lnSpc>
                <a:spcBef>
                  <a:spcPct val="10000"/>
                </a:spcBef>
              </a:pPr>
              <a:r>
                <a:rPr lang="en-US">
                  <a:solidFill>
                    <a:srgbClr val="FF3300"/>
                  </a:solidFill>
                  <a:latin typeface="Courier New" pitchFamily="49" charset="0"/>
                </a:rPr>
                <a:t>s</a:t>
              </a:r>
            </a:p>
            <a:p>
              <a:pPr marL="457200" indent="-457200" eaLnBrk="0" hangingPunct="0">
                <a:lnSpc>
                  <a:spcPct val="95000"/>
                </a:lnSpc>
                <a:spcBef>
                  <a:spcPct val="10000"/>
                </a:spcBef>
              </a:pPr>
              <a:r>
                <a:rPr lang="en-US">
                  <a:solidFill>
                    <a:srgbClr val="FF3300"/>
                  </a:solidFill>
                  <a:latin typeface="Courier New" pitchFamily="49" charset="0"/>
                </a:rPr>
                <a:t>m</a:t>
              </a:r>
            </a:p>
            <a:p>
              <a:pPr marL="457200" indent="-457200" eaLnBrk="0" hangingPunct="0">
                <a:lnSpc>
                  <a:spcPct val="95000"/>
                </a:lnSpc>
                <a:spcBef>
                  <a:spcPct val="10000"/>
                </a:spcBef>
              </a:pPr>
              <a:r>
                <a:rPr lang="en-US">
                  <a:latin typeface="Courier New" pitchFamily="49" charset="0"/>
                </a:rPr>
                <a:t>#</a:t>
              </a:r>
            </a:p>
            <a:p>
              <a:pPr marL="457200" indent="-457200" eaLnBrk="0" hangingPunct="0">
                <a:lnSpc>
                  <a:spcPct val="95000"/>
                </a:lnSpc>
                <a:spcBef>
                  <a:spcPct val="10000"/>
                </a:spcBef>
              </a:pPr>
              <a:r>
                <a:rPr lang="en-US">
                  <a:solidFill>
                    <a:srgbClr val="FF3300"/>
                  </a:solidFill>
                  <a:latin typeface="Courier New" pitchFamily="49" charset="0"/>
                </a:rPr>
                <a:t>p</a:t>
              </a:r>
            </a:p>
            <a:p>
              <a:pPr marL="457200" indent="-457200" eaLnBrk="0" hangingPunct="0">
                <a:lnSpc>
                  <a:spcPct val="95000"/>
                </a:lnSpc>
                <a:spcBef>
                  <a:spcPct val="10000"/>
                </a:spcBef>
              </a:pPr>
              <a:r>
                <a:rPr lang="en-US">
                  <a:solidFill>
                    <a:srgbClr val="FF3300"/>
                  </a:solidFill>
                  <a:latin typeface="Courier New" pitchFamily="49" charset="0"/>
                </a:rPr>
                <a:t>i</a:t>
              </a:r>
            </a:p>
            <a:p>
              <a:pPr marL="457200" indent="-457200" eaLnBrk="0" hangingPunct="0">
                <a:lnSpc>
                  <a:spcPct val="95000"/>
                </a:lnSpc>
                <a:spcBef>
                  <a:spcPct val="10000"/>
                </a:spcBef>
              </a:pPr>
              <a:r>
                <a:rPr lang="en-US">
                  <a:solidFill>
                    <a:srgbClr val="FF3300"/>
                  </a:solidFill>
                  <a:latin typeface="Courier New" pitchFamily="49" charset="0"/>
                </a:rPr>
                <a:t>s</a:t>
              </a:r>
            </a:p>
            <a:p>
              <a:pPr marL="457200" indent="-457200" eaLnBrk="0" hangingPunct="0">
                <a:lnSpc>
                  <a:spcPct val="95000"/>
                </a:lnSpc>
                <a:spcBef>
                  <a:spcPct val="10000"/>
                </a:spcBef>
              </a:pPr>
              <a:r>
                <a:rPr lang="en-US">
                  <a:solidFill>
                    <a:srgbClr val="FF3300"/>
                  </a:solidFill>
                  <a:latin typeface="Courier New" pitchFamily="49" charset="0"/>
                </a:rPr>
                <a:t>s</a:t>
              </a:r>
            </a:p>
            <a:p>
              <a:pPr marL="457200" indent="-457200" eaLnBrk="0" hangingPunct="0">
                <a:lnSpc>
                  <a:spcPct val="95000"/>
                </a:lnSpc>
                <a:spcBef>
                  <a:spcPct val="10000"/>
                </a:spcBef>
              </a:pPr>
              <a:r>
                <a:rPr lang="en-US">
                  <a:solidFill>
                    <a:srgbClr val="FF3300"/>
                  </a:solidFill>
                  <a:latin typeface="Courier New" pitchFamily="49" charset="0"/>
                </a:rPr>
                <a:t>i</a:t>
              </a:r>
            </a:p>
            <a:p>
              <a:pPr marL="457200" indent="-457200" eaLnBrk="0" hangingPunct="0">
                <a:lnSpc>
                  <a:spcPct val="95000"/>
                </a:lnSpc>
                <a:spcBef>
                  <a:spcPct val="10000"/>
                </a:spcBef>
              </a:pPr>
              <a:r>
                <a:rPr lang="en-US">
                  <a:solidFill>
                    <a:srgbClr val="FF3300"/>
                  </a:solidFill>
                  <a:latin typeface="Courier New" pitchFamily="49" charset="0"/>
                </a:rPr>
                <a:t>i</a:t>
              </a:r>
              <a:endParaRPr lang="en-GB">
                <a:solidFill>
                  <a:srgbClr val="FF3300"/>
                </a:solidFill>
                <a:latin typeface="Courier New" pitchFamily="49" charset="0"/>
              </a:endParaRPr>
            </a:p>
          </p:txBody>
        </p:sp>
        <p:sp>
          <p:nvSpPr>
            <p:cNvPr id="979986" name="Rectangle 15"/>
            <p:cNvSpPr>
              <a:spLocks noChangeArrowheads="1"/>
            </p:cNvSpPr>
            <p:nvPr/>
          </p:nvSpPr>
          <p:spPr bwMode="auto">
            <a:xfrm>
              <a:off x="3024" y="1536"/>
              <a:ext cx="240" cy="2448"/>
            </a:xfrm>
            <a:prstGeom prst="rect">
              <a:avLst/>
            </a:prstGeom>
            <a:noFill/>
            <a:ln w="25400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979987" name="Text Box 16"/>
            <p:cNvSpPr txBox="1">
              <a:spLocks noChangeArrowheads="1"/>
            </p:cNvSpPr>
            <p:nvPr/>
          </p:nvSpPr>
          <p:spPr bwMode="auto">
            <a:xfrm>
              <a:off x="3072" y="1248"/>
              <a:ext cx="20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3300"/>
                  </a:solidFill>
                  <a:latin typeface="Comic Sans MS" pitchFamily="66" charset="0"/>
                </a:rPr>
                <a:t>L</a:t>
              </a:r>
              <a:endParaRPr lang="en-GB">
                <a:solidFill>
                  <a:srgbClr val="FF3300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6" name="Group 17"/>
          <p:cNvGrpSpPr>
            <a:grpSpLocks/>
          </p:cNvGrpSpPr>
          <p:nvPr/>
        </p:nvGrpSpPr>
        <p:grpSpPr bwMode="auto">
          <a:xfrm>
            <a:off x="541338" y="2106613"/>
            <a:ext cx="990600" cy="4343400"/>
            <a:chOff x="1440" y="1248"/>
            <a:chExt cx="624" cy="2736"/>
          </a:xfrm>
        </p:grpSpPr>
        <p:sp>
          <p:nvSpPr>
            <p:cNvPr id="979981" name="Text Box 18"/>
            <p:cNvSpPr txBox="1">
              <a:spLocks noChangeArrowheads="1"/>
            </p:cNvSpPr>
            <p:nvPr/>
          </p:nvSpPr>
          <p:spPr bwMode="auto">
            <a:xfrm>
              <a:off x="1440" y="1536"/>
              <a:ext cx="624" cy="24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457200" indent="-457200" eaLnBrk="0" hangingPunct="0">
                <a:lnSpc>
                  <a:spcPct val="95000"/>
                </a:lnSpc>
                <a:spcBef>
                  <a:spcPct val="10000"/>
                </a:spcBef>
              </a:pPr>
              <a:r>
                <a:rPr lang="en-US" sz="1800" b="1">
                  <a:solidFill>
                    <a:srgbClr val="FF3300"/>
                  </a:solidFill>
                  <a:latin typeface="Courier New" pitchFamily="49" charset="0"/>
                </a:rPr>
                <a:t>12</a:t>
              </a:r>
              <a:endParaRPr lang="en-US" b="1">
                <a:solidFill>
                  <a:srgbClr val="FF3300"/>
                </a:solidFill>
                <a:latin typeface="Courier New" pitchFamily="49" charset="0"/>
              </a:endParaRPr>
            </a:p>
            <a:p>
              <a:pPr marL="457200" indent="-457200" eaLnBrk="0" hangingPunct="0">
                <a:lnSpc>
                  <a:spcPct val="125000"/>
                </a:lnSpc>
                <a:spcBef>
                  <a:spcPct val="10000"/>
                </a:spcBef>
              </a:pPr>
              <a:r>
                <a:rPr lang="en-US" sz="1800" b="1">
                  <a:solidFill>
                    <a:srgbClr val="FF3300"/>
                  </a:solidFill>
                  <a:latin typeface="Courier New" pitchFamily="49" charset="0"/>
                </a:rPr>
                <a:t>11</a:t>
              </a:r>
              <a:endParaRPr lang="en-US" b="1">
                <a:solidFill>
                  <a:srgbClr val="FF3300"/>
                </a:solidFill>
                <a:latin typeface="Courier New" pitchFamily="49" charset="0"/>
              </a:endParaRPr>
            </a:p>
            <a:p>
              <a:pPr marL="457200" indent="-457200" eaLnBrk="0" hangingPunct="0">
                <a:lnSpc>
                  <a:spcPct val="105000"/>
                </a:lnSpc>
                <a:spcBef>
                  <a:spcPct val="10000"/>
                </a:spcBef>
              </a:pPr>
              <a:r>
                <a:rPr lang="en-US" sz="1800" b="1">
                  <a:solidFill>
                    <a:srgbClr val="FF3300"/>
                  </a:solidFill>
                  <a:latin typeface="Courier New" pitchFamily="49" charset="0"/>
                </a:rPr>
                <a:t>8</a:t>
              </a:r>
              <a:endParaRPr lang="en-US" b="1">
                <a:solidFill>
                  <a:srgbClr val="FF3300"/>
                </a:solidFill>
                <a:latin typeface="Courier New" pitchFamily="49" charset="0"/>
              </a:endParaRPr>
            </a:p>
            <a:p>
              <a:pPr marL="457200" indent="-457200" eaLnBrk="0" hangingPunct="0">
                <a:lnSpc>
                  <a:spcPct val="105000"/>
                </a:lnSpc>
                <a:spcBef>
                  <a:spcPct val="10000"/>
                </a:spcBef>
              </a:pPr>
              <a:r>
                <a:rPr lang="en-US" sz="1800" b="1">
                  <a:solidFill>
                    <a:srgbClr val="FF3300"/>
                  </a:solidFill>
                  <a:latin typeface="Courier New" pitchFamily="49" charset="0"/>
                </a:rPr>
                <a:t>5</a:t>
              </a:r>
              <a:endParaRPr lang="en-US" b="1">
                <a:solidFill>
                  <a:srgbClr val="FF3300"/>
                </a:solidFill>
                <a:latin typeface="Courier New" pitchFamily="49" charset="0"/>
              </a:endParaRPr>
            </a:p>
            <a:p>
              <a:pPr marL="457200" indent="-457200" eaLnBrk="0" hangingPunct="0">
                <a:lnSpc>
                  <a:spcPct val="105000"/>
                </a:lnSpc>
                <a:spcBef>
                  <a:spcPct val="10000"/>
                </a:spcBef>
              </a:pPr>
              <a:r>
                <a:rPr lang="en-US" sz="1800" b="1">
                  <a:solidFill>
                    <a:srgbClr val="FF3300"/>
                  </a:solidFill>
                  <a:latin typeface="Courier New" pitchFamily="49" charset="0"/>
                </a:rPr>
                <a:t>2</a:t>
              </a:r>
              <a:endParaRPr lang="en-US" b="1">
                <a:solidFill>
                  <a:srgbClr val="FF3300"/>
                </a:solidFill>
                <a:latin typeface="Courier New" pitchFamily="49" charset="0"/>
              </a:endParaRPr>
            </a:p>
            <a:p>
              <a:pPr marL="457200" indent="-457200" eaLnBrk="0" hangingPunct="0">
                <a:lnSpc>
                  <a:spcPct val="105000"/>
                </a:lnSpc>
                <a:spcBef>
                  <a:spcPct val="10000"/>
                </a:spcBef>
              </a:pPr>
              <a:r>
                <a:rPr lang="en-US" sz="1800" b="1">
                  <a:solidFill>
                    <a:srgbClr val="FF3300"/>
                  </a:solidFill>
                  <a:latin typeface="Courier New" pitchFamily="49" charset="0"/>
                </a:rPr>
                <a:t>1</a:t>
              </a:r>
              <a:endParaRPr lang="en-US" b="1">
                <a:solidFill>
                  <a:srgbClr val="FF3300"/>
                </a:solidFill>
                <a:latin typeface="Courier New" pitchFamily="49" charset="0"/>
              </a:endParaRPr>
            </a:p>
            <a:p>
              <a:pPr marL="457200" indent="-457200" eaLnBrk="0" hangingPunct="0">
                <a:lnSpc>
                  <a:spcPct val="105000"/>
                </a:lnSpc>
                <a:spcBef>
                  <a:spcPct val="10000"/>
                </a:spcBef>
              </a:pPr>
              <a:r>
                <a:rPr lang="en-US" sz="1800" b="1">
                  <a:solidFill>
                    <a:srgbClr val="FF3300"/>
                  </a:solidFill>
                  <a:latin typeface="Courier New" pitchFamily="49" charset="0"/>
                </a:rPr>
                <a:t>10</a:t>
              </a:r>
              <a:endParaRPr lang="en-US" b="1">
                <a:solidFill>
                  <a:srgbClr val="FF3300"/>
                </a:solidFill>
                <a:latin typeface="Courier New" pitchFamily="49" charset="0"/>
              </a:endParaRPr>
            </a:p>
            <a:p>
              <a:pPr marL="457200" indent="-457200" eaLnBrk="0" hangingPunct="0">
                <a:lnSpc>
                  <a:spcPct val="105000"/>
                </a:lnSpc>
                <a:spcBef>
                  <a:spcPct val="10000"/>
                </a:spcBef>
              </a:pPr>
              <a:r>
                <a:rPr lang="en-US" sz="1800" b="1">
                  <a:solidFill>
                    <a:srgbClr val="FF3300"/>
                  </a:solidFill>
                  <a:latin typeface="Courier New" pitchFamily="49" charset="0"/>
                </a:rPr>
                <a:t>9</a:t>
              </a:r>
              <a:endParaRPr lang="en-US" b="1">
                <a:solidFill>
                  <a:srgbClr val="FF3300"/>
                </a:solidFill>
                <a:latin typeface="Courier New" pitchFamily="49" charset="0"/>
              </a:endParaRPr>
            </a:p>
            <a:p>
              <a:pPr marL="457200" indent="-457200" eaLnBrk="0" hangingPunct="0">
                <a:lnSpc>
                  <a:spcPct val="105000"/>
                </a:lnSpc>
                <a:spcBef>
                  <a:spcPct val="10000"/>
                </a:spcBef>
              </a:pPr>
              <a:r>
                <a:rPr lang="en-US" sz="1800" b="1">
                  <a:solidFill>
                    <a:srgbClr val="FF3300"/>
                  </a:solidFill>
                  <a:latin typeface="Courier New" pitchFamily="49" charset="0"/>
                </a:rPr>
                <a:t>7</a:t>
              </a:r>
              <a:endParaRPr lang="en-US" b="1">
                <a:solidFill>
                  <a:srgbClr val="FF3300"/>
                </a:solidFill>
                <a:latin typeface="Courier New" pitchFamily="49" charset="0"/>
              </a:endParaRPr>
            </a:p>
            <a:p>
              <a:pPr marL="457200" indent="-457200" eaLnBrk="0" hangingPunct="0">
                <a:lnSpc>
                  <a:spcPct val="105000"/>
                </a:lnSpc>
                <a:spcBef>
                  <a:spcPct val="10000"/>
                </a:spcBef>
              </a:pPr>
              <a:r>
                <a:rPr lang="en-US" sz="1800" b="1">
                  <a:solidFill>
                    <a:srgbClr val="FF3300"/>
                  </a:solidFill>
                  <a:latin typeface="Courier New" pitchFamily="49" charset="0"/>
                </a:rPr>
                <a:t>4</a:t>
              </a:r>
              <a:endParaRPr lang="en-US" b="1">
                <a:solidFill>
                  <a:srgbClr val="FF3300"/>
                </a:solidFill>
                <a:latin typeface="Courier New" pitchFamily="49" charset="0"/>
              </a:endParaRPr>
            </a:p>
            <a:p>
              <a:pPr marL="457200" indent="-457200" eaLnBrk="0" hangingPunct="0">
                <a:lnSpc>
                  <a:spcPct val="105000"/>
                </a:lnSpc>
                <a:spcBef>
                  <a:spcPct val="10000"/>
                </a:spcBef>
              </a:pPr>
              <a:r>
                <a:rPr lang="en-US" sz="1800" b="1">
                  <a:solidFill>
                    <a:srgbClr val="FF3300"/>
                  </a:solidFill>
                  <a:latin typeface="Courier New" pitchFamily="49" charset="0"/>
                </a:rPr>
                <a:t>6</a:t>
              </a:r>
              <a:endParaRPr lang="en-US" b="1">
                <a:solidFill>
                  <a:srgbClr val="FF3300"/>
                </a:solidFill>
                <a:latin typeface="Courier New" pitchFamily="49" charset="0"/>
              </a:endParaRPr>
            </a:p>
            <a:p>
              <a:pPr marL="457200" indent="-457200" eaLnBrk="0" hangingPunct="0">
                <a:lnSpc>
                  <a:spcPct val="105000"/>
                </a:lnSpc>
                <a:spcBef>
                  <a:spcPct val="10000"/>
                </a:spcBef>
              </a:pPr>
              <a:r>
                <a:rPr lang="en-US" sz="1800" b="1">
                  <a:solidFill>
                    <a:srgbClr val="FF3300"/>
                  </a:solidFill>
                  <a:latin typeface="Courier New" pitchFamily="49" charset="0"/>
                </a:rPr>
                <a:t>3</a:t>
              </a:r>
              <a:endParaRPr lang="en-GB" b="1">
                <a:solidFill>
                  <a:srgbClr val="FF3300"/>
                </a:solidFill>
                <a:latin typeface="Courier New" pitchFamily="49" charset="0"/>
              </a:endParaRPr>
            </a:p>
          </p:txBody>
        </p:sp>
        <p:grpSp>
          <p:nvGrpSpPr>
            <p:cNvPr id="7" name="Group 19"/>
            <p:cNvGrpSpPr>
              <a:grpSpLocks/>
            </p:cNvGrpSpPr>
            <p:nvPr/>
          </p:nvGrpSpPr>
          <p:grpSpPr bwMode="auto">
            <a:xfrm>
              <a:off x="1440" y="1248"/>
              <a:ext cx="344" cy="2736"/>
              <a:chOff x="1440" y="1248"/>
              <a:chExt cx="344" cy="2736"/>
            </a:xfrm>
          </p:grpSpPr>
          <p:sp>
            <p:nvSpPr>
              <p:cNvPr id="979983" name="Rectangle 20"/>
              <p:cNvSpPr>
                <a:spLocks noChangeArrowheads="1"/>
              </p:cNvSpPr>
              <p:nvPr/>
            </p:nvSpPr>
            <p:spPr bwMode="auto">
              <a:xfrm>
                <a:off x="1440" y="1536"/>
                <a:ext cx="288" cy="2448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979984" name="Text Box 21"/>
              <p:cNvSpPr txBox="1">
                <a:spLocks noChangeArrowheads="1"/>
              </p:cNvSpPr>
              <p:nvPr/>
            </p:nvSpPr>
            <p:spPr bwMode="auto">
              <a:xfrm>
                <a:off x="1440" y="1248"/>
                <a:ext cx="344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solidFill>
                      <a:srgbClr val="FF3300"/>
                    </a:solidFill>
                    <a:latin typeface="Comic Sans MS" pitchFamily="66" charset="0"/>
                  </a:rPr>
                  <a:t>SA</a:t>
                </a:r>
                <a:endParaRPr lang="en-GB">
                  <a:solidFill>
                    <a:srgbClr val="FF3300"/>
                  </a:solidFill>
                  <a:latin typeface="Comic Sans MS" pitchFamily="66" charset="0"/>
                </a:endParaRPr>
              </a:p>
            </p:txBody>
          </p:sp>
        </p:grpSp>
      </p:grpSp>
      <p:sp>
        <p:nvSpPr>
          <p:cNvPr id="1870870" name="AutoShape 22"/>
          <p:cNvSpPr>
            <a:spLocks noChangeArrowheads="1"/>
          </p:cNvSpPr>
          <p:nvPr/>
        </p:nvSpPr>
        <p:spPr bwMode="auto">
          <a:xfrm rot="10800000">
            <a:off x="617538" y="1878013"/>
            <a:ext cx="1219200" cy="228600"/>
          </a:xfrm>
          <a:prstGeom prst="curvedUpArrow">
            <a:avLst>
              <a:gd name="adj1" fmla="val 106667"/>
              <a:gd name="adj2" fmla="val 213333"/>
              <a:gd name="adj3" fmla="val 33333"/>
            </a:avLst>
          </a:prstGeom>
          <a:solidFill>
            <a:srgbClr val="FF0000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870871" name="AutoShape 23"/>
          <p:cNvSpPr>
            <a:spLocks noChangeArrowheads="1"/>
          </p:cNvSpPr>
          <p:nvPr/>
        </p:nvSpPr>
        <p:spPr bwMode="auto">
          <a:xfrm>
            <a:off x="4319588" y="2636838"/>
            <a:ext cx="3311525" cy="576262"/>
          </a:xfrm>
          <a:prstGeom prst="wedgeRectCallout">
            <a:avLst>
              <a:gd name="adj1" fmla="val -80394"/>
              <a:gd name="adj2" fmla="val 84162"/>
            </a:avLst>
          </a:prstGeom>
          <a:solidFill>
            <a:srgbClr val="000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10000"/>
              </a:lnSpc>
            </a:pPr>
            <a:r>
              <a:rPr lang="it-IT" sz="2400" dirty="0">
                <a:solidFill>
                  <a:schemeClr val="bg1"/>
                </a:solidFill>
                <a:latin typeface="Tahoma" pitchFamily="34" charset="0"/>
              </a:rPr>
              <a:t>	L[3] = T[ 8 - 1 ]</a:t>
            </a:r>
            <a:endParaRPr lang="it-IT" sz="2400" b="1" dirty="0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1870872" name="Text Box 24"/>
          <p:cNvSpPr txBox="1">
            <a:spLocks noChangeArrowheads="1"/>
          </p:cNvSpPr>
          <p:nvPr/>
        </p:nvSpPr>
        <p:spPr bwMode="auto">
          <a:xfrm>
            <a:off x="4175125" y="2205038"/>
            <a:ext cx="40290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800">
                <a:solidFill>
                  <a:srgbClr val="000099"/>
                </a:solidFill>
                <a:latin typeface="Comic Sans MS" pitchFamily="66" charset="0"/>
              </a:rPr>
              <a:t>We said that: L[i] precedes F[i] in T</a:t>
            </a:r>
          </a:p>
        </p:txBody>
      </p:sp>
      <p:grpSp>
        <p:nvGrpSpPr>
          <p:cNvPr id="8" name="Group 25"/>
          <p:cNvGrpSpPr>
            <a:grpSpLocks/>
          </p:cNvGrpSpPr>
          <p:nvPr/>
        </p:nvGrpSpPr>
        <p:grpSpPr bwMode="auto">
          <a:xfrm>
            <a:off x="3973513" y="3760985"/>
            <a:ext cx="4718050" cy="503237"/>
            <a:chOff x="2426" y="1525"/>
            <a:chExt cx="2767" cy="317"/>
          </a:xfrm>
        </p:grpSpPr>
        <p:sp>
          <p:nvSpPr>
            <p:cNvPr id="979979" name="Text Box 26"/>
            <p:cNvSpPr txBox="1">
              <a:spLocks noChangeArrowheads="1"/>
            </p:cNvSpPr>
            <p:nvPr/>
          </p:nvSpPr>
          <p:spPr bwMode="auto">
            <a:xfrm>
              <a:off x="2472" y="1570"/>
              <a:ext cx="270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800">
                  <a:solidFill>
                    <a:srgbClr val="000099"/>
                  </a:solidFill>
                  <a:latin typeface="Comic Sans MS" pitchFamily="66" charset="0"/>
                </a:rPr>
                <a:t>Given SA and T, we have L[i]  = T[SA[i]-1]</a:t>
              </a:r>
            </a:p>
          </p:txBody>
        </p:sp>
        <p:sp>
          <p:nvSpPr>
            <p:cNvPr id="979980" name="Rectangle 27"/>
            <p:cNvSpPr>
              <a:spLocks noChangeArrowheads="1"/>
            </p:cNvSpPr>
            <p:nvPr/>
          </p:nvSpPr>
          <p:spPr bwMode="auto">
            <a:xfrm>
              <a:off x="2426" y="1525"/>
              <a:ext cx="2767" cy="317"/>
            </a:xfrm>
            <a:prstGeom prst="rect">
              <a:avLst/>
            </a:prstGeom>
            <a:noFill/>
            <a:ln w="53975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grpSp>
        <p:nvGrpSpPr>
          <p:cNvPr id="28" name="Group 25"/>
          <p:cNvGrpSpPr>
            <a:grpSpLocks/>
          </p:cNvGrpSpPr>
          <p:nvPr/>
        </p:nvGrpSpPr>
        <p:grpSpPr bwMode="auto">
          <a:xfrm>
            <a:off x="3963389" y="4653954"/>
            <a:ext cx="4569703" cy="1150936"/>
            <a:chOff x="2260" y="1525"/>
            <a:chExt cx="2680" cy="725"/>
          </a:xfrm>
        </p:grpSpPr>
        <p:sp>
          <p:nvSpPr>
            <p:cNvPr id="29" name="Text Box 26"/>
            <p:cNvSpPr txBox="1">
              <a:spLocks noChangeArrowheads="1"/>
            </p:cNvSpPr>
            <p:nvPr/>
          </p:nvSpPr>
          <p:spPr bwMode="auto">
            <a:xfrm>
              <a:off x="2312" y="1584"/>
              <a:ext cx="2581" cy="582"/>
            </a:xfrm>
            <a:prstGeom prst="rect">
              <a:avLst/>
            </a:prstGeom>
            <a:noFill/>
            <a:ln w="9525">
              <a:solidFill>
                <a:schemeClr val="accent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it-IT" sz="1800" dirty="0" err="1">
                  <a:solidFill>
                    <a:schemeClr val="accent1">
                      <a:lumMod val="50000"/>
                    </a:schemeClr>
                  </a:solidFill>
                  <a:latin typeface="Comic Sans MS" pitchFamily="66" charset="0"/>
                </a:rPr>
                <a:t>This</a:t>
              </a:r>
              <a:r>
                <a:rPr lang="it-IT" sz="1800" dirty="0">
                  <a:solidFill>
                    <a:schemeClr val="accent1">
                      <a:lumMod val="50000"/>
                    </a:schemeClr>
                  </a:solidFill>
                  <a:latin typeface="Comic Sans MS" pitchFamily="66" charset="0"/>
                </a:rPr>
                <a:t> </a:t>
              </a:r>
              <a:r>
                <a:rPr lang="it-IT" sz="1800" dirty="0" err="1">
                  <a:solidFill>
                    <a:schemeClr val="accent1">
                      <a:lumMod val="50000"/>
                    </a:schemeClr>
                  </a:solidFill>
                  <a:latin typeface="Comic Sans MS" pitchFamily="66" charset="0"/>
                </a:rPr>
                <a:t>is</a:t>
              </a:r>
              <a:r>
                <a:rPr lang="it-IT" sz="1800" dirty="0">
                  <a:solidFill>
                    <a:schemeClr val="accent1">
                      <a:lumMod val="50000"/>
                    </a:schemeClr>
                  </a:solidFill>
                  <a:latin typeface="Comic Sans MS" pitchFamily="66" charset="0"/>
                </a:rPr>
                <a:t> </a:t>
              </a:r>
              <a:r>
                <a:rPr lang="it-IT" sz="1800" dirty="0" err="1">
                  <a:solidFill>
                    <a:schemeClr val="accent1">
                      <a:lumMod val="50000"/>
                    </a:schemeClr>
                  </a:solidFill>
                  <a:latin typeface="Comic Sans MS" pitchFamily="66" charset="0"/>
                </a:rPr>
                <a:t>one</a:t>
              </a:r>
              <a:r>
                <a:rPr lang="it-IT" sz="1800" dirty="0">
                  <a:solidFill>
                    <a:schemeClr val="accent1">
                      <a:lumMod val="50000"/>
                    </a:schemeClr>
                  </a:solidFill>
                  <a:latin typeface="Comic Sans MS" pitchFamily="66" charset="0"/>
                </a:rPr>
                <a:t> of the </a:t>
              </a:r>
              <a:r>
                <a:rPr lang="it-IT" sz="1800" dirty="0" err="1">
                  <a:solidFill>
                    <a:schemeClr val="accent1">
                      <a:lumMod val="50000"/>
                    </a:schemeClr>
                  </a:solidFill>
                  <a:latin typeface="Comic Sans MS" pitchFamily="66" charset="0"/>
                </a:rPr>
                <a:t>main</a:t>
              </a:r>
              <a:r>
                <a:rPr lang="it-IT" sz="1800" dirty="0">
                  <a:solidFill>
                    <a:schemeClr val="accent1">
                      <a:lumMod val="50000"/>
                    </a:schemeClr>
                  </a:solidFill>
                  <a:latin typeface="Comic Sans MS" pitchFamily="66" charset="0"/>
                </a:rPr>
                <a:t> </a:t>
              </a:r>
              <a:r>
                <a:rPr lang="it-IT" sz="1800" dirty="0" err="1">
                  <a:solidFill>
                    <a:schemeClr val="accent1">
                      <a:lumMod val="50000"/>
                    </a:schemeClr>
                  </a:solidFill>
                  <a:latin typeface="Comic Sans MS" pitchFamily="66" charset="0"/>
                </a:rPr>
                <a:t>reasons</a:t>
              </a:r>
              <a:r>
                <a:rPr lang="it-IT" sz="1800" dirty="0">
                  <a:solidFill>
                    <a:schemeClr val="accent1">
                      <a:lumMod val="50000"/>
                    </a:schemeClr>
                  </a:solidFill>
                  <a:latin typeface="Comic Sans MS" pitchFamily="66" charset="0"/>
                </a:rPr>
                <a:t> for</a:t>
              </a:r>
            </a:p>
            <a:p>
              <a:pPr algn="ctr"/>
              <a:r>
                <a:rPr lang="it-IT" sz="1800" dirty="0">
                  <a:solidFill>
                    <a:schemeClr val="accent1">
                      <a:lumMod val="50000"/>
                    </a:schemeClr>
                  </a:solidFill>
                  <a:latin typeface="Comic Sans MS" pitchFamily="66" charset="0"/>
                </a:rPr>
                <a:t>the </a:t>
              </a:r>
              <a:r>
                <a:rPr lang="it-IT" sz="1800" dirty="0" err="1">
                  <a:solidFill>
                    <a:schemeClr val="accent1">
                      <a:lumMod val="50000"/>
                    </a:schemeClr>
                  </a:solidFill>
                  <a:latin typeface="Comic Sans MS" pitchFamily="66" charset="0"/>
                </a:rPr>
                <a:t>number</a:t>
              </a:r>
              <a:r>
                <a:rPr lang="it-IT" sz="1800" dirty="0">
                  <a:solidFill>
                    <a:schemeClr val="accent1">
                      <a:lumMod val="50000"/>
                    </a:schemeClr>
                  </a:solidFill>
                  <a:latin typeface="Comic Sans MS" pitchFamily="66" charset="0"/>
                </a:rPr>
                <a:t> of </a:t>
              </a:r>
              <a:r>
                <a:rPr lang="it-IT" sz="1800" dirty="0" err="1">
                  <a:solidFill>
                    <a:schemeClr val="accent1">
                      <a:lumMod val="50000"/>
                    </a:schemeClr>
                  </a:solidFill>
                  <a:latin typeface="Comic Sans MS" pitchFamily="66" charset="0"/>
                </a:rPr>
                <a:t>pubblications</a:t>
              </a:r>
              <a:r>
                <a:rPr lang="it-IT" sz="1800" dirty="0">
                  <a:solidFill>
                    <a:schemeClr val="accent1">
                      <a:lumMod val="50000"/>
                    </a:schemeClr>
                  </a:solidFill>
                  <a:latin typeface="Comic Sans MS" pitchFamily="66" charset="0"/>
                </a:rPr>
                <a:t> </a:t>
              </a:r>
              <a:r>
                <a:rPr lang="it-IT" sz="1800" dirty="0" err="1">
                  <a:solidFill>
                    <a:schemeClr val="accent1">
                      <a:lumMod val="50000"/>
                    </a:schemeClr>
                  </a:solidFill>
                  <a:latin typeface="Comic Sans MS" pitchFamily="66" charset="0"/>
                </a:rPr>
                <a:t>spurred</a:t>
              </a:r>
              <a:endParaRPr lang="it-IT" sz="1800" dirty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endParaRPr>
            </a:p>
            <a:p>
              <a:pPr algn="ctr"/>
              <a:r>
                <a:rPr lang="it-IT" sz="1800" dirty="0">
                  <a:solidFill>
                    <a:schemeClr val="accent1">
                      <a:lumMod val="50000"/>
                    </a:schemeClr>
                  </a:solidFill>
                  <a:latin typeface="Comic Sans MS" pitchFamily="66" charset="0"/>
                </a:rPr>
                <a:t>in ‘94-’10 on </a:t>
              </a:r>
              <a:r>
                <a:rPr lang="it-IT" sz="1800" dirty="0" err="1">
                  <a:solidFill>
                    <a:schemeClr val="accent1">
                      <a:lumMod val="50000"/>
                    </a:schemeClr>
                  </a:solidFill>
                  <a:latin typeface="Comic Sans MS" pitchFamily="66" charset="0"/>
                </a:rPr>
                <a:t>Suffix</a:t>
              </a:r>
              <a:r>
                <a:rPr lang="it-IT" sz="1800" dirty="0">
                  <a:solidFill>
                    <a:schemeClr val="accent1">
                      <a:lumMod val="50000"/>
                    </a:schemeClr>
                  </a:solidFill>
                  <a:latin typeface="Comic Sans MS" pitchFamily="66" charset="0"/>
                </a:rPr>
                <a:t> Array </a:t>
              </a:r>
              <a:r>
                <a:rPr lang="it-IT" sz="1800" dirty="0" err="1">
                  <a:solidFill>
                    <a:schemeClr val="accent1">
                      <a:lumMod val="50000"/>
                    </a:schemeClr>
                  </a:solidFill>
                  <a:latin typeface="Comic Sans MS" pitchFamily="66" charset="0"/>
                </a:rPr>
                <a:t>construction</a:t>
              </a:r>
              <a:endParaRPr lang="it-IT" sz="1800" dirty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endParaRPr>
            </a:p>
          </p:txBody>
        </p:sp>
        <p:sp>
          <p:nvSpPr>
            <p:cNvPr id="30" name="Rectangle 27"/>
            <p:cNvSpPr>
              <a:spLocks noChangeArrowheads="1"/>
            </p:cNvSpPr>
            <p:nvPr/>
          </p:nvSpPr>
          <p:spPr bwMode="auto">
            <a:xfrm>
              <a:off x="2260" y="1525"/>
              <a:ext cx="2680" cy="725"/>
            </a:xfrm>
            <a:prstGeom prst="rect">
              <a:avLst/>
            </a:prstGeom>
            <a:noFill/>
            <a:ln w="53975">
              <a:solidFill>
                <a:schemeClr val="accent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>
                <a:solidFill>
                  <a:srgbClr val="FF0000"/>
                </a:solidFill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70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0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0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1870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0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0859" grpId="0" autoUpdateAnimBg="0"/>
      <p:bldP spid="1870870" grpId="0" animBg="1"/>
      <p:bldP spid="1870871" grpId="0" animBg="1"/>
      <p:bldP spid="187087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377950" y="3060700"/>
            <a:ext cx="3352800" cy="2790825"/>
            <a:chOff x="3264" y="1833"/>
            <a:chExt cx="2112" cy="1758"/>
          </a:xfrm>
        </p:grpSpPr>
        <p:sp>
          <p:nvSpPr>
            <p:cNvPr id="984100" name="Rectangle 3"/>
            <p:cNvSpPr>
              <a:spLocks noChangeArrowheads="1"/>
            </p:cNvSpPr>
            <p:nvPr/>
          </p:nvSpPr>
          <p:spPr bwMode="auto">
            <a:xfrm>
              <a:off x="3264" y="2400"/>
              <a:ext cx="2064" cy="119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it-IT">
                  <a:latin typeface="Courier New" pitchFamily="49" charset="0"/>
                </a:rPr>
                <a:t>p  </a:t>
              </a:r>
              <a:r>
                <a:rPr lang="it-IT">
                  <a:solidFill>
                    <a:srgbClr val="777777"/>
                  </a:solidFill>
                  <a:latin typeface="Courier New" pitchFamily="49" charset="0"/>
                </a:rPr>
                <a:t>i</a:t>
              </a:r>
              <a:r>
                <a:rPr lang="en-US">
                  <a:solidFill>
                    <a:srgbClr val="777777"/>
                  </a:solidFill>
                  <a:latin typeface="Courier New" pitchFamily="49" charset="0"/>
                </a:rPr>
                <a:t>#</a:t>
              </a:r>
              <a:r>
                <a:rPr lang="it-IT">
                  <a:solidFill>
                    <a:srgbClr val="777777"/>
                  </a:solidFill>
                  <a:latin typeface="Courier New" pitchFamily="49" charset="0"/>
                </a:rPr>
                <a:t>m</a:t>
              </a:r>
              <a:r>
                <a:rPr lang="en-US">
                  <a:solidFill>
                    <a:srgbClr val="777777"/>
                  </a:solidFill>
                  <a:latin typeface="Courier New" pitchFamily="49" charset="0"/>
                </a:rPr>
                <a:t>issis</a:t>
              </a:r>
              <a:r>
                <a:rPr lang="it-IT">
                  <a:solidFill>
                    <a:srgbClr val="777777"/>
                  </a:solidFill>
                  <a:latin typeface="Courier New" pitchFamily="49" charset="0"/>
                </a:rPr>
                <a:t>si</a:t>
              </a:r>
              <a:r>
                <a:rPr lang="it-IT">
                  <a:latin typeface="Courier New" pitchFamily="49" charset="0"/>
                </a:rPr>
                <a:t>  p</a:t>
              </a:r>
            </a:p>
            <a:p>
              <a:pPr eaLnBrk="0" hangingPunct="0">
                <a:lnSpc>
                  <a:spcPct val="40000"/>
                </a:lnSpc>
                <a:spcBef>
                  <a:spcPct val="50000"/>
                </a:spcBef>
              </a:pPr>
              <a:r>
                <a:rPr lang="it-IT">
                  <a:latin typeface="Courier New" pitchFamily="49" charset="0"/>
                </a:rPr>
                <a:t>p  </a:t>
              </a:r>
              <a:r>
                <a:rPr lang="it-IT">
                  <a:solidFill>
                    <a:srgbClr val="777777"/>
                  </a:solidFill>
                  <a:latin typeface="Courier New" pitchFamily="49" charset="0"/>
                </a:rPr>
                <a:t>pi#mississ</a:t>
              </a:r>
              <a:r>
                <a:rPr lang="it-IT">
                  <a:latin typeface="Courier New" pitchFamily="49" charset="0"/>
                </a:rPr>
                <a:t>  i</a:t>
              </a:r>
            </a:p>
            <a:p>
              <a:pPr eaLnBrk="0" hangingPunct="0">
                <a:lnSpc>
                  <a:spcPct val="50000"/>
                </a:lnSpc>
                <a:spcBef>
                  <a:spcPct val="50000"/>
                </a:spcBef>
              </a:pPr>
              <a:r>
                <a:rPr lang="it-IT">
                  <a:latin typeface="Courier New" pitchFamily="49" charset="0"/>
                </a:rPr>
                <a:t>s  </a:t>
              </a:r>
              <a:r>
                <a:rPr lang="it-IT">
                  <a:solidFill>
                    <a:srgbClr val="777777"/>
                  </a:solidFill>
                  <a:latin typeface="Courier New" pitchFamily="49" charset="0"/>
                </a:rPr>
                <a:t>ippi#missi</a:t>
              </a:r>
              <a:r>
                <a:rPr lang="it-IT">
                  <a:latin typeface="Courier New" pitchFamily="49" charset="0"/>
                </a:rPr>
                <a:t>  s</a:t>
              </a:r>
            </a:p>
            <a:p>
              <a:pPr eaLnBrk="0" hangingPunct="0">
                <a:lnSpc>
                  <a:spcPct val="50000"/>
                </a:lnSpc>
                <a:spcBef>
                  <a:spcPct val="50000"/>
                </a:spcBef>
              </a:pPr>
              <a:r>
                <a:rPr lang="it-IT">
                  <a:latin typeface="Courier New" pitchFamily="49" charset="0"/>
                </a:rPr>
                <a:t>s  </a:t>
              </a:r>
              <a:r>
                <a:rPr lang="it-IT">
                  <a:solidFill>
                    <a:srgbClr val="777777"/>
                  </a:solidFill>
                  <a:latin typeface="Courier New" pitchFamily="49" charset="0"/>
                </a:rPr>
                <a:t>issippi#mi</a:t>
              </a:r>
              <a:r>
                <a:rPr lang="it-IT">
                  <a:latin typeface="Courier New" pitchFamily="49" charset="0"/>
                </a:rPr>
                <a:t>  s</a:t>
              </a:r>
            </a:p>
            <a:p>
              <a:pPr eaLnBrk="0" hangingPunct="0">
                <a:lnSpc>
                  <a:spcPct val="50000"/>
                </a:lnSpc>
                <a:spcBef>
                  <a:spcPct val="50000"/>
                </a:spcBef>
              </a:pPr>
              <a:r>
                <a:rPr lang="it-IT">
                  <a:latin typeface="Courier New" pitchFamily="49" charset="0"/>
                </a:rPr>
                <a:t>s  </a:t>
              </a:r>
              <a:r>
                <a:rPr lang="it-IT">
                  <a:solidFill>
                    <a:srgbClr val="777777"/>
                  </a:solidFill>
                  <a:latin typeface="Courier New" pitchFamily="49" charset="0"/>
                </a:rPr>
                <a:t>sippi#miss</a:t>
              </a:r>
              <a:r>
                <a:rPr lang="it-IT">
                  <a:latin typeface="Courier New" pitchFamily="49" charset="0"/>
                </a:rPr>
                <a:t>  i</a:t>
              </a:r>
            </a:p>
            <a:p>
              <a:pPr eaLnBrk="0" hangingPunct="0">
                <a:lnSpc>
                  <a:spcPct val="50000"/>
                </a:lnSpc>
                <a:spcBef>
                  <a:spcPct val="50000"/>
                </a:spcBef>
              </a:pPr>
              <a:r>
                <a:rPr lang="it-IT">
                  <a:latin typeface="Courier New" pitchFamily="49" charset="0"/>
                </a:rPr>
                <a:t>s  </a:t>
              </a:r>
              <a:r>
                <a:rPr lang="it-IT">
                  <a:solidFill>
                    <a:srgbClr val="777777"/>
                  </a:solidFill>
                  <a:latin typeface="Courier New" pitchFamily="49" charset="0"/>
                </a:rPr>
                <a:t>sissippi#m</a:t>
              </a:r>
              <a:r>
                <a:rPr lang="it-IT">
                  <a:latin typeface="Courier New" pitchFamily="49" charset="0"/>
                </a:rPr>
                <a:t>  i</a:t>
              </a:r>
              <a:endParaRPr lang="en-US">
                <a:latin typeface="Courier New" pitchFamily="49" charset="0"/>
              </a:endParaRPr>
            </a:p>
          </p:txBody>
        </p:sp>
        <p:sp>
          <p:nvSpPr>
            <p:cNvPr id="984101" name="Rectangle 4"/>
            <p:cNvSpPr>
              <a:spLocks noChangeArrowheads="1"/>
            </p:cNvSpPr>
            <p:nvPr/>
          </p:nvSpPr>
          <p:spPr bwMode="auto">
            <a:xfrm>
              <a:off x="3264" y="1833"/>
              <a:ext cx="2016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it-IT">
                  <a:latin typeface="Courier New" pitchFamily="49" charset="0"/>
                </a:rPr>
                <a:t>i  </a:t>
              </a:r>
              <a:r>
                <a:rPr lang="en-US">
                  <a:solidFill>
                    <a:srgbClr val="777777"/>
                  </a:solidFill>
                  <a:latin typeface="Courier New" pitchFamily="49" charset="0"/>
                </a:rPr>
                <a:t>ssippi#</a:t>
              </a:r>
              <a:r>
                <a:rPr lang="it-IT">
                  <a:solidFill>
                    <a:srgbClr val="777777"/>
                  </a:solidFill>
                  <a:latin typeface="Courier New" pitchFamily="49" charset="0"/>
                </a:rPr>
                <a:t>m</a:t>
              </a:r>
              <a:r>
                <a:rPr lang="en-US">
                  <a:solidFill>
                    <a:srgbClr val="777777"/>
                  </a:solidFill>
                  <a:latin typeface="Courier New" pitchFamily="49" charset="0"/>
                </a:rPr>
                <a:t>is</a:t>
              </a:r>
              <a:r>
                <a:rPr lang="it-IT">
                  <a:latin typeface="Courier New" pitchFamily="49" charset="0"/>
                </a:rPr>
                <a:t>  </a:t>
              </a:r>
              <a:r>
                <a:rPr lang="en-US">
                  <a:latin typeface="Courier New" pitchFamily="49" charset="0"/>
                </a:rPr>
                <a:t>s</a:t>
              </a:r>
            </a:p>
          </p:txBody>
        </p:sp>
        <p:sp>
          <p:nvSpPr>
            <p:cNvPr id="984102" name="Rectangle 5"/>
            <p:cNvSpPr>
              <a:spLocks noChangeArrowheads="1"/>
            </p:cNvSpPr>
            <p:nvPr/>
          </p:nvSpPr>
          <p:spPr bwMode="auto">
            <a:xfrm>
              <a:off x="3264" y="2219"/>
              <a:ext cx="2112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it-IT">
                  <a:latin typeface="Courier New" pitchFamily="49" charset="0"/>
                </a:rPr>
                <a:t>m  </a:t>
              </a:r>
              <a:r>
                <a:rPr lang="it-IT">
                  <a:solidFill>
                    <a:srgbClr val="777777"/>
                  </a:solidFill>
                  <a:latin typeface="Courier New" pitchFamily="49" charset="0"/>
                </a:rPr>
                <a:t>issi</a:t>
              </a:r>
              <a:r>
                <a:rPr lang="en-US">
                  <a:solidFill>
                    <a:srgbClr val="777777"/>
                  </a:solidFill>
                  <a:latin typeface="Courier New" pitchFamily="49" charset="0"/>
                </a:rPr>
                <a:t>ssippi</a:t>
              </a:r>
              <a:r>
                <a:rPr lang="it-IT">
                  <a:latin typeface="Courier New" pitchFamily="49" charset="0"/>
                </a:rPr>
                <a:t>  </a:t>
              </a:r>
              <a:r>
                <a:rPr lang="en-US">
                  <a:latin typeface="Courier New" pitchFamily="49" charset="0"/>
                </a:rPr>
                <a:t>#</a:t>
              </a:r>
            </a:p>
          </p:txBody>
        </p:sp>
        <p:sp>
          <p:nvSpPr>
            <p:cNvPr id="984103" name="Rectangle 6"/>
            <p:cNvSpPr>
              <a:spLocks noChangeArrowheads="1"/>
            </p:cNvSpPr>
            <p:nvPr/>
          </p:nvSpPr>
          <p:spPr bwMode="auto">
            <a:xfrm>
              <a:off x="3264" y="2026"/>
              <a:ext cx="2112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it-IT">
                  <a:latin typeface="Courier New" pitchFamily="49" charset="0"/>
                </a:rPr>
                <a:t>i  </a:t>
              </a:r>
              <a:r>
                <a:rPr lang="it-IT">
                  <a:solidFill>
                    <a:srgbClr val="777777"/>
                  </a:solidFill>
                  <a:latin typeface="Courier New" pitchFamily="49" charset="0"/>
                </a:rPr>
                <a:t>ssi</a:t>
              </a:r>
              <a:r>
                <a:rPr lang="en-US">
                  <a:solidFill>
                    <a:srgbClr val="777777"/>
                  </a:solidFill>
                  <a:latin typeface="Courier New" pitchFamily="49" charset="0"/>
                </a:rPr>
                <a:t>ssippi#</a:t>
              </a:r>
              <a:r>
                <a:rPr lang="it-IT">
                  <a:latin typeface="Courier New" pitchFamily="49" charset="0"/>
                </a:rPr>
                <a:t>  m</a:t>
              </a:r>
              <a:endParaRPr lang="en-US">
                <a:latin typeface="Courier New" pitchFamily="49" charset="0"/>
              </a:endParaRPr>
            </a:p>
          </p:txBody>
        </p:sp>
      </p:grpSp>
      <p:sp>
        <p:nvSpPr>
          <p:cNvPr id="984066" name="Rectangle 7"/>
          <p:cNvSpPr>
            <a:spLocks noChangeArrowheads="1"/>
          </p:cNvSpPr>
          <p:nvPr/>
        </p:nvSpPr>
        <p:spPr bwMode="auto">
          <a:xfrm>
            <a:off x="1346200" y="2114550"/>
            <a:ext cx="30480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it-IT">
                <a:latin typeface="Courier New" pitchFamily="49" charset="0"/>
              </a:rPr>
              <a:t>#  </a:t>
            </a:r>
            <a:r>
              <a:rPr lang="en-US">
                <a:solidFill>
                  <a:srgbClr val="777777"/>
                </a:solidFill>
                <a:latin typeface="Courier New" pitchFamily="49" charset="0"/>
              </a:rPr>
              <a:t>mississipp</a:t>
            </a:r>
            <a:r>
              <a:rPr lang="it-IT">
                <a:latin typeface="Courier New" pitchFamily="49" charset="0"/>
              </a:rPr>
              <a:t>  i</a:t>
            </a:r>
            <a:endParaRPr lang="en-US">
              <a:latin typeface="Courier New" pitchFamily="49" charset="0"/>
            </a:endParaRPr>
          </a:p>
        </p:txBody>
      </p:sp>
      <p:sp>
        <p:nvSpPr>
          <p:cNvPr id="984067" name="Rectangle 8"/>
          <p:cNvSpPr>
            <a:spLocks noChangeArrowheads="1"/>
          </p:cNvSpPr>
          <p:nvPr/>
        </p:nvSpPr>
        <p:spPr bwMode="auto">
          <a:xfrm>
            <a:off x="1346200" y="2422525"/>
            <a:ext cx="32004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it-IT">
                <a:latin typeface="Courier New" pitchFamily="49" charset="0"/>
              </a:rPr>
              <a:t>i  </a:t>
            </a:r>
            <a:r>
              <a:rPr lang="en-US">
                <a:solidFill>
                  <a:srgbClr val="777777"/>
                </a:solidFill>
                <a:latin typeface="Courier New" pitchFamily="49" charset="0"/>
              </a:rPr>
              <a:t>#</a:t>
            </a:r>
            <a:r>
              <a:rPr lang="it-IT">
                <a:solidFill>
                  <a:srgbClr val="777777"/>
                </a:solidFill>
                <a:latin typeface="Courier New" pitchFamily="49" charset="0"/>
              </a:rPr>
              <a:t>m</a:t>
            </a:r>
            <a:r>
              <a:rPr lang="en-US">
                <a:solidFill>
                  <a:srgbClr val="777777"/>
                </a:solidFill>
                <a:latin typeface="Courier New" pitchFamily="49" charset="0"/>
              </a:rPr>
              <a:t>ississip</a:t>
            </a:r>
            <a:r>
              <a:rPr lang="it-IT">
                <a:latin typeface="Courier New" pitchFamily="49" charset="0"/>
              </a:rPr>
              <a:t>  </a:t>
            </a:r>
            <a:r>
              <a:rPr lang="en-US">
                <a:latin typeface="Courier New" pitchFamily="49" charset="0"/>
              </a:rPr>
              <a:t>p</a:t>
            </a:r>
          </a:p>
        </p:txBody>
      </p:sp>
      <p:sp>
        <p:nvSpPr>
          <p:cNvPr id="984068" name="Rectangle 9"/>
          <p:cNvSpPr>
            <a:spLocks noChangeArrowheads="1"/>
          </p:cNvSpPr>
          <p:nvPr/>
        </p:nvSpPr>
        <p:spPr bwMode="auto">
          <a:xfrm>
            <a:off x="1346200" y="2727325"/>
            <a:ext cx="39624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it-IT">
                <a:latin typeface="Courier New" pitchFamily="49" charset="0"/>
              </a:rPr>
              <a:t>i  </a:t>
            </a:r>
            <a:r>
              <a:rPr lang="en-US">
                <a:solidFill>
                  <a:srgbClr val="777777"/>
                </a:solidFill>
                <a:latin typeface="Courier New" pitchFamily="49" charset="0"/>
              </a:rPr>
              <a:t>ppi#</a:t>
            </a:r>
            <a:r>
              <a:rPr lang="it-IT">
                <a:solidFill>
                  <a:srgbClr val="777777"/>
                </a:solidFill>
                <a:latin typeface="Courier New" pitchFamily="49" charset="0"/>
              </a:rPr>
              <a:t>mi</a:t>
            </a:r>
            <a:r>
              <a:rPr lang="en-US">
                <a:solidFill>
                  <a:srgbClr val="777777"/>
                </a:solidFill>
                <a:latin typeface="Courier New" pitchFamily="49" charset="0"/>
              </a:rPr>
              <a:t>ssis</a:t>
            </a:r>
            <a:r>
              <a:rPr lang="it-IT">
                <a:latin typeface="Courier New" pitchFamily="49" charset="0"/>
              </a:rPr>
              <a:t>  </a:t>
            </a:r>
            <a:r>
              <a:rPr lang="en-US">
                <a:latin typeface="Courier New" pitchFamily="49" charset="0"/>
              </a:rPr>
              <a:t>s</a:t>
            </a:r>
            <a:r>
              <a:rPr lang="it-IT">
                <a:latin typeface="Courier New" pitchFamily="49" charset="0"/>
              </a:rPr>
              <a:t> </a:t>
            </a:r>
            <a:endParaRPr lang="en-US">
              <a:latin typeface="Courier New" pitchFamily="49" charset="0"/>
            </a:endParaRPr>
          </a:p>
        </p:txBody>
      </p:sp>
      <p:sp>
        <p:nvSpPr>
          <p:cNvPr id="984069" name="Rectangle 10"/>
          <p:cNvSpPr>
            <a:spLocks noChangeArrowheads="1"/>
          </p:cNvSpPr>
          <p:nvPr/>
        </p:nvSpPr>
        <p:spPr bwMode="auto">
          <a:xfrm>
            <a:off x="1346200" y="1722438"/>
            <a:ext cx="338138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>
                <a:solidFill>
                  <a:schemeClr val="tx2"/>
                </a:solidFill>
                <a:latin typeface="Comic Sans MS" pitchFamily="66" charset="0"/>
              </a:rPr>
              <a:t>F</a:t>
            </a:r>
            <a:endParaRPr lang="en-US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984070" name="Rectangle 11"/>
          <p:cNvSpPr>
            <a:spLocks noChangeArrowheads="1"/>
          </p:cNvSpPr>
          <p:nvPr/>
        </p:nvSpPr>
        <p:spPr bwMode="auto">
          <a:xfrm>
            <a:off x="3627438" y="1722438"/>
            <a:ext cx="32385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>
                <a:solidFill>
                  <a:schemeClr val="tx2"/>
                </a:solidFill>
                <a:latin typeface="Comic Sans MS" pitchFamily="66" charset="0"/>
              </a:rPr>
              <a:t>L</a:t>
            </a:r>
            <a:endParaRPr lang="en-US">
              <a:solidFill>
                <a:schemeClr val="tx2"/>
              </a:solidFill>
              <a:latin typeface="Comic Sans MS" pitchFamily="66" charset="0"/>
            </a:endParaRPr>
          </a:p>
        </p:txBody>
      </p: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3683000" y="4286250"/>
            <a:ext cx="4162425" cy="1295400"/>
            <a:chOff x="2304" y="2592"/>
            <a:chExt cx="2622" cy="816"/>
          </a:xfrm>
        </p:grpSpPr>
        <p:grpSp>
          <p:nvGrpSpPr>
            <p:cNvPr id="4" name="Group 13"/>
            <p:cNvGrpSpPr>
              <a:grpSpLocks/>
            </p:cNvGrpSpPr>
            <p:nvPr/>
          </p:nvGrpSpPr>
          <p:grpSpPr bwMode="auto">
            <a:xfrm>
              <a:off x="3072" y="2640"/>
              <a:ext cx="1854" cy="212"/>
              <a:chOff x="3072" y="2496"/>
              <a:chExt cx="1854" cy="212"/>
            </a:xfrm>
          </p:grpSpPr>
          <p:sp>
            <p:nvSpPr>
              <p:cNvPr id="984098" name="AutoShape 14"/>
              <p:cNvSpPr>
                <a:spLocks noChangeArrowheads="1"/>
              </p:cNvSpPr>
              <p:nvPr/>
            </p:nvSpPr>
            <p:spPr bwMode="auto">
              <a:xfrm>
                <a:off x="3072" y="2514"/>
                <a:ext cx="240" cy="192"/>
              </a:xfrm>
              <a:prstGeom prst="rightArrow">
                <a:avLst>
                  <a:gd name="adj1" fmla="val 50000"/>
                  <a:gd name="adj2" fmla="val 31250"/>
                </a:avLst>
              </a:prstGeom>
              <a:solidFill>
                <a:srgbClr val="17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984099" name="Rectangle 15"/>
              <p:cNvSpPr>
                <a:spLocks noChangeArrowheads="1"/>
              </p:cNvSpPr>
              <p:nvPr/>
            </p:nvSpPr>
            <p:spPr bwMode="auto">
              <a:xfrm>
                <a:off x="3360" y="2496"/>
                <a:ext cx="1566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>
                  <a:spcBef>
                    <a:spcPct val="20000"/>
                  </a:spcBef>
                  <a:buClr>
                    <a:schemeClr val="tx2"/>
                  </a:buClr>
                  <a:buSzPct val="75000"/>
                  <a:buFont typeface="Monotype Sorts"/>
                  <a:buNone/>
                </a:pPr>
                <a:r>
                  <a:rPr lang="it-IT" sz="1600">
                    <a:latin typeface="Comic Sans MS" pitchFamily="66" charset="0"/>
                  </a:rPr>
                  <a:t>Take two equal L’s chars</a:t>
                </a:r>
              </a:p>
            </p:txBody>
          </p:sp>
        </p:grpSp>
        <p:grpSp>
          <p:nvGrpSpPr>
            <p:cNvPr id="5" name="Group 16"/>
            <p:cNvGrpSpPr>
              <a:grpSpLocks/>
            </p:cNvGrpSpPr>
            <p:nvPr/>
          </p:nvGrpSpPr>
          <p:grpSpPr bwMode="auto">
            <a:xfrm>
              <a:off x="2304" y="2592"/>
              <a:ext cx="192" cy="816"/>
              <a:chOff x="384" y="2592"/>
              <a:chExt cx="192" cy="816"/>
            </a:xfrm>
          </p:grpSpPr>
          <p:sp>
            <p:nvSpPr>
              <p:cNvPr id="984096" name="Oval 17"/>
              <p:cNvSpPr>
                <a:spLocks noChangeArrowheads="1"/>
              </p:cNvSpPr>
              <p:nvPr/>
            </p:nvSpPr>
            <p:spPr bwMode="auto">
              <a:xfrm>
                <a:off x="384" y="2592"/>
                <a:ext cx="192" cy="240"/>
              </a:xfrm>
              <a:prstGeom prst="ellipse">
                <a:avLst/>
              </a:prstGeom>
              <a:noFill/>
              <a:ln w="25400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984097" name="Oval 18"/>
              <p:cNvSpPr>
                <a:spLocks noChangeArrowheads="1"/>
              </p:cNvSpPr>
              <p:nvPr/>
            </p:nvSpPr>
            <p:spPr bwMode="auto">
              <a:xfrm>
                <a:off x="384" y="3168"/>
                <a:ext cx="192" cy="240"/>
              </a:xfrm>
              <a:prstGeom prst="ellips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</p:grpSp>
      </p:grpSp>
      <p:grpSp>
        <p:nvGrpSpPr>
          <p:cNvPr id="6" name="Group 19"/>
          <p:cNvGrpSpPr>
            <a:grpSpLocks/>
          </p:cNvGrpSpPr>
          <p:nvPr/>
        </p:nvGrpSpPr>
        <p:grpSpPr bwMode="auto">
          <a:xfrm>
            <a:off x="4699000" y="3565525"/>
            <a:ext cx="3962400" cy="762000"/>
            <a:chOff x="2976" y="1968"/>
            <a:chExt cx="2496" cy="480"/>
          </a:xfrm>
        </p:grpSpPr>
        <p:sp>
          <p:nvSpPr>
            <p:cNvPr id="984092" name="Rectangle 20"/>
            <p:cNvSpPr>
              <a:spLocks noChangeArrowheads="1"/>
            </p:cNvSpPr>
            <p:nvPr/>
          </p:nvSpPr>
          <p:spPr bwMode="auto">
            <a:xfrm>
              <a:off x="2976" y="1968"/>
              <a:ext cx="2496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/>
            <a:lstStyle/>
            <a:p>
              <a:pPr marL="342900" indent="-34290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/>
                <a:buNone/>
              </a:pPr>
              <a:r>
                <a:rPr lang="it-IT" sz="1600" dirty="0">
                  <a:solidFill>
                    <a:srgbClr val="000099"/>
                  </a:solidFill>
                  <a:latin typeface="Comic Sans MS" pitchFamily="66" charset="0"/>
                </a:rPr>
                <a:t>Can </a:t>
              </a:r>
              <a:r>
                <a:rPr lang="it-IT" sz="1600" dirty="0" err="1">
                  <a:solidFill>
                    <a:srgbClr val="000099"/>
                  </a:solidFill>
                  <a:latin typeface="Comic Sans MS" pitchFamily="66" charset="0"/>
                </a:rPr>
                <a:t>we</a:t>
              </a:r>
              <a:r>
                <a:rPr lang="it-IT" sz="1600" dirty="0">
                  <a:solidFill>
                    <a:srgbClr val="000099"/>
                  </a:solidFill>
                  <a:latin typeface="Comic Sans MS" pitchFamily="66" charset="0"/>
                </a:rPr>
                <a:t> </a:t>
              </a:r>
              <a:r>
                <a:rPr lang="it-IT" sz="1600" dirty="0" err="1">
                  <a:solidFill>
                    <a:srgbClr val="000099"/>
                  </a:solidFill>
                  <a:latin typeface="Comic Sans MS" pitchFamily="66" charset="0"/>
                </a:rPr>
                <a:t>map</a:t>
              </a:r>
              <a:r>
                <a:rPr lang="it-IT" sz="1600" dirty="0">
                  <a:solidFill>
                    <a:srgbClr val="000099"/>
                  </a:solidFill>
                  <a:latin typeface="Comic Sans MS" pitchFamily="66" charset="0"/>
                </a:rPr>
                <a:t> L’s </a:t>
              </a:r>
              <a:r>
                <a:rPr lang="it-IT" sz="1600" dirty="0" err="1">
                  <a:solidFill>
                    <a:srgbClr val="000099"/>
                  </a:solidFill>
                  <a:latin typeface="Comic Sans MS" pitchFamily="66" charset="0"/>
                </a:rPr>
                <a:t>chars</a:t>
              </a:r>
              <a:r>
                <a:rPr lang="it-IT" sz="1600" dirty="0">
                  <a:solidFill>
                    <a:srgbClr val="000099"/>
                  </a:solidFill>
                  <a:latin typeface="Comic Sans MS" pitchFamily="66" charset="0"/>
                </a:rPr>
                <a:t> </a:t>
              </a:r>
              <a:r>
                <a:rPr lang="it-IT" sz="1600" dirty="0" err="1">
                  <a:solidFill>
                    <a:srgbClr val="000099"/>
                  </a:solidFill>
                  <a:latin typeface="Comic Sans MS" pitchFamily="66" charset="0"/>
                </a:rPr>
                <a:t>onto</a:t>
              </a:r>
              <a:r>
                <a:rPr lang="it-IT" sz="1600" dirty="0">
                  <a:solidFill>
                    <a:srgbClr val="000099"/>
                  </a:solidFill>
                  <a:latin typeface="Comic Sans MS" pitchFamily="66" charset="0"/>
                </a:rPr>
                <a:t> </a:t>
              </a:r>
              <a:r>
                <a:rPr lang="it-IT" sz="1600" dirty="0" err="1">
                  <a:solidFill>
                    <a:srgbClr val="000099"/>
                  </a:solidFill>
                  <a:latin typeface="Comic Sans MS" pitchFamily="66" charset="0"/>
                </a:rPr>
                <a:t>F’s</a:t>
              </a:r>
              <a:r>
                <a:rPr lang="it-IT" sz="1600" dirty="0">
                  <a:solidFill>
                    <a:srgbClr val="000099"/>
                  </a:solidFill>
                  <a:latin typeface="Comic Sans MS" pitchFamily="66" charset="0"/>
                </a:rPr>
                <a:t> </a:t>
              </a:r>
              <a:r>
                <a:rPr lang="it-IT" sz="1600" dirty="0" err="1">
                  <a:solidFill>
                    <a:srgbClr val="000099"/>
                  </a:solidFill>
                  <a:latin typeface="Comic Sans MS" pitchFamily="66" charset="0"/>
                </a:rPr>
                <a:t>chars</a:t>
              </a:r>
              <a:r>
                <a:rPr lang="it-IT" sz="1600" dirty="0">
                  <a:solidFill>
                    <a:srgbClr val="000099"/>
                  </a:solidFill>
                  <a:latin typeface="Comic Sans MS" pitchFamily="66" charset="0"/>
                </a:rPr>
                <a:t> ?</a:t>
              </a:r>
            </a:p>
          </p:txBody>
        </p:sp>
        <p:sp>
          <p:nvSpPr>
            <p:cNvPr id="984093" name="Rectangle 21"/>
            <p:cNvSpPr>
              <a:spLocks noChangeArrowheads="1"/>
            </p:cNvSpPr>
            <p:nvPr/>
          </p:nvSpPr>
          <p:spPr bwMode="auto">
            <a:xfrm>
              <a:off x="2976" y="2208"/>
              <a:ext cx="2496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/>
            <a:lstStyle/>
            <a:p>
              <a:pPr marL="342900" indent="-34290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/>
                <a:buNone/>
              </a:pPr>
              <a:r>
                <a:rPr lang="it-IT" sz="1600" dirty="0">
                  <a:solidFill>
                    <a:srgbClr val="000099"/>
                  </a:solidFill>
                  <a:latin typeface="Comic Sans MS" pitchFamily="66" charset="0"/>
                </a:rPr>
                <a:t>... </a:t>
              </a:r>
              <a:r>
                <a:rPr lang="it-IT" sz="1600" dirty="0" err="1">
                  <a:solidFill>
                    <a:srgbClr val="000099"/>
                  </a:solidFill>
                  <a:latin typeface="Comic Sans MS" pitchFamily="66" charset="0"/>
                </a:rPr>
                <a:t>Need</a:t>
              </a:r>
              <a:r>
                <a:rPr lang="it-IT" sz="1600" dirty="0">
                  <a:solidFill>
                    <a:srgbClr val="000099"/>
                  </a:solidFill>
                  <a:latin typeface="Comic Sans MS" pitchFamily="66" charset="0"/>
                </a:rPr>
                <a:t> to </a:t>
              </a:r>
              <a:r>
                <a:rPr lang="it-IT" sz="1600" dirty="0" err="1">
                  <a:solidFill>
                    <a:srgbClr val="000099"/>
                  </a:solidFill>
                  <a:latin typeface="Comic Sans MS" pitchFamily="66" charset="0"/>
                </a:rPr>
                <a:t>distinguish</a:t>
              </a:r>
              <a:r>
                <a:rPr lang="it-IT" sz="1600" dirty="0">
                  <a:solidFill>
                    <a:srgbClr val="5C37FB"/>
                  </a:solidFill>
                  <a:latin typeface="Comic Sans MS" pitchFamily="66" charset="0"/>
                </a:rPr>
                <a:t> </a:t>
              </a:r>
              <a:r>
                <a:rPr lang="it-IT" sz="1600" dirty="0" err="1">
                  <a:solidFill>
                    <a:srgbClr val="CC3300"/>
                  </a:solidFill>
                  <a:latin typeface="Comic Sans MS" pitchFamily="66" charset="0"/>
                </a:rPr>
                <a:t>equal</a:t>
              </a:r>
              <a:r>
                <a:rPr lang="it-IT" sz="1600" dirty="0">
                  <a:solidFill>
                    <a:srgbClr val="CC3300"/>
                  </a:solidFill>
                  <a:latin typeface="Comic Sans MS" pitchFamily="66" charset="0"/>
                </a:rPr>
                <a:t> </a:t>
              </a:r>
              <a:r>
                <a:rPr lang="it-IT" sz="1600" dirty="0" err="1">
                  <a:solidFill>
                    <a:srgbClr val="CC3300"/>
                  </a:solidFill>
                  <a:latin typeface="Comic Sans MS" pitchFamily="66" charset="0"/>
                </a:rPr>
                <a:t>chars</a:t>
              </a:r>
              <a:r>
                <a:rPr lang="it-IT" sz="1600" dirty="0">
                  <a:solidFill>
                    <a:srgbClr val="000099"/>
                  </a:solidFill>
                  <a:latin typeface="Comic Sans MS" pitchFamily="66" charset="0"/>
                </a:rPr>
                <a:t>...</a:t>
              </a:r>
            </a:p>
          </p:txBody>
        </p:sp>
      </p:grpSp>
      <p:grpSp>
        <p:nvGrpSpPr>
          <p:cNvPr id="7" name="Group 22"/>
          <p:cNvGrpSpPr>
            <a:grpSpLocks/>
          </p:cNvGrpSpPr>
          <p:nvPr/>
        </p:nvGrpSpPr>
        <p:grpSpPr bwMode="auto">
          <a:xfrm>
            <a:off x="4906963" y="4718050"/>
            <a:ext cx="3322637" cy="336550"/>
            <a:chOff x="3072" y="2832"/>
            <a:chExt cx="2093" cy="212"/>
          </a:xfrm>
        </p:grpSpPr>
        <p:sp>
          <p:nvSpPr>
            <p:cNvPr id="984090" name="AutoShape 23"/>
            <p:cNvSpPr>
              <a:spLocks noChangeArrowheads="1"/>
            </p:cNvSpPr>
            <p:nvPr/>
          </p:nvSpPr>
          <p:spPr bwMode="auto">
            <a:xfrm>
              <a:off x="3072" y="2850"/>
              <a:ext cx="240" cy="192"/>
            </a:xfrm>
            <a:prstGeom prst="rightArrow">
              <a:avLst>
                <a:gd name="adj1" fmla="val 50000"/>
                <a:gd name="adj2" fmla="val 31250"/>
              </a:avLst>
            </a:prstGeom>
            <a:solidFill>
              <a:srgbClr val="17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984091" name="Rectangle 24"/>
            <p:cNvSpPr>
              <a:spLocks noChangeArrowheads="1"/>
            </p:cNvSpPr>
            <p:nvPr/>
          </p:nvSpPr>
          <p:spPr bwMode="auto">
            <a:xfrm>
              <a:off x="3360" y="2832"/>
              <a:ext cx="1805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/>
                <a:buNone/>
              </a:pPr>
              <a:r>
                <a:rPr lang="it-IT" sz="1600">
                  <a:latin typeface="Comic Sans MS" pitchFamily="66" charset="0"/>
                </a:rPr>
                <a:t>Rotate rightward their rows</a:t>
              </a:r>
            </a:p>
          </p:txBody>
        </p:sp>
      </p:grpSp>
      <p:grpSp>
        <p:nvGrpSpPr>
          <p:cNvPr id="8" name="Group 25"/>
          <p:cNvGrpSpPr>
            <a:grpSpLocks/>
          </p:cNvGrpSpPr>
          <p:nvPr/>
        </p:nvGrpSpPr>
        <p:grpSpPr bwMode="auto">
          <a:xfrm>
            <a:off x="1346200" y="4303713"/>
            <a:ext cx="2209800" cy="1211262"/>
            <a:chOff x="864" y="2625"/>
            <a:chExt cx="1392" cy="763"/>
          </a:xfrm>
        </p:grpSpPr>
        <p:sp>
          <p:nvSpPr>
            <p:cNvPr id="984088" name="Rectangle 26"/>
            <p:cNvSpPr>
              <a:spLocks noChangeArrowheads="1"/>
            </p:cNvSpPr>
            <p:nvPr/>
          </p:nvSpPr>
          <p:spPr bwMode="auto">
            <a:xfrm>
              <a:off x="864" y="2625"/>
              <a:ext cx="1392" cy="192"/>
            </a:xfrm>
            <a:prstGeom prst="rect">
              <a:avLst/>
            </a:prstGeom>
            <a:noFill/>
            <a:ln w="25400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984089" name="Rectangle 27"/>
            <p:cNvSpPr>
              <a:spLocks noChangeArrowheads="1"/>
            </p:cNvSpPr>
            <p:nvPr/>
          </p:nvSpPr>
          <p:spPr bwMode="auto">
            <a:xfrm>
              <a:off x="864" y="3196"/>
              <a:ext cx="1392" cy="192"/>
            </a:xfrm>
            <a:prstGeom prst="rect">
              <a:avLst/>
            </a:prstGeom>
            <a:noFill/>
            <a:ln w="2540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1866780" name="AutoShape 28"/>
          <p:cNvSpPr>
            <a:spLocks noChangeArrowheads="1"/>
          </p:cNvSpPr>
          <p:nvPr/>
        </p:nvSpPr>
        <p:spPr bwMode="auto">
          <a:xfrm rot="-4967377">
            <a:off x="88106" y="3218657"/>
            <a:ext cx="1830387" cy="539750"/>
          </a:xfrm>
          <a:prstGeom prst="curvedDownArrow">
            <a:avLst>
              <a:gd name="adj1" fmla="val 2010"/>
              <a:gd name="adj2" fmla="val 104750"/>
              <a:gd name="adj3" fmla="val 15773"/>
            </a:avLst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866781" name="AutoShape 29"/>
          <p:cNvSpPr>
            <a:spLocks noChangeArrowheads="1"/>
          </p:cNvSpPr>
          <p:nvPr/>
        </p:nvSpPr>
        <p:spPr bwMode="auto">
          <a:xfrm rot="-5157898">
            <a:off x="-249237" y="3870325"/>
            <a:ext cx="2514600" cy="533400"/>
          </a:xfrm>
          <a:prstGeom prst="curvedDownArrow">
            <a:avLst>
              <a:gd name="adj1" fmla="val 2794"/>
              <a:gd name="adj2" fmla="val 133091"/>
              <a:gd name="adj3" fmla="val 24176"/>
            </a:avLst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grpSp>
        <p:nvGrpSpPr>
          <p:cNvPr id="9" name="Group 30"/>
          <p:cNvGrpSpPr>
            <a:grpSpLocks/>
          </p:cNvGrpSpPr>
          <p:nvPr/>
        </p:nvGrpSpPr>
        <p:grpSpPr bwMode="auto">
          <a:xfrm>
            <a:off x="5003800" y="5013325"/>
            <a:ext cx="2697163" cy="565150"/>
            <a:chOff x="3168" y="3072"/>
            <a:chExt cx="1699" cy="356"/>
          </a:xfrm>
        </p:grpSpPr>
        <p:sp>
          <p:nvSpPr>
            <p:cNvPr id="984086" name="Rectangle 31"/>
            <p:cNvSpPr>
              <a:spLocks noChangeArrowheads="1"/>
            </p:cNvSpPr>
            <p:nvPr/>
          </p:nvSpPr>
          <p:spPr bwMode="auto">
            <a:xfrm>
              <a:off x="3456" y="3216"/>
              <a:ext cx="1411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/>
                <a:buNone/>
              </a:pPr>
              <a:r>
                <a:rPr lang="it-IT" sz="1600">
                  <a:solidFill>
                    <a:schemeClr val="tx2"/>
                  </a:solidFill>
                  <a:latin typeface="Comic Sans MS" pitchFamily="66" charset="0"/>
                </a:rPr>
                <a:t>Same relative order !!</a:t>
              </a:r>
            </a:p>
          </p:txBody>
        </p:sp>
        <p:sp>
          <p:nvSpPr>
            <p:cNvPr id="984087" name="AutoShape 32"/>
            <p:cNvSpPr>
              <a:spLocks noChangeArrowheads="1"/>
            </p:cNvSpPr>
            <p:nvPr/>
          </p:nvSpPr>
          <p:spPr bwMode="auto">
            <a:xfrm rot="5400000">
              <a:off x="3144" y="3096"/>
              <a:ext cx="288" cy="2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17694720 60000 65536"/>
                <a:gd name="T13" fmla="*/ 11796480 60000 65536"/>
                <a:gd name="T14" fmla="*/ 11796480 60000 65536"/>
                <a:gd name="T15" fmla="*/ 5898240 60000 65536"/>
                <a:gd name="T16" fmla="*/ 0 60000 65536"/>
                <a:gd name="T17" fmla="*/ 0 60000 65536"/>
                <a:gd name="T18" fmla="*/ 0 w 21600"/>
                <a:gd name="T19" fmla="*/ 18540 h 21600"/>
                <a:gd name="T20" fmla="*/ 18525 w 21600"/>
                <a:gd name="T21" fmla="*/ 216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7213" y="0"/>
                  </a:moveTo>
                  <a:lnTo>
                    <a:pt x="12825" y="7200"/>
                  </a:lnTo>
                  <a:lnTo>
                    <a:pt x="15911" y="7200"/>
                  </a:lnTo>
                  <a:lnTo>
                    <a:pt x="15911" y="18563"/>
                  </a:lnTo>
                  <a:lnTo>
                    <a:pt x="0" y="18563"/>
                  </a:lnTo>
                  <a:lnTo>
                    <a:pt x="0" y="21600"/>
                  </a:lnTo>
                  <a:lnTo>
                    <a:pt x="18514" y="21600"/>
                  </a:lnTo>
                  <a:lnTo>
                    <a:pt x="18514" y="7200"/>
                  </a:lnTo>
                  <a:lnTo>
                    <a:pt x="21600" y="7200"/>
                  </a:lnTo>
                  <a:close/>
                </a:path>
              </a:pathLst>
            </a:custGeom>
            <a:solidFill>
              <a:srgbClr val="99CC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984078" name="Rectangle 33"/>
          <p:cNvSpPr>
            <a:spLocks noChangeArrowheads="1"/>
          </p:cNvSpPr>
          <p:nvPr/>
        </p:nvSpPr>
        <p:spPr bwMode="auto">
          <a:xfrm>
            <a:off x="1809750" y="2125663"/>
            <a:ext cx="1655763" cy="3671887"/>
          </a:xfrm>
          <a:prstGeom prst="rect">
            <a:avLst/>
          </a:prstGeom>
          <a:noFill/>
          <a:ln w="22225">
            <a:solidFill>
              <a:srgbClr val="C0C0C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it-IT">
              <a:latin typeface="Times New Roman" pitchFamily="18" charset="0"/>
            </a:endParaRPr>
          </a:p>
        </p:txBody>
      </p:sp>
      <p:sp>
        <p:nvSpPr>
          <p:cNvPr id="984079" name="Text Box 34"/>
          <p:cNvSpPr txBox="1">
            <a:spLocks noChangeArrowheads="1"/>
          </p:cNvSpPr>
          <p:nvPr/>
        </p:nvSpPr>
        <p:spPr bwMode="auto">
          <a:xfrm>
            <a:off x="1862138" y="1838325"/>
            <a:ext cx="868362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1400" b="1">
                <a:solidFill>
                  <a:srgbClr val="C0C0C0"/>
                </a:solidFill>
                <a:latin typeface="Comic Sans MS" pitchFamily="66" charset="0"/>
              </a:rPr>
              <a:t>unknown</a:t>
            </a:r>
          </a:p>
        </p:txBody>
      </p:sp>
      <p:sp>
        <p:nvSpPr>
          <p:cNvPr id="1866787" name="Rectangle 35"/>
          <p:cNvSpPr>
            <a:spLocks noChangeArrowheads="1"/>
          </p:cNvSpPr>
          <p:nvPr/>
        </p:nvSpPr>
        <p:spPr bwMode="auto">
          <a:xfrm>
            <a:off x="1835150" y="2133600"/>
            <a:ext cx="1655763" cy="3671888"/>
          </a:xfrm>
          <a:prstGeom prst="rect">
            <a:avLst/>
          </a:prstGeom>
          <a:solidFill>
            <a:srgbClr val="969696"/>
          </a:solidFill>
          <a:ln w="22225">
            <a:solidFill>
              <a:srgbClr val="C0C0C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it-IT">
              <a:latin typeface="Times New Roman" pitchFamily="18" charset="0"/>
            </a:endParaRPr>
          </a:p>
        </p:txBody>
      </p:sp>
      <p:sp>
        <p:nvSpPr>
          <p:cNvPr id="1866788" name="AutoShape 36"/>
          <p:cNvSpPr>
            <a:spLocks noChangeArrowheads="1"/>
          </p:cNvSpPr>
          <p:nvPr/>
        </p:nvSpPr>
        <p:spPr bwMode="auto">
          <a:xfrm rot="-579068">
            <a:off x="1593850" y="2414588"/>
            <a:ext cx="2089150" cy="71437"/>
          </a:xfrm>
          <a:prstGeom prst="leftArrow">
            <a:avLst>
              <a:gd name="adj1" fmla="val 50000"/>
              <a:gd name="adj2" fmla="val 731116"/>
            </a:avLst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866789" name="AutoShape 37"/>
          <p:cNvSpPr>
            <a:spLocks noChangeArrowheads="1"/>
          </p:cNvSpPr>
          <p:nvPr/>
        </p:nvSpPr>
        <p:spPr bwMode="auto">
          <a:xfrm rot="1995241" flipV="1">
            <a:off x="1389063" y="3597275"/>
            <a:ext cx="2593975" cy="71438"/>
          </a:xfrm>
          <a:prstGeom prst="leftArrow">
            <a:avLst>
              <a:gd name="adj1" fmla="val 50000"/>
              <a:gd name="adj2" fmla="val 907771"/>
            </a:avLst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866790" name="AutoShape 38"/>
          <p:cNvSpPr>
            <a:spLocks noChangeArrowheads="1"/>
          </p:cNvSpPr>
          <p:nvPr/>
        </p:nvSpPr>
        <p:spPr bwMode="auto">
          <a:xfrm rot="2584336" flipV="1">
            <a:off x="1300163" y="4586288"/>
            <a:ext cx="2808287" cy="71437"/>
          </a:xfrm>
          <a:prstGeom prst="leftArrow">
            <a:avLst>
              <a:gd name="adj1" fmla="val 50000"/>
              <a:gd name="adj2" fmla="val 982784"/>
            </a:avLst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866791" name="AutoShape 39"/>
          <p:cNvSpPr>
            <a:spLocks noChangeArrowheads="1"/>
          </p:cNvSpPr>
          <p:nvPr/>
        </p:nvSpPr>
        <p:spPr bwMode="auto">
          <a:xfrm rot="2584336" flipV="1">
            <a:off x="1306513" y="4286250"/>
            <a:ext cx="2771775" cy="69850"/>
          </a:xfrm>
          <a:prstGeom prst="leftArrow">
            <a:avLst>
              <a:gd name="adj1" fmla="val 50000"/>
              <a:gd name="adj2" fmla="val 992045"/>
            </a:avLst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984085" name="Rectangle 40"/>
          <p:cNvSpPr>
            <a:spLocks noGrp="1" noChangeArrowheads="1"/>
          </p:cNvSpPr>
          <p:nvPr>
            <p:ph type="title"/>
          </p:nvPr>
        </p:nvSpPr>
        <p:spPr>
          <a:xfrm>
            <a:off x="611188" y="715963"/>
            <a:ext cx="7772400" cy="481012"/>
          </a:xfrm>
        </p:spPr>
        <p:txBody>
          <a:bodyPr anchor="ctr"/>
          <a:lstStyle/>
          <a:p>
            <a:pPr eaLnBrk="1" hangingPunct="1"/>
            <a:r>
              <a:rPr lang="it-IT">
                <a:solidFill>
                  <a:srgbClr val="000099"/>
                </a:solidFill>
              </a:rPr>
              <a:t>A useful tool:  L </a:t>
            </a:r>
            <a:r>
              <a:rPr lang="it-IT" sz="3100">
                <a:solidFill>
                  <a:srgbClr val="000099"/>
                </a:solidFill>
                <a:sym typeface="Wingdings" pitchFamily="2" charset="2"/>
              </a:rPr>
              <a:t></a:t>
            </a:r>
            <a:r>
              <a:rPr lang="it-IT">
                <a:solidFill>
                  <a:srgbClr val="000099"/>
                </a:solidFill>
              </a:rPr>
              <a:t> F mapping</a:t>
            </a:r>
            <a:endParaRPr lang="en-US" sz="2400">
              <a:solidFill>
                <a:srgbClr val="000099"/>
              </a:solidFill>
            </a:endParaRPr>
          </a:p>
        </p:txBody>
      </p:sp>
      <p:grpSp>
        <p:nvGrpSpPr>
          <p:cNvPr id="41" name="Group 25"/>
          <p:cNvGrpSpPr>
            <a:grpSpLocks/>
          </p:cNvGrpSpPr>
          <p:nvPr/>
        </p:nvGrpSpPr>
        <p:grpSpPr bwMode="auto">
          <a:xfrm>
            <a:off x="1548742" y="6092749"/>
            <a:ext cx="7102277" cy="503237"/>
            <a:chOff x="2405" y="1507"/>
            <a:chExt cx="2767" cy="317"/>
          </a:xfrm>
        </p:grpSpPr>
        <p:sp>
          <p:nvSpPr>
            <p:cNvPr id="42" name="Text Box 26"/>
            <p:cNvSpPr txBox="1">
              <a:spLocks noChangeArrowheads="1"/>
            </p:cNvSpPr>
            <p:nvPr/>
          </p:nvSpPr>
          <p:spPr bwMode="auto">
            <a:xfrm>
              <a:off x="2472" y="1570"/>
              <a:ext cx="2626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1800" dirty="0" err="1">
                  <a:solidFill>
                    <a:srgbClr val="000099"/>
                  </a:solidFill>
                  <a:latin typeface="Comic Sans MS" pitchFamily="66" charset="0"/>
                </a:rPr>
                <a:t>Rank</a:t>
              </a:r>
              <a:r>
                <a:rPr lang="it-IT" sz="1800" baseline="-25000" dirty="0" err="1">
                  <a:solidFill>
                    <a:srgbClr val="000099"/>
                  </a:solidFill>
                  <a:latin typeface="Comic Sans MS" pitchFamily="66" charset="0"/>
                </a:rPr>
                <a:t>char</a:t>
              </a:r>
              <a:r>
                <a:rPr lang="it-IT" sz="1800" dirty="0">
                  <a:solidFill>
                    <a:srgbClr val="000099"/>
                  </a:solidFill>
                  <a:latin typeface="Comic Sans MS" pitchFamily="66" charset="0"/>
                </a:rPr>
                <a:t>(</a:t>
              </a:r>
              <a:r>
                <a:rPr lang="it-IT" sz="1800" dirty="0" err="1">
                  <a:solidFill>
                    <a:srgbClr val="000099"/>
                  </a:solidFill>
                  <a:latin typeface="Comic Sans MS" pitchFamily="66" charset="0"/>
                </a:rPr>
                <a:t>pos</a:t>
              </a:r>
              <a:r>
                <a:rPr lang="it-IT" sz="1800" dirty="0">
                  <a:solidFill>
                    <a:srgbClr val="000099"/>
                  </a:solidFill>
                  <a:latin typeface="Comic Sans MS" pitchFamily="66" charset="0"/>
                </a:rPr>
                <a:t>) and </a:t>
              </a:r>
              <a:r>
                <a:rPr lang="it-IT" sz="1800" dirty="0" err="1">
                  <a:solidFill>
                    <a:srgbClr val="000099"/>
                  </a:solidFill>
                  <a:latin typeface="Comic Sans MS" pitchFamily="66" charset="0"/>
                </a:rPr>
                <a:t>Select</a:t>
              </a:r>
              <a:r>
                <a:rPr lang="it-IT" sz="1800" baseline="-25000" dirty="0" err="1">
                  <a:solidFill>
                    <a:srgbClr val="000099"/>
                  </a:solidFill>
                  <a:latin typeface="Comic Sans MS" pitchFamily="66" charset="0"/>
                </a:rPr>
                <a:t>char</a:t>
              </a:r>
              <a:r>
                <a:rPr lang="it-IT" sz="1800" dirty="0">
                  <a:solidFill>
                    <a:srgbClr val="000099"/>
                  </a:solidFill>
                  <a:latin typeface="Comic Sans MS" pitchFamily="66" charset="0"/>
                </a:rPr>
                <a:t>(</a:t>
              </a:r>
              <a:r>
                <a:rPr lang="it-IT" sz="1800" dirty="0" err="1">
                  <a:solidFill>
                    <a:srgbClr val="000099"/>
                  </a:solidFill>
                  <a:latin typeface="Comic Sans MS" pitchFamily="66" charset="0"/>
                </a:rPr>
                <a:t>pos</a:t>
              </a:r>
              <a:r>
                <a:rPr lang="it-IT" sz="1800" dirty="0">
                  <a:solidFill>
                    <a:srgbClr val="000099"/>
                  </a:solidFill>
                  <a:latin typeface="Comic Sans MS" pitchFamily="66" charset="0"/>
                </a:rPr>
                <a:t>) are </a:t>
              </a:r>
              <a:r>
                <a:rPr lang="it-IT" sz="1800" dirty="0" err="1">
                  <a:solidFill>
                    <a:srgbClr val="000099"/>
                  </a:solidFill>
                  <a:latin typeface="Comic Sans MS" pitchFamily="66" charset="0"/>
                </a:rPr>
                <a:t>key</a:t>
              </a:r>
              <a:r>
                <a:rPr lang="it-IT" sz="1800" dirty="0">
                  <a:solidFill>
                    <a:srgbClr val="000099"/>
                  </a:solidFill>
                  <a:latin typeface="Comic Sans MS" pitchFamily="66" charset="0"/>
                </a:rPr>
                <a:t> </a:t>
              </a:r>
              <a:r>
                <a:rPr lang="it-IT" sz="1800" dirty="0" err="1">
                  <a:solidFill>
                    <a:srgbClr val="000099"/>
                  </a:solidFill>
                  <a:latin typeface="Comic Sans MS" pitchFamily="66" charset="0"/>
                </a:rPr>
                <a:t>operations</a:t>
              </a:r>
              <a:r>
                <a:rPr lang="it-IT" sz="1800" dirty="0">
                  <a:solidFill>
                    <a:srgbClr val="000099"/>
                  </a:solidFill>
                  <a:latin typeface="Comic Sans MS" pitchFamily="66" charset="0"/>
                </a:rPr>
                <a:t> </a:t>
              </a:r>
              <a:r>
                <a:rPr lang="it-IT" sz="1800" dirty="0" err="1">
                  <a:solidFill>
                    <a:srgbClr val="000099"/>
                  </a:solidFill>
                  <a:latin typeface="Comic Sans MS" pitchFamily="66" charset="0"/>
                </a:rPr>
                <a:t>nowadays</a:t>
              </a:r>
              <a:endParaRPr lang="it-IT" sz="1800" dirty="0">
                <a:solidFill>
                  <a:srgbClr val="000099"/>
                </a:solidFill>
                <a:latin typeface="Comic Sans MS" pitchFamily="66" charset="0"/>
              </a:endParaRPr>
            </a:p>
          </p:txBody>
        </p:sp>
        <p:sp>
          <p:nvSpPr>
            <p:cNvPr id="43" name="Rectangle 27"/>
            <p:cNvSpPr>
              <a:spLocks noChangeArrowheads="1"/>
            </p:cNvSpPr>
            <p:nvPr/>
          </p:nvSpPr>
          <p:spPr bwMode="auto">
            <a:xfrm>
              <a:off x="2405" y="1507"/>
              <a:ext cx="2767" cy="317"/>
            </a:xfrm>
            <a:prstGeom prst="rect">
              <a:avLst/>
            </a:prstGeom>
            <a:noFill/>
            <a:ln w="53975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6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6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8667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8667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866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6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8667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8667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866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6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6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6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6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6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6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66780" grpId="0" animBg="1"/>
      <p:bldP spid="1866780" grpId="1" animBg="1"/>
      <p:bldP spid="1866781" grpId="0" animBg="1"/>
      <p:bldP spid="1866781" grpId="1" animBg="1"/>
      <p:bldP spid="1866788" grpId="0" animBg="1"/>
      <p:bldP spid="1866789" grpId="0" animBg="1"/>
      <p:bldP spid="1866790" grpId="0" animBg="1"/>
      <p:bldP spid="186679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371600" y="1981200"/>
            <a:ext cx="4743450" cy="2062163"/>
            <a:chOff x="864" y="1248"/>
            <a:chExt cx="2988" cy="1299"/>
          </a:xfrm>
        </p:grpSpPr>
        <p:sp>
          <p:nvSpPr>
            <p:cNvPr id="986152" name="Oval 3"/>
            <p:cNvSpPr>
              <a:spLocks noChangeArrowheads="1"/>
            </p:cNvSpPr>
            <p:nvPr/>
          </p:nvSpPr>
          <p:spPr bwMode="auto">
            <a:xfrm>
              <a:off x="864" y="1248"/>
              <a:ext cx="192" cy="240"/>
            </a:xfrm>
            <a:prstGeom prst="ellipse">
              <a:avLst/>
            </a:prstGeom>
            <a:noFill/>
            <a:ln w="2222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986153" name="Text Box 4"/>
            <p:cNvSpPr txBox="1">
              <a:spLocks noChangeArrowheads="1"/>
            </p:cNvSpPr>
            <p:nvPr/>
          </p:nvSpPr>
          <p:spPr bwMode="auto">
            <a:xfrm>
              <a:off x="2777" y="2297"/>
              <a:ext cx="1075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it-IT">
                  <a:latin typeface="Comic Sans MS" pitchFamily="66" charset="0"/>
                </a:rPr>
                <a:t>T =</a:t>
              </a:r>
              <a:r>
                <a:rPr lang="it-IT">
                  <a:latin typeface="Times New Roman" pitchFamily="18" charset="0"/>
                </a:rPr>
                <a:t> ....           </a:t>
              </a:r>
              <a:r>
                <a:rPr lang="it-IT" b="1">
                  <a:solidFill>
                    <a:schemeClr val="tx2"/>
                  </a:solidFill>
                  <a:latin typeface="Times New Roman" pitchFamily="18" charset="0"/>
                </a:rPr>
                <a:t>#</a:t>
              </a:r>
            </a:p>
          </p:txBody>
        </p:sp>
      </p:grpSp>
      <p:sp>
        <p:nvSpPr>
          <p:cNvPr id="1868805" name="Rectangle 5"/>
          <p:cNvSpPr>
            <a:spLocks noChangeArrowheads="1"/>
          </p:cNvSpPr>
          <p:nvPr/>
        </p:nvSpPr>
        <p:spPr bwMode="auto">
          <a:xfrm>
            <a:off x="1835150" y="1989138"/>
            <a:ext cx="1655763" cy="3671887"/>
          </a:xfrm>
          <a:prstGeom prst="rect">
            <a:avLst/>
          </a:prstGeom>
          <a:solidFill>
            <a:srgbClr val="C0C0C0"/>
          </a:solidFill>
          <a:ln w="22225">
            <a:solidFill>
              <a:srgbClr val="C0C0C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it-IT">
              <a:latin typeface="Times New Roman" pitchFamily="18" charset="0"/>
            </a:endParaRPr>
          </a:p>
        </p:txBody>
      </p:sp>
      <p:sp>
        <p:nvSpPr>
          <p:cNvPr id="986115" name="Rectangle 6"/>
          <p:cNvSpPr>
            <a:spLocks noChangeArrowheads="1"/>
          </p:cNvSpPr>
          <p:nvPr/>
        </p:nvSpPr>
        <p:spPr bwMode="auto">
          <a:xfrm>
            <a:off x="1371600" y="2286000"/>
            <a:ext cx="32004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it-IT">
                <a:latin typeface="Courier New" pitchFamily="49" charset="0"/>
              </a:rPr>
              <a:t>i  </a:t>
            </a:r>
            <a:r>
              <a:rPr lang="en-US">
                <a:solidFill>
                  <a:srgbClr val="C0C0C0"/>
                </a:solidFill>
                <a:latin typeface="Courier New" pitchFamily="49" charset="0"/>
              </a:rPr>
              <a:t>#</a:t>
            </a:r>
            <a:r>
              <a:rPr lang="it-IT">
                <a:solidFill>
                  <a:srgbClr val="C0C0C0"/>
                </a:solidFill>
                <a:latin typeface="Courier New" pitchFamily="49" charset="0"/>
              </a:rPr>
              <a:t>m</a:t>
            </a:r>
            <a:r>
              <a:rPr lang="en-US">
                <a:solidFill>
                  <a:srgbClr val="C0C0C0"/>
                </a:solidFill>
                <a:latin typeface="Courier New" pitchFamily="49" charset="0"/>
              </a:rPr>
              <a:t>ississip</a:t>
            </a:r>
            <a:r>
              <a:rPr lang="it-IT">
                <a:latin typeface="Courier New" pitchFamily="49" charset="0"/>
              </a:rPr>
              <a:t>  </a:t>
            </a:r>
            <a:r>
              <a:rPr lang="en-US">
                <a:latin typeface="Courier New" pitchFamily="49" charset="0"/>
              </a:rPr>
              <a:t>p</a:t>
            </a:r>
          </a:p>
        </p:txBody>
      </p: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1403350" y="2924175"/>
            <a:ext cx="3352800" cy="2790825"/>
            <a:chOff x="3264" y="1833"/>
            <a:chExt cx="2112" cy="1758"/>
          </a:xfrm>
        </p:grpSpPr>
        <p:sp>
          <p:nvSpPr>
            <p:cNvPr id="986148" name="Rectangle 8"/>
            <p:cNvSpPr>
              <a:spLocks noChangeArrowheads="1"/>
            </p:cNvSpPr>
            <p:nvPr/>
          </p:nvSpPr>
          <p:spPr bwMode="auto">
            <a:xfrm>
              <a:off x="3264" y="2400"/>
              <a:ext cx="2064" cy="119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it-IT">
                  <a:latin typeface="Courier New" pitchFamily="49" charset="0"/>
                </a:rPr>
                <a:t>p  </a:t>
              </a:r>
              <a:r>
                <a:rPr lang="it-IT">
                  <a:solidFill>
                    <a:srgbClr val="C0C0C0"/>
                  </a:solidFill>
                  <a:latin typeface="Courier New" pitchFamily="49" charset="0"/>
                </a:rPr>
                <a:t>i</a:t>
              </a:r>
              <a:r>
                <a:rPr lang="en-US">
                  <a:solidFill>
                    <a:srgbClr val="C0C0C0"/>
                  </a:solidFill>
                  <a:latin typeface="Courier New" pitchFamily="49" charset="0"/>
                </a:rPr>
                <a:t>#</a:t>
              </a:r>
              <a:r>
                <a:rPr lang="it-IT">
                  <a:solidFill>
                    <a:srgbClr val="C0C0C0"/>
                  </a:solidFill>
                  <a:latin typeface="Courier New" pitchFamily="49" charset="0"/>
                </a:rPr>
                <a:t>m</a:t>
              </a:r>
              <a:r>
                <a:rPr lang="en-US">
                  <a:solidFill>
                    <a:srgbClr val="C0C0C0"/>
                  </a:solidFill>
                  <a:latin typeface="Courier New" pitchFamily="49" charset="0"/>
                </a:rPr>
                <a:t>issis</a:t>
              </a:r>
              <a:r>
                <a:rPr lang="it-IT">
                  <a:solidFill>
                    <a:srgbClr val="C0C0C0"/>
                  </a:solidFill>
                  <a:latin typeface="Courier New" pitchFamily="49" charset="0"/>
                </a:rPr>
                <a:t>si</a:t>
              </a:r>
              <a:r>
                <a:rPr lang="it-IT">
                  <a:latin typeface="Courier New" pitchFamily="49" charset="0"/>
                </a:rPr>
                <a:t>  p</a:t>
              </a:r>
            </a:p>
            <a:p>
              <a:pPr eaLnBrk="0" hangingPunct="0">
                <a:lnSpc>
                  <a:spcPct val="40000"/>
                </a:lnSpc>
                <a:spcBef>
                  <a:spcPct val="50000"/>
                </a:spcBef>
              </a:pPr>
              <a:r>
                <a:rPr lang="it-IT">
                  <a:latin typeface="Courier New" pitchFamily="49" charset="0"/>
                </a:rPr>
                <a:t>p  </a:t>
              </a:r>
              <a:r>
                <a:rPr lang="it-IT">
                  <a:solidFill>
                    <a:srgbClr val="C0C0C0"/>
                  </a:solidFill>
                  <a:latin typeface="Courier New" pitchFamily="49" charset="0"/>
                </a:rPr>
                <a:t>pi#mississ</a:t>
              </a:r>
              <a:r>
                <a:rPr lang="it-IT">
                  <a:latin typeface="Courier New" pitchFamily="49" charset="0"/>
                </a:rPr>
                <a:t>  i</a:t>
              </a:r>
            </a:p>
            <a:p>
              <a:pPr eaLnBrk="0" hangingPunct="0">
                <a:lnSpc>
                  <a:spcPct val="50000"/>
                </a:lnSpc>
                <a:spcBef>
                  <a:spcPct val="50000"/>
                </a:spcBef>
              </a:pPr>
              <a:r>
                <a:rPr lang="it-IT">
                  <a:latin typeface="Courier New" pitchFamily="49" charset="0"/>
                </a:rPr>
                <a:t>s  </a:t>
              </a:r>
              <a:r>
                <a:rPr lang="it-IT">
                  <a:solidFill>
                    <a:srgbClr val="C0C0C0"/>
                  </a:solidFill>
                  <a:latin typeface="Courier New" pitchFamily="49" charset="0"/>
                </a:rPr>
                <a:t>ippi#missi</a:t>
              </a:r>
              <a:r>
                <a:rPr lang="it-IT">
                  <a:latin typeface="Courier New" pitchFamily="49" charset="0"/>
                </a:rPr>
                <a:t>  s</a:t>
              </a:r>
            </a:p>
            <a:p>
              <a:pPr eaLnBrk="0" hangingPunct="0">
                <a:lnSpc>
                  <a:spcPct val="50000"/>
                </a:lnSpc>
                <a:spcBef>
                  <a:spcPct val="50000"/>
                </a:spcBef>
              </a:pPr>
              <a:r>
                <a:rPr lang="it-IT">
                  <a:latin typeface="Courier New" pitchFamily="49" charset="0"/>
                </a:rPr>
                <a:t>s  </a:t>
              </a:r>
              <a:r>
                <a:rPr lang="it-IT">
                  <a:solidFill>
                    <a:srgbClr val="C0C0C0"/>
                  </a:solidFill>
                  <a:latin typeface="Courier New" pitchFamily="49" charset="0"/>
                </a:rPr>
                <a:t>issippi#mi</a:t>
              </a:r>
              <a:r>
                <a:rPr lang="it-IT">
                  <a:latin typeface="Courier New" pitchFamily="49" charset="0"/>
                </a:rPr>
                <a:t>  s</a:t>
              </a:r>
            </a:p>
            <a:p>
              <a:pPr eaLnBrk="0" hangingPunct="0">
                <a:lnSpc>
                  <a:spcPct val="50000"/>
                </a:lnSpc>
                <a:spcBef>
                  <a:spcPct val="50000"/>
                </a:spcBef>
              </a:pPr>
              <a:r>
                <a:rPr lang="it-IT">
                  <a:latin typeface="Courier New" pitchFamily="49" charset="0"/>
                </a:rPr>
                <a:t>s  </a:t>
              </a:r>
              <a:r>
                <a:rPr lang="it-IT">
                  <a:solidFill>
                    <a:srgbClr val="C0C0C0"/>
                  </a:solidFill>
                  <a:latin typeface="Courier New" pitchFamily="49" charset="0"/>
                </a:rPr>
                <a:t>sippi#miss</a:t>
              </a:r>
              <a:r>
                <a:rPr lang="it-IT">
                  <a:latin typeface="Courier New" pitchFamily="49" charset="0"/>
                </a:rPr>
                <a:t>  i</a:t>
              </a:r>
            </a:p>
            <a:p>
              <a:pPr eaLnBrk="0" hangingPunct="0">
                <a:lnSpc>
                  <a:spcPct val="50000"/>
                </a:lnSpc>
                <a:spcBef>
                  <a:spcPct val="50000"/>
                </a:spcBef>
              </a:pPr>
              <a:r>
                <a:rPr lang="it-IT">
                  <a:latin typeface="Courier New" pitchFamily="49" charset="0"/>
                </a:rPr>
                <a:t>s  </a:t>
              </a:r>
              <a:r>
                <a:rPr lang="it-IT">
                  <a:solidFill>
                    <a:srgbClr val="C0C0C0"/>
                  </a:solidFill>
                  <a:latin typeface="Courier New" pitchFamily="49" charset="0"/>
                </a:rPr>
                <a:t>sissippi#m</a:t>
              </a:r>
              <a:r>
                <a:rPr lang="it-IT">
                  <a:latin typeface="Courier New" pitchFamily="49" charset="0"/>
                </a:rPr>
                <a:t>  i</a:t>
              </a:r>
              <a:endParaRPr lang="en-US">
                <a:latin typeface="Courier New" pitchFamily="49" charset="0"/>
              </a:endParaRPr>
            </a:p>
          </p:txBody>
        </p:sp>
        <p:sp>
          <p:nvSpPr>
            <p:cNvPr id="986149" name="Rectangle 9"/>
            <p:cNvSpPr>
              <a:spLocks noChangeArrowheads="1"/>
            </p:cNvSpPr>
            <p:nvPr/>
          </p:nvSpPr>
          <p:spPr bwMode="auto">
            <a:xfrm>
              <a:off x="3264" y="1833"/>
              <a:ext cx="2016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it-IT">
                  <a:latin typeface="Courier New" pitchFamily="49" charset="0"/>
                </a:rPr>
                <a:t>i  </a:t>
              </a:r>
              <a:r>
                <a:rPr lang="en-US">
                  <a:solidFill>
                    <a:srgbClr val="C0C0C0"/>
                  </a:solidFill>
                  <a:latin typeface="Courier New" pitchFamily="49" charset="0"/>
                </a:rPr>
                <a:t>ssippi#</a:t>
              </a:r>
              <a:r>
                <a:rPr lang="it-IT">
                  <a:solidFill>
                    <a:srgbClr val="C0C0C0"/>
                  </a:solidFill>
                  <a:latin typeface="Courier New" pitchFamily="49" charset="0"/>
                </a:rPr>
                <a:t>m</a:t>
              </a:r>
              <a:r>
                <a:rPr lang="en-US">
                  <a:solidFill>
                    <a:srgbClr val="C0C0C0"/>
                  </a:solidFill>
                  <a:latin typeface="Courier New" pitchFamily="49" charset="0"/>
                </a:rPr>
                <a:t>is</a:t>
              </a:r>
              <a:r>
                <a:rPr lang="it-IT">
                  <a:latin typeface="Courier New" pitchFamily="49" charset="0"/>
                </a:rPr>
                <a:t>  </a:t>
              </a:r>
              <a:r>
                <a:rPr lang="en-US">
                  <a:latin typeface="Courier New" pitchFamily="49" charset="0"/>
                </a:rPr>
                <a:t>s</a:t>
              </a:r>
            </a:p>
          </p:txBody>
        </p:sp>
        <p:sp>
          <p:nvSpPr>
            <p:cNvPr id="986150" name="Rectangle 10"/>
            <p:cNvSpPr>
              <a:spLocks noChangeArrowheads="1"/>
            </p:cNvSpPr>
            <p:nvPr/>
          </p:nvSpPr>
          <p:spPr bwMode="auto">
            <a:xfrm>
              <a:off x="3264" y="2219"/>
              <a:ext cx="2112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it-IT">
                  <a:latin typeface="Courier New" pitchFamily="49" charset="0"/>
                </a:rPr>
                <a:t>m  </a:t>
              </a:r>
              <a:r>
                <a:rPr lang="it-IT">
                  <a:solidFill>
                    <a:srgbClr val="C0C0C0"/>
                  </a:solidFill>
                  <a:latin typeface="Courier New" pitchFamily="49" charset="0"/>
                </a:rPr>
                <a:t>issi</a:t>
              </a:r>
              <a:r>
                <a:rPr lang="en-US">
                  <a:solidFill>
                    <a:srgbClr val="C0C0C0"/>
                  </a:solidFill>
                  <a:latin typeface="Courier New" pitchFamily="49" charset="0"/>
                </a:rPr>
                <a:t>ssippi</a:t>
              </a:r>
              <a:r>
                <a:rPr lang="it-IT">
                  <a:latin typeface="Courier New" pitchFamily="49" charset="0"/>
                </a:rPr>
                <a:t>  </a:t>
              </a:r>
              <a:r>
                <a:rPr lang="en-US">
                  <a:latin typeface="Courier New" pitchFamily="49" charset="0"/>
                </a:rPr>
                <a:t>#</a:t>
              </a:r>
            </a:p>
          </p:txBody>
        </p:sp>
        <p:sp>
          <p:nvSpPr>
            <p:cNvPr id="986151" name="Rectangle 11"/>
            <p:cNvSpPr>
              <a:spLocks noChangeArrowheads="1"/>
            </p:cNvSpPr>
            <p:nvPr/>
          </p:nvSpPr>
          <p:spPr bwMode="auto">
            <a:xfrm>
              <a:off x="3264" y="2026"/>
              <a:ext cx="2112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it-IT">
                  <a:latin typeface="Courier New" pitchFamily="49" charset="0"/>
                </a:rPr>
                <a:t>i  </a:t>
              </a:r>
              <a:r>
                <a:rPr lang="it-IT">
                  <a:solidFill>
                    <a:srgbClr val="C0C0C0"/>
                  </a:solidFill>
                  <a:latin typeface="Courier New" pitchFamily="49" charset="0"/>
                </a:rPr>
                <a:t>ssi</a:t>
              </a:r>
              <a:r>
                <a:rPr lang="en-US">
                  <a:solidFill>
                    <a:srgbClr val="C0C0C0"/>
                  </a:solidFill>
                  <a:latin typeface="Courier New" pitchFamily="49" charset="0"/>
                </a:rPr>
                <a:t>ssippi#</a:t>
              </a:r>
              <a:r>
                <a:rPr lang="it-IT">
                  <a:latin typeface="Courier New" pitchFamily="49" charset="0"/>
                </a:rPr>
                <a:t>  m</a:t>
              </a:r>
              <a:endParaRPr lang="en-US">
                <a:latin typeface="Courier New" pitchFamily="49" charset="0"/>
              </a:endParaRPr>
            </a:p>
          </p:txBody>
        </p:sp>
      </p:grpSp>
      <p:sp>
        <p:nvSpPr>
          <p:cNvPr id="986117" name="Rectangle 12"/>
          <p:cNvSpPr>
            <a:spLocks noGrp="1" noChangeArrowheads="1"/>
          </p:cNvSpPr>
          <p:nvPr>
            <p:ph type="title"/>
          </p:nvPr>
        </p:nvSpPr>
        <p:spPr>
          <a:xfrm>
            <a:off x="539750" y="787400"/>
            <a:ext cx="7772400" cy="481013"/>
          </a:xfrm>
        </p:spPr>
        <p:txBody>
          <a:bodyPr/>
          <a:lstStyle/>
          <a:p>
            <a:pPr eaLnBrk="1" hangingPunct="1"/>
            <a:r>
              <a:rPr lang="it-IT">
                <a:solidFill>
                  <a:srgbClr val="000099"/>
                </a:solidFill>
              </a:rPr>
              <a:t>The BWT is invertible</a:t>
            </a:r>
            <a:endParaRPr lang="en-US" sz="2400">
              <a:solidFill>
                <a:srgbClr val="000099"/>
              </a:solidFill>
            </a:endParaRPr>
          </a:p>
        </p:txBody>
      </p:sp>
      <p:sp>
        <p:nvSpPr>
          <p:cNvPr id="986118" name="Rectangle 13"/>
          <p:cNvSpPr>
            <a:spLocks noChangeArrowheads="1"/>
          </p:cNvSpPr>
          <p:nvPr/>
        </p:nvSpPr>
        <p:spPr bwMode="auto">
          <a:xfrm>
            <a:off x="1371600" y="1978025"/>
            <a:ext cx="30480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it-IT">
                <a:latin typeface="Courier New" pitchFamily="49" charset="0"/>
              </a:rPr>
              <a:t>#  </a:t>
            </a:r>
            <a:r>
              <a:rPr lang="en-US">
                <a:solidFill>
                  <a:srgbClr val="C0C0C0"/>
                </a:solidFill>
                <a:latin typeface="Courier New" pitchFamily="49" charset="0"/>
              </a:rPr>
              <a:t>mississipp</a:t>
            </a:r>
            <a:r>
              <a:rPr lang="it-IT">
                <a:latin typeface="Courier New" pitchFamily="49" charset="0"/>
              </a:rPr>
              <a:t>  i</a:t>
            </a:r>
            <a:endParaRPr lang="en-US">
              <a:latin typeface="Courier New" pitchFamily="49" charset="0"/>
            </a:endParaRPr>
          </a:p>
        </p:txBody>
      </p:sp>
      <p:sp>
        <p:nvSpPr>
          <p:cNvPr id="986119" name="Rectangle 14"/>
          <p:cNvSpPr>
            <a:spLocks noChangeArrowheads="1"/>
          </p:cNvSpPr>
          <p:nvPr/>
        </p:nvSpPr>
        <p:spPr bwMode="auto">
          <a:xfrm>
            <a:off x="1371600" y="2590800"/>
            <a:ext cx="39624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it-IT">
                <a:latin typeface="Courier New" pitchFamily="49" charset="0"/>
              </a:rPr>
              <a:t>i  </a:t>
            </a:r>
            <a:r>
              <a:rPr lang="en-US">
                <a:solidFill>
                  <a:srgbClr val="C0C0C0"/>
                </a:solidFill>
                <a:latin typeface="Courier New" pitchFamily="49" charset="0"/>
              </a:rPr>
              <a:t>ppi#</a:t>
            </a:r>
            <a:r>
              <a:rPr lang="it-IT">
                <a:solidFill>
                  <a:srgbClr val="C0C0C0"/>
                </a:solidFill>
                <a:latin typeface="Courier New" pitchFamily="49" charset="0"/>
              </a:rPr>
              <a:t>mi</a:t>
            </a:r>
            <a:r>
              <a:rPr lang="en-US">
                <a:solidFill>
                  <a:srgbClr val="C0C0C0"/>
                </a:solidFill>
                <a:latin typeface="Courier New" pitchFamily="49" charset="0"/>
              </a:rPr>
              <a:t>ssis</a:t>
            </a:r>
            <a:r>
              <a:rPr lang="it-IT">
                <a:latin typeface="Courier New" pitchFamily="49" charset="0"/>
              </a:rPr>
              <a:t>  </a:t>
            </a:r>
            <a:r>
              <a:rPr lang="en-US">
                <a:latin typeface="Courier New" pitchFamily="49" charset="0"/>
              </a:rPr>
              <a:t>s</a:t>
            </a:r>
            <a:r>
              <a:rPr lang="it-IT">
                <a:latin typeface="Courier New" pitchFamily="49" charset="0"/>
              </a:rPr>
              <a:t> </a:t>
            </a:r>
            <a:endParaRPr lang="en-US">
              <a:latin typeface="Courier New" pitchFamily="49" charset="0"/>
            </a:endParaRPr>
          </a:p>
        </p:txBody>
      </p:sp>
      <p:sp>
        <p:nvSpPr>
          <p:cNvPr id="986120" name="Rectangle 15"/>
          <p:cNvSpPr>
            <a:spLocks noChangeArrowheads="1"/>
          </p:cNvSpPr>
          <p:nvPr/>
        </p:nvSpPr>
        <p:spPr bwMode="auto">
          <a:xfrm>
            <a:off x="1371600" y="1585913"/>
            <a:ext cx="338138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>
                <a:latin typeface="Comic Sans MS" pitchFamily="66" charset="0"/>
              </a:rPr>
              <a:t>F</a:t>
            </a:r>
            <a:endParaRPr lang="en-US">
              <a:latin typeface="Comic Sans MS" pitchFamily="66" charset="0"/>
            </a:endParaRPr>
          </a:p>
        </p:txBody>
      </p:sp>
      <p:sp>
        <p:nvSpPr>
          <p:cNvPr id="986121" name="Rectangle 16"/>
          <p:cNvSpPr>
            <a:spLocks noChangeArrowheads="1"/>
          </p:cNvSpPr>
          <p:nvPr/>
        </p:nvSpPr>
        <p:spPr bwMode="auto">
          <a:xfrm>
            <a:off x="3652838" y="1585913"/>
            <a:ext cx="32385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>
                <a:latin typeface="Comic Sans MS" pitchFamily="66" charset="0"/>
              </a:rPr>
              <a:t>L</a:t>
            </a:r>
            <a:endParaRPr lang="en-US">
              <a:latin typeface="Comic Sans MS" pitchFamily="66" charset="0"/>
            </a:endParaRPr>
          </a:p>
        </p:txBody>
      </p:sp>
      <p:sp>
        <p:nvSpPr>
          <p:cNvPr id="986122" name="Rectangle 17"/>
          <p:cNvSpPr>
            <a:spLocks noChangeArrowheads="1"/>
          </p:cNvSpPr>
          <p:nvPr/>
        </p:nvSpPr>
        <p:spPr bwMode="auto">
          <a:xfrm>
            <a:off x="1835150" y="1989138"/>
            <a:ext cx="1655763" cy="3671887"/>
          </a:xfrm>
          <a:prstGeom prst="rect">
            <a:avLst/>
          </a:prstGeom>
          <a:noFill/>
          <a:ln w="22225">
            <a:solidFill>
              <a:srgbClr val="C0C0C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it-IT">
              <a:latin typeface="Times New Roman" pitchFamily="18" charset="0"/>
            </a:endParaRPr>
          </a:p>
        </p:txBody>
      </p:sp>
      <p:sp>
        <p:nvSpPr>
          <p:cNvPr id="986123" name="Text Box 18"/>
          <p:cNvSpPr txBox="1">
            <a:spLocks noChangeArrowheads="1"/>
          </p:cNvSpPr>
          <p:nvPr/>
        </p:nvSpPr>
        <p:spPr bwMode="auto">
          <a:xfrm>
            <a:off x="1887538" y="1701800"/>
            <a:ext cx="868362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1400" b="1">
                <a:solidFill>
                  <a:srgbClr val="C0C0C0"/>
                </a:solidFill>
                <a:latin typeface="Comic Sans MS" pitchFamily="66" charset="0"/>
              </a:rPr>
              <a:t>unknown</a:t>
            </a:r>
          </a:p>
        </p:txBody>
      </p:sp>
      <p:grpSp>
        <p:nvGrpSpPr>
          <p:cNvPr id="4" name="Group 19"/>
          <p:cNvGrpSpPr>
            <a:grpSpLocks/>
          </p:cNvGrpSpPr>
          <p:nvPr/>
        </p:nvGrpSpPr>
        <p:grpSpPr bwMode="auto">
          <a:xfrm>
            <a:off x="4140200" y="1989138"/>
            <a:ext cx="4752975" cy="1173162"/>
            <a:chOff x="2608" y="1117"/>
            <a:chExt cx="2132" cy="739"/>
          </a:xfrm>
        </p:grpSpPr>
        <p:sp>
          <p:nvSpPr>
            <p:cNvPr id="986145" name="Rectangle 20"/>
            <p:cNvSpPr>
              <a:spLocks noChangeArrowheads="1"/>
            </p:cNvSpPr>
            <p:nvPr/>
          </p:nvSpPr>
          <p:spPr bwMode="auto">
            <a:xfrm>
              <a:off x="2789" y="1344"/>
              <a:ext cx="1951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/>
            <a:lstStyle/>
            <a:p>
              <a:pPr marL="342900" indent="-342900" eaLnBrk="0" hangingPunct="0">
                <a:lnSpc>
                  <a:spcPct val="120000"/>
                </a:lnSpc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/>
                <a:buNone/>
              </a:pPr>
              <a:r>
                <a:rPr lang="it-IT" sz="1600">
                  <a:latin typeface="Comic Sans MS" pitchFamily="66" charset="0"/>
                </a:rPr>
                <a:t>1. LF-array maps L’s to F’s chars</a:t>
              </a:r>
            </a:p>
          </p:txBody>
        </p:sp>
        <p:sp>
          <p:nvSpPr>
            <p:cNvPr id="986146" name="Rectangle 21"/>
            <p:cNvSpPr>
              <a:spLocks noChangeArrowheads="1"/>
            </p:cNvSpPr>
            <p:nvPr/>
          </p:nvSpPr>
          <p:spPr bwMode="auto">
            <a:xfrm>
              <a:off x="2789" y="1616"/>
              <a:ext cx="1860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/>
            <a:lstStyle/>
            <a:p>
              <a:pPr marL="342900" indent="-34290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/>
                <a:buNone/>
              </a:pPr>
              <a:r>
                <a:rPr lang="it-IT" sz="1600">
                  <a:latin typeface="Comic Sans MS" pitchFamily="66" charset="0"/>
                </a:rPr>
                <a:t>2. L[ i ]  precedes F[ i ] in T </a:t>
              </a:r>
            </a:p>
          </p:txBody>
        </p:sp>
        <p:sp>
          <p:nvSpPr>
            <p:cNvPr id="986147" name="Rectangle 22"/>
            <p:cNvSpPr>
              <a:spLocks noChangeArrowheads="1"/>
            </p:cNvSpPr>
            <p:nvPr/>
          </p:nvSpPr>
          <p:spPr bwMode="auto">
            <a:xfrm>
              <a:off x="2608" y="1117"/>
              <a:ext cx="92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it-IT" sz="1600">
                  <a:solidFill>
                    <a:srgbClr val="CC3300"/>
                  </a:solidFill>
                  <a:latin typeface="Comic Sans MS" pitchFamily="66" charset="0"/>
                </a:rPr>
                <a:t>Two key properties:</a:t>
              </a:r>
            </a:p>
          </p:txBody>
        </p:sp>
      </p:grpSp>
      <p:sp>
        <p:nvSpPr>
          <p:cNvPr id="1868823" name="Rectangle 23"/>
          <p:cNvSpPr>
            <a:spLocks noChangeArrowheads="1"/>
          </p:cNvSpPr>
          <p:nvPr/>
        </p:nvSpPr>
        <p:spPr bwMode="auto">
          <a:xfrm>
            <a:off x="4211638" y="3357563"/>
            <a:ext cx="255905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Monotype Sorts"/>
              <a:buNone/>
            </a:pPr>
            <a:r>
              <a:rPr lang="it-IT" sz="1600">
                <a:solidFill>
                  <a:schemeClr val="tx2"/>
                </a:solidFill>
                <a:latin typeface="Comic Sans MS" pitchFamily="66" charset="0"/>
              </a:rPr>
              <a:t>Reconstruct T backward:</a:t>
            </a:r>
          </a:p>
        </p:txBody>
      </p:sp>
      <p:sp>
        <p:nvSpPr>
          <p:cNvPr id="1868824" name="Oval 24"/>
          <p:cNvSpPr>
            <a:spLocks noChangeArrowheads="1"/>
          </p:cNvSpPr>
          <p:nvPr/>
        </p:nvSpPr>
        <p:spPr bwMode="auto">
          <a:xfrm>
            <a:off x="1373188" y="2276475"/>
            <a:ext cx="304800" cy="381000"/>
          </a:xfrm>
          <a:prstGeom prst="ellipse">
            <a:avLst/>
          </a:prstGeom>
          <a:noFill/>
          <a:ln w="222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grpSp>
        <p:nvGrpSpPr>
          <p:cNvPr id="5" name="Group 25"/>
          <p:cNvGrpSpPr>
            <a:grpSpLocks/>
          </p:cNvGrpSpPr>
          <p:nvPr/>
        </p:nvGrpSpPr>
        <p:grpSpPr bwMode="auto">
          <a:xfrm>
            <a:off x="3635375" y="1989138"/>
            <a:ext cx="2259013" cy="2044700"/>
            <a:chOff x="2290" y="1253"/>
            <a:chExt cx="1423" cy="1288"/>
          </a:xfrm>
        </p:grpSpPr>
        <p:sp>
          <p:nvSpPr>
            <p:cNvPr id="986143" name="Oval 26"/>
            <p:cNvSpPr>
              <a:spLocks noChangeArrowheads="1"/>
            </p:cNvSpPr>
            <p:nvPr/>
          </p:nvSpPr>
          <p:spPr bwMode="auto">
            <a:xfrm>
              <a:off x="2290" y="1253"/>
              <a:ext cx="192" cy="240"/>
            </a:xfrm>
            <a:prstGeom prst="ellipse">
              <a:avLst/>
            </a:prstGeom>
            <a:noFill/>
            <a:ln w="222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986144" name="Rectangle 27"/>
            <p:cNvSpPr>
              <a:spLocks noChangeArrowheads="1"/>
            </p:cNvSpPr>
            <p:nvPr/>
          </p:nvSpPr>
          <p:spPr bwMode="auto">
            <a:xfrm>
              <a:off x="3560" y="2291"/>
              <a:ext cx="153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it-IT">
                  <a:solidFill>
                    <a:srgbClr val="5C37FB"/>
                  </a:solidFill>
                  <a:latin typeface="Tahoma" pitchFamily="34" charset="0"/>
                </a:rPr>
                <a:t>i</a:t>
              </a:r>
            </a:p>
          </p:txBody>
        </p:sp>
      </p:grpSp>
      <p:grpSp>
        <p:nvGrpSpPr>
          <p:cNvPr id="6" name="Group 28"/>
          <p:cNvGrpSpPr>
            <a:grpSpLocks/>
          </p:cNvGrpSpPr>
          <p:nvPr/>
        </p:nvGrpSpPr>
        <p:grpSpPr bwMode="auto">
          <a:xfrm>
            <a:off x="3635375" y="2276475"/>
            <a:ext cx="2197100" cy="1757363"/>
            <a:chOff x="2290" y="1434"/>
            <a:chExt cx="1384" cy="1107"/>
          </a:xfrm>
        </p:grpSpPr>
        <p:sp>
          <p:nvSpPr>
            <p:cNvPr id="986141" name="Oval 29"/>
            <p:cNvSpPr>
              <a:spLocks noChangeArrowheads="1"/>
            </p:cNvSpPr>
            <p:nvPr/>
          </p:nvSpPr>
          <p:spPr bwMode="auto">
            <a:xfrm>
              <a:off x="2290" y="1434"/>
              <a:ext cx="192" cy="240"/>
            </a:xfrm>
            <a:prstGeom prst="ellips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986142" name="Rectangle 30"/>
            <p:cNvSpPr>
              <a:spLocks noChangeArrowheads="1"/>
            </p:cNvSpPr>
            <p:nvPr/>
          </p:nvSpPr>
          <p:spPr bwMode="auto">
            <a:xfrm>
              <a:off x="3470" y="2291"/>
              <a:ext cx="204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it-IT">
                  <a:solidFill>
                    <a:srgbClr val="FF3300"/>
                  </a:solidFill>
                  <a:latin typeface="Tahoma" pitchFamily="34" charset="0"/>
                </a:rPr>
                <a:t>p</a:t>
              </a:r>
            </a:p>
          </p:txBody>
        </p:sp>
      </p:grpSp>
      <p:sp>
        <p:nvSpPr>
          <p:cNvPr id="1868831" name="Oval 31"/>
          <p:cNvSpPr>
            <a:spLocks noChangeArrowheads="1"/>
          </p:cNvSpPr>
          <p:nvPr/>
        </p:nvSpPr>
        <p:spPr bwMode="auto">
          <a:xfrm>
            <a:off x="1403350" y="3860800"/>
            <a:ext cx="304800" cy="381000"/>
          </a:xfrm>
          <a:prstGeom prst="ellipse">
            <a:avLst/>
          </a:prstGeom>
          <a:noFill/>
          <a:ln w="22225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grpSp>
        <p:nvGrpSpPr>
          <p:cNvPr id="7" name="Group 32"/>
          <p:cNvGrpSpPr>
            <a:grpSpLocks/>
          </p:cNvGrpSpPr>
          <p:nvPr/>
        </p:nvGrpSpPr>
        <p:grpSpPr bwMode="auto">
          <a:xfrm>
            <a:off x="3708400" y="3636963"/>
            <a:ext cx="1979613" cy="604837"/>
            <a:chOff x="2336" y="2291"/>
            <a:chExt cx="1247" cy="381"/>
          </a:xfrm>
        </p:grpSpPr>
        <p:sp>
          <p:nvSpPr>
            <p:cNvPr id="986139" name="Oval 33"/>
            <p:cNvSpPr>
              <a:spLocks noChangeArrowheads="1"/>
            </p:cNvSpPr>
            <p:nvPr/>
          </p:nvSpPr>
          <p:spPr bwMode="auto">
            <a:xfrm>
              <a:off x="2336" y="2432"/>
              <a:ext cx="192" cy="240"/>
            </a:xfrm>
            <a:prstGeom prst="ellipse">
              <a:avLst/>
            </a:prstGeom>
            <a:noFill/>
            <a:ln w="22225">
              <a:solidFill>
                <a:srgbClr val="008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986140" name="Rectangle 34"/>
            <p:cNvSpPr>
              <a:spLocks noChangeArrowheads="1"/>
            </p:cNvSpPr>
            <p:nvPr/>
          </p:nvSpPr>
          <p:spPr bwMode="auto">
            <a:xfrm>
              <a:off x="3379" y="2291"/>
              <a:ext cx="204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it-IT">
                  <a:solidFill>
                    <a:srgbClr val="00A000"/>
                  </a:solidFill>
                  <a:latin typeface="Tahoma" pitchFamily="34" charset="0"/>
                </a:rPr>
                <a:t>p</a:t>
              </a:r>
            </a:p>
          </p:txBody>
        </p:sp>
      </p:grpSp>
      <p:sp>
        <p:nvSpPr>
          <p:cNvPr id="1868835" name="Oval 35"/>
          <p:cNvSpPr>
            <a:spLocks noChangeArrowheads="1"/>
          </p:cNvSpPr>
          <p:nvPr/>
        </p:nvSpPr>
        <p:spPr bwMode="auto">
          <a:xfrm>
            <a:off x="1403350" y="4149725"/>
            <a:ext cx="304800" cy="381000"/>
          </a:xfrm>
          <a:prstGeom prst="ellipse">
            <a:avLst/>
          </a:prstGeom>
          <a:noFill/>
          <a:ln w="22225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grpSp>
        <p:nvGrpSpPr>
          <p:cNvPr id="8" name="Group 36"/>
          <p:cNvGrpSpPr>
            <a:grpSpLocks/>
          </p:cNvGrpSpPr>
          <p:nvPr/>
        </p:nvGrpSpPr>
        <p:grpSpPr bwMode="auto">
          <a:xfrm>
            <a:off x="3708400" y="3659188"/>
            <a:ext cx="1809750" cy="871537"/>
            <a:chOff x="2336" y="2305"/>
            <a:chExt cx="1140" cy="549"/>
          </a:xfrm>
        </p:grpSpPr>
        <p:sp>
          <p:nvSpPr>
            <p:cNvPr id="986137" name="Rectangle 37"/>
            <p:cNvSpPr>
              <a:spLocks noChangeArrowheads="1"/>
            </p:cNvSpPr>
            <p:nvPr/>
          </p:nvSpPr>
          <p:spPr bwMode="auto">
            <a:xfrm>
              <a:off x="3323" y="2305"/>
              <a:ext cx="153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it-IT">
                  <a:solidFill>
                    <a:srgbClr val="CC3300"/>
                  </a:solidFill>
                  <a:latin typeface="Tahoma" pitchFamily="34" charset="0"/>
                </a:rPr>
                <a:t>i</a:t>
              </a:r>
            </a:p>
          </p:txBody>
        </p:sp>
        <p:sp>
          <p:nvSpPr>
            <p:cNvPr id="986138" name="Oval 38"/>
            <p:cNvSpPr>
              <a:spLocks noChangeArrowheads="1"/>
            </p:cNvSpPr>
            <p:nvPr/>
          </p:nvSpPr>
          <p:spPr bwMode="auto">
            <a:xfrm>
              <a:off x="2336" y="2614"/>
              <a:ext cx="192" cy="240"/>
            </a:xfrm>
            <a:prstGeom prst="ellipse">
              <a:avLst/>
            </a:prstGeom>
            <a:noFill/>
            <a:ln w="22225">
              <a:solidFill>
                <a:srgbClr val="99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1868839" name="Rectangle 39"/>
          <p:cNvSpPr>
            <a:spLocks noChangeArrowheads="1"/>
          </p:cNvSpPr>
          <p:nvPr/>
        </p:nvSpPr>
        <p:spPr bwMode="auto">
          <a:xfrm>
            <a:off x="1331913" y="1989138"/>
            <a:ext cx="503237" cy="3671887"/>
          </a:xfrm>
          <a:prstGeom prst="rect">
            <a:avLst/>
          </a:prstGeom>
          <a:solidFill>
            <a:srgbClr val="969696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0" name="Rettangolo arrotondato 9"/>
          <p:cNvSpPr/>
          <p:nvPr/>
        </p:nvSpPr>
        <p:spPr bwMode="auto">
          <a:xfrm>
            <a:off x="2895600" y="5876925"/>
            <a:ext cx="6209037" cy="721395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 w="9525" cap="flat" cmpd="sng" algn="ctr">
            <a:solidFill>
              <a:schemeClr val="accent1">
                <a:lumMod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Lucida Sans" pitchFamily="34" charset="0"/>
              </a:rPr>
              <a:t>Several</a:t>
            </a:r>
            <a:r>
              <a:rPr kumimoji="0" lang="it-IT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Lucida Sans" pitchFamily="34" charset="0"/>
              </a:rPr>
              <a:t> </a:t>
            </a:r>
            <a:r>
              <a:rPr kumimoji="0" lang="it-IT" sz="20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Lucida Sans" pitchFamily="34" charset="0"/>
              </a:rPr>
              <a:t>issues</a:t>
            </a:r>
            <a:r>
              <a:rPr kumimoji="0" lang="it-IT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Lucida Sans" pitchFamily="34" charset="0"/>
              </a:rPr>
              <a:t> </a:t>
            </a:r>
            <a:r>
              <a:rPr kumimoji="0" lang="it-IT" sz="20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Lucida Sans" pitchFamily="34" charset="0"/>
              </a:rPr>
              <a:t>about</a:t>
            </a:r>
            <a:r>
              <a:rPr kumimoji="0" lang="it-IT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Lucida Sans" pitchFamily="34" charset="0"/>
              </a:rPr>
              <a:t> </a:t>
            </a:r>
            <a:r>
              <a:rPr kumimoji="0" lang="it-IT" sz="20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Lucida Sans" pitchFamily="34" charset="0"/>
              </a:rPr>
              <a:t>efficiency</a:t>
            </a:r>
            <a:r>
              <a:rPr kumimoji="0" lang="it-IT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Lucida Sans" pitchFamily="34" charset="0"/>
              </a:rPr>
              <a:t> in time and </a:t>
            </a:r>
            <a:r>
              <a:rPr kumimoji="0" lang="it-IT" sz="20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Lucida Sans" pitchFamily="34" charset="0"/>
              </a:rPr>
              <a:t>space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Lucida Sans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8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8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8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8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8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8688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8688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868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8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8688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8688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868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8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8688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8688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868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68805" grpId="0" animBg="1"/>
      <p:bldP spid="1868805" grpId="1" animBg="1"/>
      <p:bldP spid="1868823" grpId="0"/>
      <p:bldP spid="1868824" grpId="0" animBg="1"/>
      <p:bldP spid="1868831" grpId="0" animBg="1"/>
      <p:bldP spid="1868835" grpId="0" animBg="1"/>
      <p:bldP spid="1868839" grpId="0" animBg="1"/>
      <p:bldP spid="10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Default Design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" pitchFamily="34" charset="0"/>
          </a:defRPr>
        </a:defPPr>
      </a:lstStyle>
    </a:lnDef>
  </a:objectDefaults>
  <a:extraClrSchemeLst>
    <a:extraClrScheme>
      <a:clrScheme name="Default Design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19946</TotalTime>
  <Words>987</Words>
  <Application>Microsoft Macintosh PowerPoint</Application>
  <PresentationFormat>Presentazione su schermo (4:3)</PresentationFormat>
  <Paragraphs>236</Paragraphs>
  <Slides>11</Slides>
  <Notes>11</Notes>
  <HiddenSlides>1</HiddenSlides>
  <MMClips>0</MMClips>
  <ScaleCrop>false</ScaleCrop>
  <HeadingPairs>
    <vt:vector size="6" baseType="variant">
      <vt:variant>
        <vt:lpstr>Caratteri utilizzati</vt:lpstr>
      </vt:variant>
      <vt:variant>
        <vt:i4>10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22" baseType="lpstr">
      <vt:lpstr>Arial</vt:lpstr>
      <vt:lpstr>Comic Sans MS</vt:lpstr>
      <vt:lpstr>Courier New</vt:lpstr>
      <vt:lpstr>Lucida Sans</vt:lpstr>
      <vt:lpstr>Monotype Sorts</vt:lpstr>
      <vt:lpstr>Symbol</vt:lpstr>
      <vt:lpstr>Tahoma</vt:lpstr>
      <vt:lpstr>Times New Roman</vt:lpstr>
      <vt:lpstr>Wingdings</vt:lpstr>
      <vt:lpstr>Wingdings 2</vt:lpstr>
      <vt:lpstr>Default Design</vt:lpstr>
      <vt:lpstr>Data Compression</vt:lpstr>
      <vt:lpstr>The Suffix Array</vt:lpstr>
      <vt:lpstr>The big (unconscious) step...</vt:lpstr>
      <vt:lpstr>The Burrows-Wheeler Transform   (1994)</vt:lpstr>
      <vt:lpstr>A famous example</vt:lpstr>
      <vt:lpstr>Compressing L seems promising...</vt:lpstr>
      <vt:lpstr>How to compute the BWT ?</vt:lpstr>
      <vt:lpstr>A useful tool:  L  F mapping</vt:lpstr>
      <vt:lpstr>The BWT is invertible</vt:lpstr>
      <vt:lpstr>You find this in your Linux distribution</vt:lpstr>
      <vt:lpstr>Decompress any substring</vt:lpstr>
    </vt:vector>
  </TitlesOfParts>
  <Company>Stanford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 Algorithmics</dc:title>
  <dc:creator>Paolo Ferragina</dc:creator>
  <cp:lastModifiedBy>Paolo Ferragina</cp:lastModifiedBy>
  <cp:revision>1613</cp:revision>
  <cp:lastPrinted>2014-08-03T10:07:51Z</cp:lastPrinted>
  <dcterms:created xsi:type="dcterms:W3CDTF">2002-09-18T16:13:07Z</dcterms:created>
  <dcterms:modified xsi:type="dcterms:W3CDTF">2023-12-05T08:06:34Z</dcterms:modified>
</cp:coreProperties>
</file>