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5" r:id="rId9"/>
    <p:sldId id="291" r:id="rId10"/>
    <p:sldId id="290" r:id="rId11"/>
    <p:sldId id="292" r:id="rId12"/>
    <p:sldId id="293" r:id="rId13"/>
    <p:sldId id="296" r:id="rId14"/>
    <p:sldId id="297" r:id="rId15"/>
    <p:sldId id="294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83B9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9" autoAdjust="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42F56-DA49-8745-B0C7-F3684F45BF99}" type="datetimeFigureOut">
              <a:rPr lang="en-US" smtClean="0"/>
              <a:t>14/03/17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F62F8-7A87-7649-93A9-340513FAA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16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B2736-D042-784F-BAFB-D4726779FC17}" type="datetimeFigureOut">
              <a:rPr lang="en-US" smtClean="0"/>
              <a:t>14/03/17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524FF-B902-8A4F-9ACB-AF2C96526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77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14/03/17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182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14/03/17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86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14/03/17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87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14/03/17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29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14/03/17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1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14/03/17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86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14/03/17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26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14/03/17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02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14/03/17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8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14/03/17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2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14/03/17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232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36022-4CC6-8C46-A7BD-574656B43A8E}" type="datetimeFigureOut">
              <a:rPr lang="en-US" smtClean="0"/>
              <a:t>14/03/17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F401-F686-0642-B73B-1C6B2A2A9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073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Minimal Spanning Trees</a:t>
            </a:r>
            <a:br>
              <a:rPr lang="en-US" dirty="0" smtClean="0">
                <a:latin typeface="Comic Sans MS"/>
                <a:cs typeface="Comic Sans MS"/>
              </a:rPr>
            </a:b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1378" y="30099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Chapter 23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7750" y="4508500"/>
            <a:ext cx="727075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Comic Sans MS"/>
                <a:cs typeface="Comic Sans MS"/>
              </a:rPr>
              <a:t>Cormen</a:t>
            </a:r>
            <a:r>
              <a:rPr lang="en-US" sz="3200" dirty="0" smtClean="0">
                <a:latin typeface="Comic Sans MS"/>
                <a:cs typeface="Comic Sans MS"/>
              </a:rPr>
              <a:t> </a:t>
            </a:r>
            <a:r>
              <a:rPr lang="en-US" sz="3200" dirty="0" err="1" smtClean="0">
                <a:latin typeface="Comic Sans MS"/>
                <a:cs typeface="Comic Sans MS"/>
              </a:rPr>
              <a:t>Leiserson</a:t>
            </a:r>
            <a:r>
              <a:rPr lang="en-US" sz="3200" dirty="0" smtClean="0">
                <a:latin typeface="Comic Sans MS"/>
                <a:cs typeface="Comic Sans MS"/>
              </a:rPr>
              <a:t> </a:t>
            </a:r>
            <a:r>
              <a:rPr lang="en-US" sz="3200" dirty="0" err="1" smtClean="0">
                <a:latin typeface="Comic Sans MS"/>
                <a:cs typeface="Comic Sans MS"/>
              </a:rPr>
              <a:t>Rivest&amp;Stein</a:t>
            </a:r>
            <a:r>
              <a:rPr lang="en-US" sz="3200" dirty="0" smtClean="0">
                <a:latin typeface="Comic Sans MS"/>
                <a:cs typeface="Comic Sans MS"/>
              </a:rPr>
              <a:t>:</a:t>
            </a:r>
          </a:p>
          <a:p>
            <a:r>
              <a:rPr lang="en-US" sz="3600" dirty="0" smtClean="0">
                <a:latin typeface="Comic Sans MS"/>
                <a:cs typeface="Comic Sans MS"/>
              </a:rPr>
              <a:t>Introduction to Algorithms</a:t>
            </a:r>
            <a:endParaRPr lang="en-US" sz="3600" dirty="0">
              <a:latin typeface="Comic Sans MS"/>
              <a:cs typeface="Comic Sans MS"/>
            </a:endParaRPr>
          </a:p>
          <a:p>
            <a:endParaRPr lang="en-US" sz="3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417122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omic Sans MS"/>
                <a:cs typeface="Comic Sans MS"/>
              </a:rPr>
              <a:t>PRIM algorithm for MST</a:t>
            </a:r>
            <a:endParaRPr lang="en-US" sz="40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335" y="1249703"/>
            <a:ext cx="8419343" cy="5608297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Starts from an arbitrary vertex r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the root.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The set A forms a single tree at any step.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All vertices not in the spanning tree form a min Heap Q based on the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minimum weight of any edge connecting v and the tree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. Value  </a:t>
            </a:r>
            <a:r>
              <a:rPr lang="en-US" sz="2400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v.key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.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The termination condition is that the heap Q is empty, that means that all vertices have been </a:t>
            </a:r>
            <a:r>
              <a:rPr lang="en-US" sz="2400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connecte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 to the MST.</a:t>
            </a:r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081703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omic Sans MS"/>
                <a:cs typeface="Comic Sans MS"/>
              </a:rPr>
              <a:t>PRIM algorithm for MST</a:t>
            </a:r>
            <a:endParaRPr lang="en-US" sz="40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335" y="1249703"/>
            <a:ext cx="8419343" cy="5608297"/>
          </a:xfrm>
        </p:spPr>
        <p:txBody>
          <a:bodyPr>
            <a:normAutofit/>
          </a:bodyPr>
          <a:lstStyle/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268" y="1229216"/>
            <a:ext cx="6422501" cy="51831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76519" y="2452955"/>
            <a:ext cx="3646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parent in the MST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9545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omic Sans MS"/>
                <a:cs typeface="Comic Sans MS"/>
              </a:rPr>
              <a:t>PRIM algorithm for MST</a:t>
            </a:r>
            <a:endParaRPr lang="en-US" sz="4000" dirty="0">
              <a:latin typeface="Comic Sans MS"/>
              <a:cs typeface="Comic Sans M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730" y="1065319"/>
            <a:ext cx="8357888" cy="5203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172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omic Sans MS"/>
                <a:cs typeface="Comic Sans MS"/>
              </a:rPr>
              <a:t>PRIM algorithm for MST</a:t>
            </a:r>
            <a:endParaRPr lang="en-US" sz="40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980" y="1249703"/>
            <a:ext cx="8419343" cy="5608297"/>
          </a:xfrm>
        </p:spPr>
        <p:txBody>
          <a:bodyPr>
            <a:normAutofit/>
          </a:bodyPr>
          <a:lstStyle/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398" y="1249704"/>
            <a:ext cx="8270280" cy="560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037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omic Sans MS"/>
                <a:cs typeface="Comic Sans MS"/>
              </a:rPr>
              <a:t>Loop 6-11 invariant</a:t>
            </a:r>
            <a:endParaRPr lang="en-US" sz="40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335" y="1249703"/>
            <a:ext cx="8419343" cy="5608297"/>
          </a:xfrm>
        </p:spPr>
        <p:txBody>
          <a:bodyPr>
            <a:normAutofit/>
          </a:bodyPr>
          <a:lstStyle/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610" y="1761876"/>
            <a:ext cx="7763821" cy="3749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052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omic Sans MS"/>
                <a:cs typeface="Comic Sans MS"/>
              </a:rPr>
              <a:t>Complexity PRIM algorithm</a:t>
            </a:r>
            <a:endParaRPr lang="en-US" sz="40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335" y="1249703"/>
            <a:ext cx="8419343" cy="5608297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Row 1-5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 : Build min heap takes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O(V)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The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while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 loop is executed O(V) times and EXTRACT-MIN take O(log V) time hence in </a:t>
            </a:r>
            <a:r>
              <a:rPr lang="en-US" sz="2400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totla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O(</a:t>
            </a:r>
            <a:r>
              <a:rPr lang="en-US" sz="24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VlogV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)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The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for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 loop is executed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O(E) 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in total and the last operation is a DECREASE-KEY operation O(</a:t>
            </a:r>
            <a:r>
              <a:rPr lang="en-US" sz="2400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logV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).</a:t>
            </a:r>
          </a:p>
          <a:p>
            <a:pPr algn="l"/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Prims algorithm takes O(</a:t>
            </a:r>
            <a:r>
              <a:rPr lang="en-US" sz="2400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VlogV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 + </a:t>
            </a:r>
            <a:r>
              <a:rPr lang="en-US" sz="2400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ElogV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) =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O(E </a:t>
            </a:r>
            <a:r>
              <a:rPr lang="en-US" sz="24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logV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)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the same as </a:t>
            </a:r>
            <a:r>
              <a:rPr lang="en-US" sz="2400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Kruskal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algortihm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! It can be improved to: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  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O(E + V log V) 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    using for Q the data structure Fibonacci Heap</a:t>
            </a:r>
          </a:p>
          <a:p>
            <a:pPr algn="l"/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297526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Minimal Spanning Trees</a:t>
            </a:r>
            <a:br>
              <a:rPr lang="en-US" dirty="0" smtClean="0">
                <a:latin typeface="Comic Sans MS"/>
                <a:cs typeface="Comic Sans MS"/>
              </a:rPr>
            </a:b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335" y="1618469"/>
            <a:ext cx="8419343" cy="479394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Weighted Graphs   </a:t>
            </a:r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G(V, E, w)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W: E      R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If w=1 for all edges  BFS is the solution.</a:t>
            </a:r>
          </a:p>
          <a:p>
            <a:pPr algn="l"/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The MST is the way of connecting n vertices at minimal cost of connections.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Two greedy algorithms : </a:t>
            </a:r>
            <a:r>
              <a:rPr lang="en-US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Kruskal</a:t>
            </a:r>
            <a:endParaRPr lang="en-US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l"/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                                      Prim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331526" y="2458432"/>
            <a:ext cx="512126" cy="20486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736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omic Sans MS"/>
                <a:cs typeface="Comic Sans MS"/>
              </a:rPr>
              <a:t>Minimal Spanning Trees</a:t>
            </a:r>
            <a:br>
              <a:rPr lang="en-US" sz="4000" dirty="0" smtClean="0">
                <a:latin typeface="Comic Sans MS"/>
                <a:cs typeface="Comic Sans MS"/>
              </a:rPr>
            </a:br>
            <a:endParaRPr lang="en-US" sz="40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335" y="983373"/>
            <a:ext cx="8419343" cy="5239531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First a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generic method </a:t>
            </a:r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utilized by the two algorithms:</a:t>
            </a:r>
          </a:p>
          <a:p>
            <a:pPr algn="l"/>
            <a:endParaRPr lang="en-US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Prior of each iteration, A is a subset of a MST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Determine a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safe edge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u,v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): A U </a:t>
            </a:r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Comic Sans MS"/>
                <a:cs typeface="Comic Sans MS"/>
              </a:rPr>
              <a:t>u,v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) is still a subset of a MST.</a:t>
            </a:r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988891"/>
            <a:ext cx="6852687" cy="2456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220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omic Sans MS"/>
                <a:cs typeface="Comic Sans MS"/>
              </a:rPr>
              <a:t>Minimal Spanning Trees</a:t>
            </a:r>
            <a:br>
              <a:rPr lang="en-US" sz="4000" dirty="0" smtClean="0">
                <a:latin typeface="Comic Sans MS"/>
                <a:cs typeface="Comic Sans MS"/>
              </a:rPr>
            </a:br>
            <a:endParaRPr lang="en-US" sz="40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335" y="983373"/>
            <a:ext cx="8419343" cy="5874627"/>
          </a:xfrm>
        </p:spPr>
        <p:txBody>
          <a:bodyPr>
            <a:normAutofit/>
          </a:bodyPr>
          <a:lstStyle/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S vertices in MST (black). V-S vertices to be selected. The line is the cut. Light vertices crossing the cut can be selected for the MST.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They are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safe!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706" y="1470025"/>
            <a:ext cx="6268416" cy="284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920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Comic Sans MS"/>
                <a:cs typeface="Comic Sans MS"/>
              </a:rPr>
              <a:t>Kruskal</a:t>
            </a:r>
            <a:r>
              <a:rPr lang="en-US" sz="4000" dirty="0" smtClean="0">
                <a:latin typeface="Comic Sans MS"/>
                <a:cs typeface="Comic Sans MS"/>
              </a:rPr>
              <a:t> Algorithm for MST</a:t>
            </a:r>
            <a:endParaRPr lang="en-US" sz="40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335" y="983373"/>
            <a:ext cx="8419343" cy="5874627"/>
          </a:xfrm>
        </p:spPr>
        <p:txBody>
          <a:bodyPr>
            <a:normAutofit/>
          </a:bodyPr>
          <a:lstStyle/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Uses a disjoint-set data structure to maintain several disjoint sets of elements. FIND-SET(u) returns a representative element of the set containing u.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(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Disjoint set forest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chapter. 21)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336" y="1470025"/>
            <a:ext cx="7620426" cy="3221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181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Comic Sans MS"/>
                <a:cs typeface="Comic Sans MS"/>
              </a:rPr>
              <a:t>Kruskal</a:t>
            </a:r>
            <a:r>
              <a:rPr lang="en-US" sz="4000" dirty="0" smtClean="0">
                <a:latin typeface="Comic Sans MS"/>
                <a:cs typeface="Comic Sans MS"/>
              </a:rPr>
              <a:t> Algorithm for MST</a:t>
            </a:r>
            <a:endParaRPr lang="en-US" sz="40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335" y="983373"/>
            <a:ext cx="8419343" cy="5874627"/>
          </a:xfrm>
        </p:spPr>
        <p:txBody>
          <a:bodyPr>
            <a:normAutofit/>
          </a:bodyPr>
          <a:lstStyle/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70025"/>
            <a:ext cx="4158459" cy="258638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2395" y="1470025"/>
            <a:ext cx="4262283" cy="25863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334" y="4056411"/>
            <a:ext cx="8232866" cy="2437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387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Comic Sans MS"/>
                <a:cs typeface="Comic Sans MS"/>
              </a:rPr>
              <a:t>Kruskal</a:t>
            </a:r>
            <a:r>
              <a:rPr lang="en-US" sz="4000" dirty="0" smtClean="0">
                <a:latin typeface="Comic Sans MS"/>
                <a:cs typeface="Comic Sans MS"/>
              </a:rPr>
              <a:t> Algorithm for MST</a:t>
            </a:r>
            <a:endParaRPr lang="en-US" sz="40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335" y="983373"/>
            <a:ext cx="8419343" cy="5874627"/>
          </a:xfrm>
        </p:spPr>
        <p:txBody>
          <a:bodyPr>
            <a:normAutofit/>
          </a:bodyPr>
          <a:lstStyle/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335" y="1470025"/>
            <a:ext cx="8419343" cy="483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026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Comic Sans MS"/>
                <a:cs typeface="Comic Sans MS"/>
              </a:rPr>
              <a:t>Kruskal</a:t>
            </a:r>
            <a:r>
              <a:rPr lang="en-US" sz="4000" dirty="0" smtClean="0">
                <a:latin typeface="Comic Sans MS"/>
                <a:cs typeface="Comic Sans MS"/>
              </a:rPr>
              <a:t> Algorithm for MST</a:t>
            </a:r>
            <a:endParaRPr lang="en-US" sz="40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335" y="983373"/>
            <a:ext cx="8419343" cy="5874627"/>
          </a:xfrm>
        </p:spPr>
        <p:txBody>
          <a:bodyPr>
            <a:normAutofit/>
          </a:bodyPr>
          <a:lstStyle/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470025"/>
            <a:ext cx="7302500" cy="270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808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Comic Sans MS"/>
                <a:cs typeface="Comic Sans MS"/>
              </a:rPr>
              <a:t>Kruskal</a:t>
            </a:r>
            <a:r>
              <a:rPr lang="en-US" sz="4000" dirty="0" smtClean="0">
                <a:latin typeface="Comic Sans MS"/>
                <a:cs typeface="Comic Sans MS"/>
              </a:rPr>
              <a:t> Algorithm complexity</a:t>
            </a:r>
            <a:endParaRPr lang="en-US" sz="40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335" y="983373"/>
            <a:ext cx="8419343" cy="5874627"/>
          </a:xfrm>
        </p:spPr>
        <p:txBody>
          <a:bodyPr>
            <a:normAutofit/>
          </a:bodyPr>
          <a:lstStyle/>
          <a:p>
            <a:pPr algn="l"/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Complexity depends on how we implement the disjoint-set data structure.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(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Disjoint set forest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chapter. 21.3)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Sorting of the edges   O(E log E)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Loop 5-8  O(E)  FIND-SET and UNION operations on the disjoint set forest.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              | V | operations of MAKE-SET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In </a:t>
            </a:r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total 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the loop takes O((V +E) </a:t>
            </a:r>
            <a:r>
              <a:rPr lang="en-US" sz="2400" dirty="0" smtClean="0">
                <a:solidFill>
                  <a:schemeClr val="tx1"/>
                </a:solidFill>
                <a:latin typeface="Lucida Grande"/>
                <a:ea typeface="Lucida Grande"/>
                <a:cs typeface="Lucida Grande"/>
              </a:rPr>
              <a:t>α(V))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ea typeface="Lucida Grande"/>
                <a:cs typeface="Comic Sans MS"/>
              </a:rPr>
              <a:t>time      </a:t>
            </a:r>
            <a:r>
              <a:rPr lang="en-US" sz="2400" dirty="0" smtClean="0">
                <a:solidFill>
                  <a:schemeClr val="tx1"/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sz="2400" dirty="0">
                <a:solidFill>
                  <a:schemeClr val="tx1"/>
                </a:solidFill>
                <a:latin typeface="Comic Sans MS"/>
                <a:ea typeface="Lucida Grande"/>
                <a:cs typeface="Comic Sans M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ea typeface="Lucida Grande"/>
                <a:cs typeface="Comic Sans MS"/>
              </a:rPr>
              <a:t>is very slowly growing function.  Since E≥V-1 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and </a:t>
            </a:r>
            <a:r>
              <a:rPr lang="en-US" sz="2400" dirty="0" smtClean="0">
                <a:solidFill>
                  <a:schemeClr val="tx1"/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ea typeface="Lucida Grande"/>
                <a:cs typeface="Comic Sans MS"/>
              </a:rPr>
              <a:t>(V)=O(</a:t>
            </a:r>
            <a:r>
              <a:rPr lang="en-US" sz="2400" dirty="0" err="1" smtClean="0">
                <a:solidFill>
                  <a:schemeClr val="tx1"/>
                </a:solidFill>
                <a:latin typeface="Comic Sans MS"/>
                <a:ea typeface="Lucida Grande"/>
                <a:cs typeface="Comic Sans MS"/>
              </a:rPr>
              <a:t>logV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ea typeface="Lucida Grande"/>
                <a:cs typeface="Comic Sans MS"/>
              </a:rPr>
              <a:t>) =  </a:t>
            </a:r>
            <a:r>
              <a:rPr lang="en-US" sz="2400" dirty="0">
                <a:solidFill>
                  <a:schemeClr val="tx1"/>
                </a:solidFill>
                <a:latin typeface="Comic Sans MS"/>
                <a:ea typeface="Lucida Grande"/>
                <a:cs typeface="Comic Sans MS"/>
              </a:rPr>
              <a:t>O(</a:t>
            </a:r>
            <a:r>
              <a:rPr lang="en-US" sz="2400" dirty="0" err="1" smtClean="0">
                <a:solidFill>
                  <a:schemeClr val="tx1"/>
                </a:solidFill>
                <a:latin typeface="Comic Sans MS"/>
                <a:ea typeface="Lucida Grande"/>
                <a:cs typeface="Comic Sans MS"/>
              </a:rPr>
              <a:t>logE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ea typeface="Lucida Grande"/>
                <a:cs typeface="Comic Sans MS"/>
              </a:rPr>
              <a:t>)  the loop takes </a:t>
            </a:r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O(E log E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).</a:t>
            </a:r>
          </a:p>
          <a:p>
            <a:pPr algn="l"/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In total the </a:t>
            </a:r>
            <a:r>
              <a:rPr lang="en-US" sz="2400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Kruskal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 alg. </a:t>
            </a:r>
            <a:r>
              <a:rPr lang="en-US" sz="2400" dirty="0">
                <a:solidFill>
                  <a:schemeClr val="tx1"/>
                </a:solidFill>
                <a:latin typeface="Comic Sans MS"/>
                <a:ea typeface="Lucida Grande"/>
                <a:cs typeface="Comic Sans MS"/>
              </a:rPr>
              <a:t>takes </a:t>
            </a:r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O(E log E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) = 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O(E log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V)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82705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2810</TotalTime>
  <Words>563</Words>
  <Application>Microsoft Macintosh PowerPoint</Application>
  <PresentationFormat>On-screen Show (4:3)</PresentationFormat>
  <Paragraphs>116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Minimal Spanning Trees </vt:lpstr>
      <vt:lpstr>Minimal Spanning Trees </vt:lpstr>
      <vt:lpstr>Minimal Spanning Trees </vt:lpstr>
      <vt:lpstr>Minimal Spanning Trees </vt:lpstr>
      <vt:lpstr>Kruskal Algorithm for MST</vt:lpstr>
      <vt:lpstr>Kruskal Algorithm for MST</vt:lpstr>
      <vt:lpstr>Kruskal Algorithm for MST</vt:lpstr>
      <vt:lpstr>Kruskal Algorithm for MST</vt:lpstr>
      <vt:lpstr>Kruskal Algorithm complexity</vt:lpstr>
      <vt:lpstr>PRIM algorithm for MST</vt:lpstr>
      <vt:lpstr>PRIM algorithm for MST</vt:lpstr>
      <vt:lpstr>PRIM algorithm for MST</vt:lpstr>
      <vt:lpstr>PRIM algorithm for MST</vt:lpstr>
      <vt:lpstr>Loop 6-11 invariant</vt:lpstr>
      <vt:lpstr>Complexity PRIM algorithm</vt:lpstr>
    </vt:vector>
  </TitlesOfParts>
  <Company>Dipartimento di informatica Università di Pisa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 Ranking</dc:title>
  <dc:creator>Linda Pagli</dc:creator>
  <cp:lastModifiedBy>Linda Pagli</cp:lastModifiedBy>
  <cp:revision>195</cp:revision>
  <cp:lastPrinted>2017-03-14T10:49:05Z</cp:lastPrinted>
  <dcterms:created xsi:type="dcterms:W3CDTF">2017-01-24T16:57:38Z</dcterms:created>
  <dcterms:modified xsi:type="dcterms:W3CDTF">2017-03-14T16:30:04Z</dcterms:modified>
</cp:coreProperties>
</file>