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15" r:id="rId4"/>
    <p:sldId id="295" r:id="rId5"/>
    <p:sldId id="296" r:id="rId6"/>
    <p:sldId id="297" r:id="rId7"/>
    <p:sldId id="258" r:id="rId8"/>
    <p:sldId id="293" r:id="rId9"/>
    <p:sldId id="292" r:id="rId10"/>
    <p:sldId id="291" r:id="rId11"/>
    <p:sldId id="290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94" r:id="rId20"/>
    <p:sldId id="300" r:id="rId21"/>
    <p:sldId id="267" r:id="rId22"/>
    <p:sldId id="268" r:id="rId23"/>
    <p:sldId id="305" r:id="rId24"/>
    <p:sldId id="307" r:id="rId25"/>
    <p:sldId id="302" r:id="rId26"/>
    <p:sldId id="269" r:id="rId27"/>
    <p:sldId id="270" r:id="rId28"/>
    <p:sldId id="271" r:id="rId29"/>
    <p:sldId id="304" r:id="rId30"/>
    <p:sldId id="306" r:id="rId31"/>
    <p:sldId id="281" r:id="rId32"/>
    <p:sldId id="308" r:id="rId33"/>
    <p:sldId id="282" r:id="rId34"/>
    <p:sldId id="285" r:id="rId35"/>
    <p:sldId id="274" r:id="rId36"/>
    <p:sldId id="275" r:id="rId37"/>
    <p:sldId id="276" r:id="rId38"/>
    <p:sldId id="277" r:id="rId39"/>
    <p:sldId id="316" r:id="rId40"/>
    <p:sldId id="317" r:id="rId41"/>
    <p:sldId id="318" r:id="rId42"/>
    <p:sldId id="319" r:id="rId43"/>
    <p:sldId id="278" r:id="rId44"/>
    <p:sldId id="279" r:id="rId45"/>
    <p:sldId id="280" r:id="rId46"/>
    <p:sldId id="286" r:id="rId47"/>
    <p:sldId id="287" r:id="rId48"/>
    <p:sldId id="288" r:id="rId49"/>
    <p:sldId id="324" r:id="rId50"/>
    <p:sldId id="301" r:id="rId51"/>
    <p:sldId id="309" r:id="rId52"/>
    <p:sldId id="310" r:id="rId53"/>
    <p:sldId id="311" r:id="rId54"/>
    <p:sldId id="312" r:id="rId55"/>
    <p:sldId id="314" r:id="rId56"/>
    <p:sldId id="313" r:id="rId57"/>
    <p:sldId id="321" r:id="rId58"/>
    <p:sldId id="320" r:id="rId59"/>
    <p:sldId id="322" r:id="rId60"/>
    <p:sldId id="323" r:id="rId61"/>
    <p:sldId id="289" r:id="rId62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7B2FB"/>
    <a:srgbClr val="C3F5EB"/>
    <a:srgbClr val="FABEF3"/>
    <a:srgbClr val="F686E9"/>
    <a:srgbClr val="A7B2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83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2"/>
            <a:ext cx="1447800" cy="6856413"/>
          </a:xfrm>
          <a:prstGeom prst="rect">
            <a:avLst/>
          </a:prstGeom>
          <a:gradFill rotWithShape="0">
            <a:gsLst>
              <a:gs pos="0">
                <a:srgbClr val="33CCCC"/>
              </a:gs>
              <a:gs pos="5000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" y="1447800"/>
            <a:ext cx="9142413" cy="17526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4717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471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w Cen MT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98627"/>
            <a:ext cx="77724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2492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98627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7"/>
            <a:ext cx="3810000" cy="4835525"/>
          </a:xfrm>
        </p:spPr>
        <p:txBody>
          <a:bodyPr/>
          <a:lstStyle>
            <a:lvl1pPr>
              <a:defRPr b="0">
                <a:latin typeface="Tw Cen MT" pitchFamily="34" charset="0"/>
              </a:defRPr>
            </a:lvl1pPr>
            <a:lvl2pPr>
              <a:defRPr b="0">
                <a:latin typeface="Tw Cen MT" pitchFamily="34" charset="0"/>
              </a:defRPr>
            </a:lvl2pPr>
            <a:lvl3pPr>
              <a:defRPr b="0">
                <a:latin typeface="Tw Cen MT" pitchFamily="34" charset="0"/>
              </a:defRPr>
            </a:lvl3pPr>
            <a:lvl4pPr>
              <a:defRPr b="0">
                <a:latin typeface="Tw Cen MT" pitchFamily="34" charset="0"/>
              </a:defRPr>
            </a:lvl4pPr>
            <a:lvl5pPr>
              <a:defRPr b="0">
                <a:latin typeface="Tw Cen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98627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8627"/>
            <a:ext cx="3810000" cy="4835525"/>
          </a:xfrm>
        </p:spPr>
        <p:txBody>
          <a:bodyPr/>
          <a:lstStyle>
            <a:lvl1pPr>
              <a:defRPr sz="2800" b="0">
                <a:latin typeface="Tw Cen MT" pitchFamily="34" charset="0"/>
              </a:defRPr>
            </a:lvl1pPr>
            <a:lvl2pPr>
              <a:defRPr sz="2400" b="0">
                <a:latin typeface="Tw Cen MT" pitchFamily="34" charset="0"/>
              </a:defRPr>
            </a:lvl2pPr>
            <a:lvl3pPr>
              <a:defRPr sz="2000" b="0">
                <a:latin typeface="Tw Cen MT" pitchFamily="34" charset="0"/>
              </a:defRPr>
            </a:lvl3pPr>
            <a:lvl4pPr>
              <a:defRPr sz="1800" b="0">
                <a:latin typeface="Tw Cen MT" pitchFamily="34" charset="0"/>
              </a:defRPr>
            </a:lvl4pPr>
            <a:lvl5pPr>
              <a:defRPr sz="1800" b="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defRPr sz="2000">
                <a:latin typeface="Tw Cen MT" pitchFamily="34" charset="0"/>
              </a:defRPr>
            </a:lvl2pPr>
            <a:lvl3pPr>
              <a:defRPr sz="1800">
                <a:latin typeface="Tw Cen MT" pitchFamily="34" charset="0"/>
              </a:defRPr>
            </a:lvl3pPr>
            <a:lvl4pPr>
              <a:defRPr sz="1600">
                <a:latin typeface="Tw Cen MT" pitchFamily="34" charset="0"/>
              </a:defRPr>
            </a:lvl4pPr>
            <a:lvl5pPr>
              <a:defRPr sz="1600">
                <a:latin typeface="Tw Cen MT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ounded Rectangle 4"/>
          <p:cNvSpPr/>
          <p:nvPr/>
        </p:nvSpPr>
        <p:spPr>
          <a:xfrm>
            <a:off x="63501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 b="0">
                <a:latin typeface="Tw Cen MT" pitchFamily="34" charset="0"/>
              </a:defRPr>
            </a:lvl1pPr>
            <a:lvl2pPr>
              <a:defRPr sz="2800" b="0">
                <a:latin typeface="Tw Cen MT" pitchFamily="34" charset="0"/>
              </a:defRPr>
            </a:lvl2pPr>
            <a:lvl3pPr>
              <a:defRPr sz="2400" b="0">
                <a:latin typeface="Tw Cen MT" pitchFamily="34" charset="0"/>
              </a:defRPr>
            </a:lvl3pPr>
            <a:lvl4pPr>
              <a:defRPr sz="2000" b="0">
                <a:latin typeface="Tw Cen MT" pitchFamily="34" charset="0"/>
              </a:defRPr>
            </a:lvl4pPr>
            <a:lvl5pPr>
              <a:defRPr sz="2000" b="0">
                <a:latin typeface="Tw Cen MT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ChangeArrowheads="1"/>
          </p:cNvSpPr>
          <p:nvPr/>
        </p:nvSpPr>
        <p:spPr bwMode="auto">
          <a:xfrm>
            <a:off x="0" y="2"/>
            <a:ext cx="685800" cy="6856413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46147" name="Rectangle 3"/>
          <p:cNvSpPr>
            <a:spLocks noChangeArrowheads="1"/>
          </p:cNvSpPr>
          <p:nvPr/>
        </p:nvSpPr>
        <p:spPr bwMode="auto">
          <a:xfrm>
            <a:off x="0" y="1443038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46148" name="Rectangle 4"/>
          <p:cNvSpPr>
            <a:spLocks noChangeArrowheads="1"/>
          </p:cNvSpPr>
          <p:nvPr/>
        </p:nvSpPr>
        <p:spPr bwMode="auto">
          <a:xfrm>
            <a:off x="685800" y="6629402"/>
            <a:ext cx="3505200" cy="227013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shade val="63137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6313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46149" name="Rectangle 5"/>
          <p:cNvSpPr>
            <a:spLocks noChangeArrowheads="1"/>
          </p:cNvSpPr>
          <p:nvPr/>
        </p:nvSpPr>
        <p:spPr bwMode="auto">
          <a:xfrm>
            <a:off x="763588" y="452438"/>
            <a:ext cx="8380412" cy="762000"/>
          </a:xfrm>
          <a:prstGeom prst="rect">
            <a:avLst/>
          </a:prstGeom>
          <a:gradFill rotWithShape="0">
            <a:gsLst>
              <a:gs pos="0">
                <a:srgbClr val="33CCCC">
                  <a:gamma/>
                  <a:tint val="0"/>
                  <a:invGamma/>
                </a:srgbClr>
              </a:gs>
              <a:gs pos="100000">
                <a:srgbClr val="33CC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4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74688" y="2492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4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98627"/>
            <a:ext cx="77724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w Cen MT Condensed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ocalhost/Symfony/web/app_dev.php" TargetMode="External"/><Relationship Id="rId2" Type="http://schemas.openxmlformats.org/officeDocument/2006/relationships/hyperlink" Target="http://symfony.com/downloa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s.ro/2012/03/21/jobeet-tutorial-with-symfony2/" TargetMode="External"/><Relationship Id="rId2" Type="http://schemas.openxmlformats.org/officeDocument/2006/relationships/hyperlink" Target="http://symfony.com/doc/current/book/index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a/a0/MVC-Process.sv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427356" y="1676400"/>
            <a:ext cx="5416658" cy="1371600"/>
          </a:xfrm>
        </p:spPr>
        <p:txBody>
          <a:bodyPr/>
          <a:lstStyle/>
          <a:p>
            <a:r>
              <a:rPr lang="en-US" sz="6600" dirty="0" smtClean="0"/>
              <a:t>Symfony2 Tutorial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Giuseppe Attardi</a:t>
            </a:r>
          </a:p>
          <a:p>
            <a:r>
              <a:rPr lang="en-US" dirty="0" err="1" smtClean="0"/>
              <a:t>Alexios</a:t>
            </a:r>
            <a:r>
              <a:rPr lang="en-US" dirty="0" smtClean="0"/>
              <a:t> </a:t>
            </a:r>
            <a:r>
              <a:rPr lang="en-US" dirty="0" err="1" smtClean="0"/>
              <a:t>Tzanetopoulos</a:t>
            </a:r>
            <a:endParaRPr lang="en-US" dirty="0"/>
          </a:p>
        </p:txBody>
      </p:sp>
      <p:pic>
        <p:nvPicPr>
          <p:cNvPr id="2050" name="Picture 2" descr="http://www.forouzani.com/blogs.dir/4/files/2012/09/symfony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4014" y="1457502"/>
            <a:ext cx="1820483" cy="181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51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ORM (Object Relational Mapping)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technique for converting data in a Relational DB into Objects and vice versa</a:t>
            </a:r>
          </a:p>
          <a:p>
            <a:r>
              <a:rPr lang="en-US" dirty="0" smtClean="0"/>
              <a:t>The program manipulates objects which are </a:t>
            </a:r>
            <a:r>
              <a:rPr lang="en-US" b="1" dirty="0" smtClean="0"/>
              <a:t>persisted</a:t>
            </a:r>
            <a:r>
              <a:rPr lang="en-US" dirty="0" smtClean="0"/>
              <a:t> typically as a row in a table and read back from the table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attributes</a:t>
            </a:r>
            <a:r>
              <a:rPr lang="en-US" dirty="0" smtClean="0"/>
              <a:t> of an object correspond to </a:t>
            </a:r>
            <a:r>
              <a:rPr lang="en-US" b="1" dirty="0" smtClean="0"/>
              <a:t>columns</a:t>
            </a:r>
          </a:p>
          <a:p>
            <a:r>
              <a:rPr lang="en-US" dirty="0" smtClean="0"/>
              <a:t>A table is mapped to a </a:t>
            </a:r>
            <a:r>
              <a:rPr lang="en-US" b="1" dirty="0" smtClean="0"/>
              <a:t>repository</a:t>
            </a:r>
            <a:r>
              <a:rPr lang="en-US" dirty="0" smtClean="0"/>
              <a:t> object that represent the collection of objects</a:t>
            </a:r>
          </a:p>
          <a:p>
            <a:r>
              <a:rPr lang="en-US" b="1" dirty="0" smtClean="0"/>
              <a:t>Queries</a:t>
            </a:r>
            <a:r>
              <a:rPr lang="en-US" dirty="0" smtClean="0"/>
              <a:t> are submitted to a repository and return a list of objects or a cursor on such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73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Symfony2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Framework simplifies development by providing structure and reusable modules</a:t>
            </a:r>
          </a:p>
          <a:p>
            <a:r>
              <a:rPr lang="en-US" dirty="0"/>
              <a:t>F</a:t>
            </a:r>
            <a:r>
              <a:rPr lang="en-US" dirty="0" smtClean="0"/>
              <a:t>ast and less </a:t>
            </a:r>
            <a:r>
              <a:rPr lang="en-US" dirty="0" err="1" smtClean="0"/>
              <a:t>gready</a:t>
            </a:r>
            <a:endParaRPr lang="en-US" dirty="0" smtClean="0"/>
          </a:p>
          <a:p>
            <a:r>
              <a:rPr lang="en-US" dirty="0" smtClean="0"/>
              <a:t>Allows choosing which ORM to use</a:t>
            </a:r>
          </a:p>
          <a:p>
            <a:r>
              <a:rPr lang="en-US" dirty="0" smtClean="0"/>
              <a:t>Web Debug Toolbar</a:t>
            </a:r>
            <a:endParaRPr lang="en-US" dirty="0"/>
          </a:p>
          <a:p>
            <a:r>
              <a:rPr lang="en-US" dirty="0" smtClean="0"/>
              <a:t>Plentiful documentation </a:t>
            </a:r>
            <a:r>
              <a:rPr lang="en-US" dirty="0"/>
              <a:t>and tutorials</a:t>
            </a:r>
          </a:p>
          <a:p>
            <a:r>
              <a:rPr lang="en-US" dirty="0" smtClean="0"/>
              <a:t>Drupal 8 uses </a:t>
            </a:r>
            <a:r>
              <a:rPr lang="en-US" dirty="0" err="1" smtClean="0"/>
              <a:t>Symfony</a:t>
            </a:r>
            <a:r>
              <a:rPr lang="en-US" dirty="0" smtClean="0"/>
              <a:t> instead of its own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68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command line (troll)</a:t>
            </a:r>
          </a:p>
          <a:p>
            <a:r>
              <a:rPr lang="en-US" dirty="0" smtClean="0"/>
              <a:t>Not easy to learn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58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Flat PHP (blog posts page)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405" y="1781021"/>
            <a:ext cx="7886700" cy="48617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&lt;?php // index.php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$link = mysql_connect('localhost', 'myuser', 'mypassword');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mysql_select_db('blog_db', $link);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$result = mysql_query('SELECT id, title FROM post', $link); ?&gt;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&lt;!DOCTYPE html&gt;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&lt;html&gt;&lt;head&gt;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&lt;title&gt;List of Posts&lt;/title&gt; &lt;/head&gt; &lt;body&gt;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&lt;h1&gt;List of Posts&lt;/h1&gt;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&lt;ul&gt;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   &lt;?php while ($row = mysql_fetch_assoc($result)): ?&gt;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      &lt;li&gt;&lt;a href="/show.php?id=&lt;?php echo $row['id'] ?&gt;"&gt; 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	&lt;?php echo $row['title'] ?&gt; &lt;/a&gt;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      &lt;/li&gt;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  &lt;?php endwhile; ?&gt;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   &lt;/ul&gt;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&lt;/body&gt; &lt;/html&gt;</a:t>
            </a:r>
          </a:p>
          <a:p>
            <a:pPr marL="0" indent="0">
              <a:buNone/>
            </a:pPr>
            <a:r>
              <a:rPr lang="en-US" smtClean="0">
                <a:latin typeface="Lucida Sans" panose="020B0602030504020204" pitchFamily="34" charset="0"/>
              </a:rPr>
              <a:t>&lt;?php mysql_close($link); ?&gt;</a:t>
            </a:r>
            <a:endParaRPr lang="en-US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7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No error-checking</a:t>
            </a:r>
          </a:p>
          <a:p>
            <a:r>
              <a:rPr lang="en-US" dirty="0" smtClean="0"/>
              <a:t> Poor organization</a:t>
            </a:r>
          </a:p>
          <a:p>
            <a:r>
              <a:rPr lang="en-US" dirty="0"/>
              <a:t> </a:t>
            </a:r>
            <a:r>
              <a:rPr lang="en-US" dirty="0" smtClean="0"/>
              <a:t>Difficult to reuse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60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Hands on Symfony2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3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step - 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from </a:t>
            </a:r>
            <a:r>
              <a:rPr lang="en-US" dirty="0" smtClean="0">
                <a:hlinkClick r:id="rId2"/>
              </a:rPr>
              <a:t>http://symfony.com/download</a:t>
            </a:r>
            <a:r>
              <a:rPr lang="en-US" dirty="0"/>
              <a:t> </a:t>
            </a:r>
            <a:r>
              <a:rPr lang="en-US" dirty="0" smtClean="0"/>
              <a:t>(standard version)</a:t>
            </a:r>
          </a:p>
          <a:p>
            <a:r>
              <a:rPr lang="en-US" dirty="0" smtClean="0"/>
              <a:t>Unpack folder in /</a:t>
            </a:r>
            <a:r>
              <a:rPr lang="en-US" dirty="0" err="1" smtClean="0"/>
              <a:t>var</a:t>
            </a:r>
            <a:r>
              <a:rPr lang="en-US" dirty="0" smtClean="0"/>
              <a:t>/www</a:t>
            </a:r>
          </a:p>
          <a:p>
            <a:r>
              <a:rPr lang="en-US" dirty="0" smtClean="0"/>
              <a:t>Test it @ </a:t>
            </a:r>
            <a:r>
              <a:rPr lang="en-US" dirty="0" smtClean="0">
                <a:hlinkClick r:id="rId3"/>
              </a:rPr>
              <a:t>http://localhost/Symfony/web/app_dev.php</a:t>
            </a:r>
            <a:endParaRPr lang="en-US" dirty="0" smtClean="0"/>
          </a:p>
          <a:p>
            <a:r>
              <a:rPr lang="en-US" dirty="0" smtClean="0"/>
              <a:t>Go to folder</a:t>
            </a:r>
          </a:p>
          <a:p>
            <a:pPr marL="400050" lvl="1" indent="0">
              <a:buNone/>
            </a:pPr>
            <a:r>
              <a:rPr lang="en-US" sz="2800" dirty="0" smtClean="0">
                <a:latin typeface="Lucida Sans" panose="020B0602030504020204" pitchFamily="34" charset="0"/>
              </a:rPr>
              <a:t>&gt; cd </a:t>
            </a:r>
            <a:r>
              <a:rPr lang="en-US" sz="2800" dirty="0" err="1" smtClean="0">
                <a:latin typeface="Lucida Sans" panose="020B0602030504020204" pitchFamily="34" charset="0"/>
              </a:rPr>
              <a:t>Symfony</a:t>
            </a:r>
            <a:endParaRPr lang="en-US" dirty="0" smtClean="0">
              <a:latin typeface="Lucida Sans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54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7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17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2nd step - Create Application </a:t>
            </a:r>
            <a:r>
              <a:rPr lang="en-US" dirty="0"/>
              <a:t>B</a:t>
            </a:r>
            <a:r>
              <a:rPr lang="en-US" dirty="0" smtClean="0"/>
              <a:t>undle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Symfony2 project is made up of bundles</a:t>
            </a:r>
          </a:p>
          <a:p>
            <a:pPr lvl="0"/>
            <a:r>
              <a:rPr lang="en-US" dirty="0" smtClean="0"/>
              <a:t>Create bundle:</a:t>
            </a:r>
          </a:p>
          <a:p>
            <a:pPr marL="0" lv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>
                <a:latin typeface="Lucida Sans" panose="020B0602030504020204" pitchFamily="34" charset="0"/>
              </a:rPr>
              <a:t>&gt; app/console </a:t>
            </a:r>
            <a:r>
              <a:rPr lang="en-US" sz="1800" dirty="0" err="1" smtClean="0">
                <a:latin typeface="Lucida Sans" panose="020B0602030504020204" pitchFamily="34" charset="0"/>
              </a:rPr>
              <a:t>generate:bundle</a:t>
            </a:r>
            <a:r>
              <a:rPr lang="en-US" sz="1800" dirty="0" smtClean="0">
                <a:latin typeface="Lucida Sans" panose="020B0602030504020204" pitchFamily="34" charset="0"/>
              </a:rPr>
              <a:t> --namespace=</a:t>
            </a:r>
            <a:r>
              <a:rPr lang="en-US" sz="1800" dirty="0" err="1" smtClean="0">
                <a:latin typeface="Lucida Sans" panose="020B0602030504020204" pitchFamily="34" charset="0"/>
              </a:rPr>
              <a:t>Rosi</a:t>
            </a:r>
            <a:r>
              <a:rPr lang="en-US" sz="1800" dirty="0" smtClean="0">
                <a:latin typeface="Lucida Sans" panose="020B0602030504020204" pitchFamily="34" charset="0"/>
              </a:rPr>
              <a:t>/</a:t>
            </a:r>
            <a:r>
              <a:rPr lang="en-US" sz="1800" dirty="0" err="1" smtClean="0">
                <a:latin typeface="Lucida Sans" panose="020B0602030504020204" pitchFamily="34" charset="0"/>
              </a:rPr>
              <a:t>PeopleBundle</a:t>
            </a:r>
            <a:endParaRPr lang="en-US" sz="1800" dirty="0">
              <a:latin typeface="Lucida Sans" panose="020B0602030504020204" pitchFamily="34" charset="0"/>
            </a:endParaRPr>
          </a:p>
          <a:p>
            <a:pPr marL="0" lvl="0" indent="0">
              <a:buNone/>
            </a:pPr>
            <a:r>
              <a:rPr lang="en-US" sz="1800" dirty="0" smtClean="0">
                <a:latin typeface="Lucida Sans" panose="020B0602030504020204" pitchFamily="34" charset="0"/>
              </a:rPr>
              <a:t>	--format=annotation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Generates code in directory</a:t>
            </a:r>
          </a:p>
          <a:p>
            <a:pPr marL="457200" lvl="1" indent="0">
              <a:buNone/>
            </a:pPr>
            <a:r>
              <a:rPr lang="en-US" dirty="0" err="1" smtClean="0">
                <a:latin typeface="Lucida Sans" panose="020B0602030504020204" pitchFamily="34" charset="0"/>
              </a:rPr>
              <a:t>src</a:t>
            </a:r>
            <a:r>
              <a:rPr lang="en-US" dirty="0" smtClean="0">
                <a:latin typeface="Lucida Sans" panose="020B0602030504020204" pitchFamily="34" charset="0"/>
              </a:rPr>
              <a:t>/</a:t>
            </a:r>
            <a:r>
              <a:rPr lang="en-US" dirty="0" err="1" smtClean="0">
                <a:latin typeface="Lucida Sans" panose="020B0602030504020204" pitchFamily="34" charset="0"/>
              </a:rPr>
              <a:t>Rosi</a:t>
            </a:r>
            <a:r>
              <a:rPr lang="en-US" dirty="0" smtClean="0">
                <a:latin typeface="Lucida Sans" panose="020B0602030504020204" pitchFamily="34" charset="0"/>
              </a:rPr>
              <a:t>/</a:t>
            </a:r>
            <a:r>
              <a:rPr lang="en-US" dirty="0" err="1" smtClean="0">
                <a:latin typeface="Lucida Sans" panose="020B0602030504020204" pitchFamily="34" charset="0"/>
              </a:rPr>
              <a:t>PeopleBundle</a:t>
            </a:r>
            <a:endParaRPr lang="en-US" dirty="0" smtClean="0">
              <a:latin typeface="Lucida Sans" panose="020B0602030504020204" pitchFamily="34" charset="0"/>
            </a:endParaRPr>
          </a:p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5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58283" y="5170449"/>
            <a:ext cx="7828156" cy="1449659"/>
          </a:xfrm>
          <a:prstGeom prst="rect">
            <a:avLst/>
          </a:prstGeom>
          <a:solidFill>
            <a:srgbClr val="FABEF3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8283" y="3077737"/>
            <a:ext cx="7828156" cy="724829"/>
          </a:xfrm>
          <a:prstGeom prst="rect">
            <a:avLst/>
          </a:prstGeom>
          <a:solidFill>
            <a:srgbClr val="C3F5EB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58283" y="1628078"/>
            <a:ext cx="7828156" cy="1449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Structure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564815"/>
            <a:ext cx="7772400" cy="5114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 smtClean="0">
                <a:latin typeface="Lucida Sans" panose="020B0602030504020204" pitchFamily="34" charset="0"/>
              </a:rPr>
              <a:t>Entity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</a:t>
            </a:r>
            <a:r>
              <a:rPr lang="en-US" sz="2000" dirty="0" smtClean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Person.php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</a:t>
            </a:r>
            <a:r>
              <a:rPr lang="en-US" sz="2000" dirty="0" smtClean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PersonRepository.php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</a:t>
            </a:r>
            <a:r>
              <a:rPr lang="en-US" sz="2000" dirty="0" smtClean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Category.php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 smtClean="0">
                <a:latin typeface="Lucida Sans" panose="020B0602030504020204" pitchFamily="34" charset="0"/>
              </a:rPr>
              <a:t>Controller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	</a:t>
            </a:r>
            <a:r>
              <a:rPr lang="en-US" sz="2000" dirty="0" smtClean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PersonController.php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 smtClean="0">
                <a:latin typeface="Lucida Sans" panose="020B0602030504020204" pitchFamily="34" charset="0"/>
              </a:rPr>
              <a:t>Form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</a:t>
            </a:r>
            <a:r>
              <a:rPr lang="en-US" sz="2000" dirty="0" smtClean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PersonType.php</a:t>
            </a:r>
            <a:endParaRPr lang="en-US" sz="20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 smtClean="0">
                <a:latin typeface="Lucida Sans" panose="020B0602030504020204" pitchFamily="34" charset="0"/>
              </a:rPr>
              <a:t>Resources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</a:t>
            </a: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>
                <a:latin typeface="Lucida Sans" panose="020B0602030504020204" pitchFamily="34" charset="0"/>
              </a:rPr>
              <a:t>views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	</a:t>
            </a:r>
            <a:r>
              <a:rPr lang="en-US" sz="2000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sz="2000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sz="2000" dirty="0">
                <a:latin typeface="Lucida Sans" panose="020B0602030504020204" pitchFamily="34" charset="0"/>
              </a:rPr>
              <a:t>Person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		</a:t>
            </a:r>
            <a:r>
              <a:rPr lang="en-US" sz="2000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>
                <a:latin typeface="Lucida Sans" panose="020B0602030504020204" pitchFamily="34" charset="0"/>
              </a:rPr>
              <a:t>new.html.twig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		</a:t>
            </a:r>
            <a:r>
              <a:rPr lang="en-US" sz="2000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>
                <a:latin typeface="Lucida Sans" panose="020B0602030504020204" pitchFamily="34" charset="0"/>
              </a:rPr>
              <a:t>edit.html.twig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			</a:t>
            </a:r>
            <a:r>
              <a:rPr lang="en-US" sz="2000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sz="2000" dirty="0" err="1" smtClean="0">
                <a:latin typeface="Lucida Sans" panose="020B0602030504020204" pitchFamily="34" charset="0"/>
              </a:rPr>
              <a:t>index.html.twig</a:t>
            </a:r>
            <a:endParaRPr lang="en-US" sz="2000" dirty="0" smtClean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1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Symfony2?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PHP Web Application Framework that provides:</a:t>
            </a:r>
          </a:p>
          <a:p>
            <a:pPr lvl="1"/>
            <a:r>
              <a:rPr lang="en-US" sz="2800" dirty="0" smtClean="0"/>
              <a:t>Object </a:t>
            </a:r>
            <a:r>
              <a:rPr lang="en-US" sz="2800" dirty="0"/>
              <a:t>Oriented programming </a:t>
            </a:r>
            <a:r>
              <a:rPr lang="en-US" sz="2800" dirty="0" smtClean="0"/>
              <a:t>style through ORM</a:t>
            </a:r>
          </a:p>
          <a:p>
            <a:pPr lvl="1"/>
            <a:r>
              <a:rPr lang="en-US" sz="2800" dirty="0" smtClean="0"/>
              <a:t>a </a:t>
            </a:r>
            <a:r>
              <a:rPr lang="en-US" sz="2800" dirty="0"/>
              <a:t>MVC </a:t>
            </a:r>
            <a:r>
              <a:rPr lang="en-US" sz="2800" dirty="0" smtClean="0"/>
              <a:t>GUI</a:t>
            </a:r>
            <a:endParaRPr lang="en-US" sz="2800" dirty="0"/>
          </a:p>
          <a:p>
            <a:pPr lvl="1"/>
            <a:r>
              <a:rPr lang="en-US" sz="2800" dirty="0" smtClean="0"/>
              <a:t>Automatic code generation</a:t>
            </a:r>
          </a:p>
          <a:p>
            <a:pPr lvl="1"/>
            <a:r>
              <a:rPr lang="en-US" sz="2800" dirty="0"/>
              <a:t>a </a:t>
            </a:r>
            <a:r>
              <a:rPr lang="en-US" sz="2800" dirty="0" smtClean="0"/>
              <a:t>collection of </a:t>
            </a:r>
            <a:r>
              <a:rPr lang="en-US" sz="2800" dirty="0"/>
              <a:t>components and third-party libraries</a:t>
            </a:r>
          </a:p>
          <a:p>
            <a:pPr lvl="1"/>
            <a:r>
              <a:rPr lang="en-US" sz="2800" dirty="0" smtClean="0"/>
              <a:t>configuration and a "glue" library that ties all of these pieces together</a:t>
            </a:r>
          </a:p>
        </p:txBody>
      </p:sp>
    </p:spTree>
    <p:extLst>
      <p:ext uri="{BB962C8B-B14F-4D97-AF65-F5344CB8AC3E}">
        <p14:creationId xmlns:p14="http://schemas.microsoft.com/office/powerpoint/2010/main" xmlns="" val="166066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Folder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dirty="0" smtClean="0">
                <a:latin typeface="Lucida Sans" panose="020B0602030504020204" pitchFamily="34" charset="0"/>
              </a:rPr>
              <a:t>Resources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dirty="0">
                <a:latin typeface="Lucida Sans" panose="020B0602030504020204" pitchFamily="34" charset="0"/>
                <a:sym typeface="Wingdings"/>
              </a:rPr>
              <a:t> </a:t>
            </a:r>
            <a:r>
              <a:rPr lang="en-US" dirty="0" smtClean="0">
                <a:latin typeface="Lucida Sans" panose="020B0602030504020204" pitchFamily="34" charset="0"/>
              </a:rPr>
              <a:t>public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 </a:t>
            </a:r>
            <a:r>
              <a:rPr lang="en-US" dirty="0" err="1" smtClean="0">
                <a:latin typeface="Lucida Sans" panose="020B0602030504020204" pitchFamily="34" charset="0"/>
              </a:rPr>
              <a:t>css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>
                <a:latin typeface="Lucida Sans" panose="020B0602030504020204" pitchFamily="34" charset="0"/>
                <a:sym typeface="Wingdings"/>
              </a:rPr>
              <a:t>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 </a:t>
            </a:r>
            <a:r>
              <a:rPr lang="en-US" dirty="0" smtClean="0">
                <a:latin typeface="Lucida Sans" panose="020B0602030504020204" pitchFamily="34" charset="0"/>
              </a:rPr>
              <a:t>images 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 smtClean="0">
                <a:latin typeface="Lucida Sans" panose="020B0602030504020204" pitchFamily="34" charset="0"/>
                <a:sym typeface="Wingdings 3"/>
              </a:rPr>
              <a:t> </a:t>
            </a:r>
            <a:r>
              <a:rPr lang="en-US" dirty="0">
                <a:latin typeface="Lucida Sans" panose="020B0602030504020204" pitchFamily="34" charset="0"/>
                <a:sym typeface="Wingdings"/>
              </a:rPr>
              <a:t></a:t>
            </a:r>
            <a:r>
              <a:rPr lang="en-US" dirty="0" smtClean="0">
                <a:latin typeface="Lucida Sans" panose="020B0602030504020204" pitchFamily="34" charset="0"/>
                <a:sym typeface="Wingdings"/>
              </a:rPr>
              <a:t> </a:t>
            </a:r>
            <a:r>
              <a:rPr lang="en-US" dirty="0" err="1" smtClean="0">
                <a:latin typeface="Lucida Sans" panose="020B0602030504020204" pitchFamily="34" charset="0"/>
              </a:rPr>
              <a:t>js</a:t>
            </a:r>
            <a:endParaRPr lang="en-US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</a:t>
            </a:r>
            <a:r>
              <a:rPr lang="en-US" dirty="0">
                <a:latin typeface="Lucida Sans" panose="020B0602030504020204" pitchFamily="34" charset="0"/>
                <a:sym typeface="Wingdings 3"/>
              </a:rPr>
              <a:t> </a:t>
            </a:r>
            <a:r>
              <a:rPr lang="en-US" dirty="0" err="1">
                <a:latin typeface="Lucida Sans" panose="020B0602030504020204" pitchFamily="34" charset="0"/>
              </a:rPr>
              <a:t>config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dirty="0" err="1">
                <a:latin typeface="Lucida Sans" panose="020B0602030504020204" pitchFamily="34" charset="0"/>
              </a:rPr>
              <a:t>routing.yml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dirty="0">
                <a:latin typeface="Lucida Sans" panose="020B0602030504020204" pitchFamily="34" charset="0"/>
              </a:rPr>
              <a:t>services.xml </a:t>
            </a:r>
          </a:p>
          <a:p>
            <a:pPr marL="0" indent="0">
              <a:buNone/>
            </a:pPr>
            <a:r>
              <a:rPr lang="en-US" dirty="0">
                <a:latin typeface="Lucida Sans" panose="020B0602030504020204" pitchFamily="34" charset="0"/>
              </a:rPr>
              <a:t>		</a:t>
            </a:r>
            <a:r>
              <a:rPr lang="en-US" dirty="0">
                <a:latin typeface="Lucida Sans" panose="020B0602030504020204" pitchFamily="34" charset="0"/>
                <a:sym typeface="Wingdings 2"/>
              </a:rPr>
              <a:t> </a:t>
            </a:r>
            <a:r>
              <a:rPr lang="en-US" dirty="0" err="1">
                <a:latin typeface="Lucida Sans" panose="020B0602030504020204" pitchFamily="34" charset="0"/>
              </a:rPr>
              <a:t>validation.yml</a:t>
            </a: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183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 - </a:t>
            </a:r>
            <a:r>
              <a:rPr lang="en-US" b="1" dirty="0" smtClean="0"/>
              <a:t>The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Edit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the parameters file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;app/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config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/parameters.ini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[parameters]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  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database_driver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   =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pdo_mysql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  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database_host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     =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localhost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  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database_name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   =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symfony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  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database_user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     = root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    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database_password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 = password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dirty="0">
              <a:latin typeface="Arial Unicode MS" panose="020B0604020202020204" pitchFamily="34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eaLnBrk="0" hangingPunct="0">
              <a:spcBef>
                <a:spcPct val="0"/>
              </a:spcBef>
            </a:pPr>
            <a:r>
              <a:rPr lang="en-US" dirty="0" smtClean="0">
                <a:latin typeface="Arial Unicode MS" panose="020B0604020202020204" pitchFamily="34" charset="-128"/>
              </a:rPr>
              <a:t>Use doctrine in command line to auto-create the database in </a:t>
            </a:r>
            <a:r>
              <a:rPr lang="en-US" dirty="0" err="1" smtClean="0">
                <a:latin typeface="Arial Unicode MS" panose="020B0604020202020204" pitchFamily="34" charset="-128"/>
              </a:rPr>
              <a:t>mysql</a:t>
            </a:r>
            <a:r>
              <a:rPr lang="en-US" dirty="0" smtClean="0">
                <a:latin typeface="Arial Unicode MS" panose="020B0604020202020204" pitchFamily="34" charset="-128"/>
              </a:rPr>
              <a:t>:</a:t>
            </a:r>
            <a:endParaRPr lang="en-US" dirty="0">
              <a:latin typeface="Arial Unicode MS" panose="020B0604020202020204" pitchFamily="34" charset="-128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dirty="0" smtClean="0">
                <a:effectLst/>
                <a:latin typeface="Lucida Sans" panose="020B0602030504020204" pitchFamily="34" charset="0"/>
              </a:rPr>
              <a:t>&gt;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app/console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doctrine:database:create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anose="020B0602030504020204" pitchFamily="34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anose="020B0602030504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95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 - The Data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2888" y="1672683"/>
            <a:ext cx="8162692" cy="488423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class </a:t>
            </a:r>
            <a:r>
              <a:rPr lang="en-US" sz="2000" dirty="0" smtClean="0"/>
              <a:t>Person {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</a:t>
            </a:r>
            <a:r>
              <a:rPr lang="en-US" sz="2000" dirty="0" smtClean="0"/>
              <a:t>/** </a:t>
            </a:r>
            <a:r>
              <a:rPr lang="en-US" sz="2000" dirty="0"/>
              <a:t>@ORM\Column(name="id", type="integer")</a:t>
            </a:r>
          </a:p>
          <a:p>
            <a:pPr marL="0" indent="0">
              <a:buNone/>
            </a:pPr>
            <a:r>
              <a:rPr lang="en-US" sz="2000" dirty="0"/>
              <a:t>     * @ORM\Id</a:t>
            </a:r>
          </a:p>
          <a:p>
            <a:pPr marL="0" indent="0">
              <a:buNone/>
            </a:pPr>
            <a:r>
              <a:rPr lang="en-US" sz="2000" dirty="0"/>
              <a:t>     * @ORM\</a:t>
            </a:r>
            <a:r>
              <a:rPr lang="en-US" sz="2000" dirty="0" err="1"/>
              <a:t>GeneratedValue</a:t>
            </a:r>
            <a:r>
              <a:rPr lang="en-US" sz="2000" dirty="0"/>
              <a:t>(strategy="AUTO")</a:t>
            </a:r>
          </a:p>
          <a:p>
            <a:pPr marL="0" indent="0">
              <a:buNone/>
            </a:pPr>
            <a:r>
              <a:rPr lang="en-US" sz="2000" dirty="0" smtClean="0"/>
              <a:t>     */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private $id;</a:t>
            </a:r>
          </a:p>
          <a:p>
            <a:pPr marL="0" indent="0">
              <a:buNone/>
            </a:pPr>
            <a:r>
              <a:rPr lang="en-US" sz="2000" dirty="0" smtClean="0"/>
              <a:t>   /** @</a:t>
            </a:r>
            <a:r>
              <a:rPr lang="en-US" sz="2000" dirty="0"/>
              <a:t>ORM\Column(name</a:t>
            </a:r>
            <a:r>
              <a:rPr lang="en-US" sz="2000" dirty="0" smtClean="0"/>
              <a:t>="Name</a:t>
            </a:r>
            <a:r>
              <a:rPr lang="en-US" sz="2000" dirty="0"/>
              <a:t>", type="string", length=30</a:t>
            </a:r>
            <a:r>
              <a:rPr lang="en-US" sz="2000" dirty="0" smtClean="0"/>
              <a:t>) </a:t>
            </a:r>
            <a:r>
              <a:rPr lang="en-US" sz="2000" dirty="0"/>
              <a:t>*/</a:t>
            </a:r>
          </a:p>
          <a:p>
            <a:pPr marL="0" indent="0">
              <a:buNone/>
            </a:pPr>
            <a:r>
              <a:rPr lang="en-US" sz="2000" dirty="0"/>
              <a:t>    public </a:t>
            </a:r>
            <a:r>
              <a:rPr lang="en-US" sz="2000" dirty="0" smtClean="0"/>
              <a:t>$</a:t>
            </a:r>
            <a:r>
              <a:rPr lang="en-US" sz="2000" dirty="0"/>
              <a:t>n</a:t>
            </a:r>
            <a:r>
              <a:rPr lang="en-US" sz="2000" dirty="0" smtClean="0"/>
              <a:t>ame</a:t>
            </a:r>
            <a:r>
              <a:rPr lang="en-US" sz="2000" dirty="0"/>
              <a:t>;</a:t>
            </a:r>
          </a:p>
          <a:p>
            <a:pPr marL="0" indent="0">
              <a:buNone/>
            </a:pPr>
            <a:r>
              <a:rPr lang="en-US" sz="2000" dirty="0" smtClean="0"/>
              <a:t>   /** </a:t>
            </a:r>
            <a:r>
              <a:rPr lang="en-US" sz="2000" dirty="0"/>
              <a:t>@ORM\Column(name="room", type="string", </a:t>
            </a:r>
            <a:r>
              <a:rPr lang="en-US" sz="2000" dirty="0" smtClean="0"/>
              <a:t>length=30) </a:t>
            </a:r>
            <a:r>
              <a:rPr lang="en-US" sz="2000" dirty="0"/>
              <a:t>*/</a:t>
            </a:r>
          </a:p>
          <a:p>
            <a:pPr marL="0" indent="0">
              <a:buNone/>
            </a:pPr>
            <a:r>
              <a:rPr lang="en-US" sz="2000" dirty="0"/>
              <a:t>    public $room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…</a:t>
            </a:r>
          </a:p>
          <a:p>
            <a:pPr marL="0" indent="0">
              <a:buNone/>
            </a:pPr>
            <a:r>
              <a:rPr lang="en-US" sz="2000" dirty="0"/>
              <a:t>}</a:t>
            </a:r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5731726" y="1014761"/>
            <a:ext cx="1795346" cy="903249"/>
          </a:xfrm>
          <a:prstGeom prst="wedgeRoundRectCallout">
            <a:avLst>
              <a:gd name="adj1" fmla="val -46920"/>
              <a:gd name="adj2" fmla="val 66204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to column</a:t>
            </a:r>
          </a:p>
        </p:txBody>
      </p:sp>
    </p:spTree>
    <p:extLst>
      <p:ext uri="{BB962C8B-B14F-4D97-AF65-F5344CB8AC3E}">
        <p14:creationId xmlns:p14="http://schemas.microsoft.com/office/powerpoint/2010/main" xmlns="" val="396737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- The Data </a:t>
            </a:r>
            <a:r>
              <a:rPr lang="en-US" dirty="0" smtClean="0"/>
              <a:t>Model - Repository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10" y="1698627"/>
            <a:ext cx="7772400" cy="4835525"/>
          </a:xfr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class </a:t>
            </a:r>
            <a:r>
              <a:rPr lang="en-US" sz="2400" dirty="0" err="1">
                <a:latin typeface="Lucida Sans" panose="020B0602030504020204" pitchFamily="34" charset="0"/>
              </a:rPr>
              <a:t>PersonRepository</a:t>
            </a:r>
            <a:r>
              <a:rPr lang="en-US" sz="2400" dirty="0">
                <a:latin typeface="Lucida Sans" panose="020B0602030504020204" pitchFamily="34" charset="0"/>
              </a:rPr>
              <a:t> extends </a:t>
            </a:r>
            <a:r>
              <a:rPr lang="en-US" sz="2400" dirty="0" err="1" smtClean="0">
                <a:latin typeface="Lucida Sans" panose="020B0602030504020204" pitchFamily="34" charset="0"/>
              </a:rPr>
              <a:t>EntityRepository</a:t>
            </a:r>
            <a:r>
              <a:rPr lang="en-US" sz="2400" dirty="0" smtClean="0">
                <a:latin typeface="Lucida Sans" panose="020B0602030504020204" pitchFamily="34" charset="0"/>
              </a:rPr>
              <a:t> {</a:t>
            </a:r>
            <a:endParaRPr lang="en-US" sz="24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public function </a:t>
            </a:r>
            <a:r>
              <a:rPr lang="en-US" sz="2400" dirty="0" err="1">
                <a:latin typeface="Lucida Sans" panose="020B0602030504020204" pitchFamily="34" charset="0"/>
              </a:rPr>
              <a:t>findAllOrderedByName</a:t>
            </a:r>
            <a:r>
              <a:rPr lang="en-US" sz="2400" dirty="0" smtClean="0">
                <a:latin typeface="Lucida Sans" panose="020B0602030504020204" pitchFamily="34" charset="0"/>
              </a:rPr>
              <a:t>() </a:t>
            </a:r>
            <a:r>
              <a:rPr lang="en-US" sz="2400" dirty="0">
                <a:latin typeface="Lucida Sans" panose="020B0602030504020204" pitchFamily="34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    return $this-&gt;</a:t>
            </a:r>
            <a:r>
              <a:rPr lang="en-US" sz="2400" dirty="0" err="1">
                <a:latin typeface="Lucida Sans" panose="020B0602030504020204" pitchFamily="34" charset="0"/>
              </a:rPr>
              <a:t>getEntityManager</a:t>
            </a:r>
            <a:r>
              <a:rPr lang="en-US" sz="2400" dirty="0">
                <a:latin typeface="Lucida Sans" panose="020B0602030504020204" pitchFamily="34" charset="0"/>
              </a:rPr>
              <a:t>()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        -&gt;</a:t>
            </a:r>
            <a:r>
              <a:rPr lang="en-US" sz="2400" dirty="0" err="1">
                <a:latin typeface="Lucida Sans" panose="020B0602030504020204" pitchFamily="34" charset="0"/>
              </a:rPr>
              <a:t>createQuery</a:t>
            </a:r>
            <a:r>
              <a:rPr lang="en-US" sz="2400" dirty="0">
                <a:latin typeface="Lucida Sans" panose="020B0602030504020204" pitchFamily="34" charset="0"/>
              </a:rPr>
              <a:t>(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            'SELECT p FROM Person </a:t>
            </a:r>
            <a:r>
              <a:rPr lang="en-US" sz="2400" dirty="0" smtClean="0">
                <a:latin typeface="Lucida Sans" panose="020B0602030504020204" pitchFamily="34" charset="0"/>
              </a:rPr>
              <a:t>p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	</a:t>
            </a:r>
            <a:r>
              <a:rPr lang="en-US" sz="2400" dirty="0" smtClean="0">
                <a:latin typeface="Lucida Sans" panose="020B0602030504020204" pitchFamily="34" charset="0"/>
              </a:rPr>
              <a:t>	ORDER BY </a:t>
            </a:r>
            <a:r>
              <a:rPr lang="en-US" sz="2400" dirty="0" err="1" smtClean="0">
                <a:latin typeface="Lucida Sans" panose="020B0602030504020204" pitchFamily="34" charset="0"/>
              </a:rPr>
              <a:t>p.Name</a:t>
            </a:r>
            <a:r>
              <a:rPr lang="en-US" sz="2400" dirty="0" smtClean="0">
                <a:latin typeface="Lucida Sans" panose="020B0602030504020204" pitchFamily="34" charset="0"/>
              </a:rPr>
              <a:t> ASC‘)</a:t>
            </a:r>
            <a:endParaRPr lang="en-US" sz="24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        </a:t>
            </a:r>
            <a:r>
              <a:rPr lang="en-US" sz="2400" dirty="0" smtClean="0">
                <a:latin typeface="Lucida Sans" panose="020B0602030504020204" pitchFamily="34" charset="0"/>
              </a:rPr>
              <a:t>-&gt;</a:t>
            </a:r>
            <a:r>
              <a:rPr lang="en-US" sz="2400" dirty="0" err="1">
                <a:latin typeface="Lucida Sans" panose="020B0602030504020204" pitchFamily="34" charset="0"/>
              </a:rPr>
              <a:t>getResult</a:t>
            </a:r>
            <a:r>
              <a:rPr lang="en-US" sz="2400" dirty="0">
                <a:latin typeface="Lucida Sans" panose="020B0602030504020204" pitchFamily="34" charset="0"/>
              </a:rPr>
              <a:t>();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    }</a:t>
            </a:r>
          </a:p>
          <a:p>
            <a:pPr marL="0" indent="0">
              <a:buNone/>
            </a:pPr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37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 – Data Model - 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102" y="1698627"/>
            <a:ext cx="7772400" cy="4835525"/>
          </a:xfr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/**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* Delete person with id $id.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*/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public </a:t>
            </a:r>
            <a:r>
              <a:rPr lang="en-US" dirty="0"/>
              <a:t>function remove($id)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$this-&gt;</a:t>
            </a:r>
            <a:r>
              <a:rPr lang="en-US" dirty="0" err="1"/>
              <a:t>createQueryBuilder</a:t>
            </a:r>
            <a:r>
              <a:rPr lang="en-US" dirty="0"/>
              <a:t>('p')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-&gt;delete('</a:t>
            </a:r>
            <a:r>
              <a:rPr lang="en-US" dirty="0" err="1"/>
              <a:t>RosiPeopleBundle:Person</a:t>
            </a:r>
            <a:r>
              <a:rPr lang="en-US" dirty="0"/>
              <a:t>', 'p')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-&gt;where('p.id = :id')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-&gt;</a:t>
            </a:r>
            <a:r>
              <a:rPr lang="en-US" dirty="0" err="1"/>
              <a:t>setParameter</a:t>
            </a:r>
            <a:r>
              <a:rPr lang="en-US" dirty="0"/>
              <a:t>('id', $id)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-&gt;</a:t>
            </a:r>
            <a:r>
              <a:rPr lang="en-US" dirty="0" err="1"/>
              <a:t>getQuery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/>
              <a:t>-&gt;execute();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20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step - The Data Model </a:t>
            </a:r>
            <a:r>
              <a:rPr lang="en-US" dirty="0" smtClean="0"/>
              <a:t>- Associations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762" y="1698627"/>
            <a:ext cx="8168271" cy="4835525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Lucida Sans" panose="020B0602030504020204" pitchFamily="34" charset="0"/>
              </a:rPr>
              <a:t>/**</a:t>
            </a:r>
          </a:p>
          <a:p>
            <a:pPr marL="0" indent="0">
              <a:buNone/>
            </a:pPr>
            <a:r>
              <a:rPr lang="en-US" sz="1800" dirty="0">
                <a:latin typeface="Lucida Sans" panose="020B0602030504020204" pitchFamily="34" charset="0"/>
              </a:rPr>
              <a:t> </a:t>
            </a:r>
            <a:r>
              <a:rPr lang="en-US" sz="1800" dirty="0" smtClean="0">
                <a:latin typeface="Lucida Sans" panose="020B0602030504020204" pitchFamily="34" charset="0"/>
              </a:rPr>
              <a:t> * @</a:t>
            </a:r>
            <a:r>
              <a:rPr lang="en-US" sz="1800" dirty="0">
                <a:latin typeface="Lucida Sans" panose="020B0602030504020204" pitchFamily="34" charset="0"/>
              </a:rPr>
              <a:t>ORM\</a:t>
            </a:r>
            <a:r>
              <a:rPr lang="en-US" sz="1800" dirty="0" err="1">
                <a:latin typeface="Lucida Sans" panose="020B0602030504020204" pitchFamily="34" charset="0"/>
              </a:rPr>
              <a:t>ManyToOne</a:t>
            </a:r>
            <a:r>
              <a:rPr lang="en-US" sz="1800" dirty="0">
                <a:latin typeface="Lucida Sans" panose="020B0602030504020204" pitchFamily="34" charset="0"/>
              </a:rPr>
              <a:t>(</a:t>
            </a:r>
            <a:r>
              <a:rPr lang="en-US" sz="1800" dirty="0" err="1">
                <a:latin typeface="Lucida Sans" panose="020B0602030504020204" pitchFamily="34" charset="0"/>
              </a:rPr>
              <a:t>targetEntity</a:t>
            </a:r>
            <a:r>
              <a:rPr lang="en-US" sz="1800" dirty="0">
                <a:latin typeface="Lucida Sans" panose="020B0602030504020204" pitchFamily="34" charset="0"/>
              </a:rPr>
              <a:t>="Category", </a:t>
            </a:r>
            <a:r>
              <a:rPr lang="en-US" sz="1800" dirty="0" err="1">
                <a:latin typeface="Lucida Sans" panose="020B0602030504020204" pitchFamily="34" charset="0"/>
              </a:rPr>
              <a:t>inversedBy</a:t>
            </a:r>
            <a:r>
              <a:rPr lang="en-US" sz="1800" dirty="0">
                <a:latin typeface="Lucida Sans" panose="020B0602030504020204" pitchFamily="34" charset="0"/>
              </a:rPr>
              <a:t>="members")</a:t>
            </a:r>
          </a:p>
          <a:p>
            <a:pPr marL="0" indent="0">
              <a:buNone/>
            </a:pPr>
            <a:r>
              <a:rPr lang="en-US" sz="1800" dirty="0">
                <a:latin typeface="Lucida Sans" panose="020B0602030504020204" pitchFamily="34" charset="0"/>
              </a:rPr>
              <a:t> 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1800" dirty="0">
                <a:latin typeface="Lucida Sans" panose="020B0602030504020204" pitchFamily="34" charset="0"/>
              </a:rPr>
              <a:t>* @ORM\</a:t>
            </a:r>
            <a:r>
              <a:rPr lang="en-US" sz="1800" dirty="0" err="1">
                <a:latin typeface="Lucida Sans" panose="020B0602030504020204" pitchFamily="34" charset="0"/>
              </a:rPr>
              <a:t>JoinColumn</a:t>
            </a:r>
            <a:r>
              <a:rPr lang="en-US" sz="1800" dirty="0">
                <a:latin typeface="Lucida Sans" panose="020B0602030504020204" pitchFamily="34" charset="0"/>
              </a:rPr>
              <a:t>(name="</a:t>
            </a:r>
            <a:r>
              <a:rPr lang="en-US" sz="1800" dirty="0" err="1">
                <a:latin typeface="Lucida Sans" panose="020B0602030504020204" pitchFamily="34" charset="0"/>
              </a:rPr>
              <a:t>category_id</a:t>
            </a:r>
            <a:r>
              <a:rPr lang="en-US" sz="1800" dirty="0">
                <a:latin typeface="Lucida Sans" panose="020B0602030504020204" pitchFamily="34" charset="0"/>
              </a:rPr>
              <a:t>", </a:t>
            </a:r>
            <a:endParaRPr lang="en-US" sz="18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Sans" panose="020B0602030504020204" pitchFamily="34" charset="0"/>
              </a:rPr>
              <a:t>			</a:t>
            </a:r>
            <a:r>
              <a:rPr lang="en-US" sz="1800" dirty="0" err="1" smtClean="0">
                <a:latin typeface="Lucida Sans" panose="020B0602030504020204" pitchFamily="34" charset="0"/>
              </a:rPr>
              <a:t>referencedColumnName</a:t>
            </a:r>
            <a:r>
              <a:rPr lang="en-US" sz="1800" dirty="0">
                <a:latin typeface="Lucida Sans" panose="020B0602030504020204" pitchFamily="34" charset="0"/>
              </a:rPr>
              <a:t>="id")</a:t>
            </a:r>
          </a:p>
          <a:p>
            <a:pPr marL="0" indent="0">
              <a:buNone/>
            </a:pPr>
            <a:r>
              <a:rPr lang="en-US" sz="1800" dirty="0" smtClean="0">
                <a:latin typeface="Lucida Sans" panose="020B0602030504020204" pitchFamily="34" charset="0"/>
              </a:rPr>
              <a:t> */</a:t>
            </a:r>
            <a:endParaRPr lang="en-US" sz="18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Lucida Sans" panose="020B0602030504020204" pitchFamily="34" charset="0"/>
              </a:rPr>
              <a:t> </a:t>
            </a:r>
            <a:r>
              <a:rPr lang="en-US" sz="1800" dirty="0" smtClean="0">
                <a:latin typeface="Lucida Sans" panose="020B0602030504020204" pitchFamily="34" charset="0"/>
              </a:rPr>
              <a:t>public </a:t>
            </a:r>
            <a:r>
              <a:rPr lang="en-US" sz="1800" dirty="0">
                <a:latin typeface="Lucida Sans" panose="020B0602030504020204" pitchFamily="34" charset="0"/>
              </a:rPr>
              <a:t>$category;</a:t>
            </a:r>
          </a:p>
          <a:p>
            <a:pPr marL="0" indent="0">
              <a:buNone/>
            </a:pPr>
            <a:endParaRPr lang="en-US" sz="18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Sans" panose="020B0602030504020204" pitchFamily="34" charset="0"/>
              </a:rPr>
              <a:t> /** @</a:t>
            </a:r>
            <a:r>
              <a:rPr lang="en-US" sz="1800" dirty="0">
                <a:latin typeface="Lucida Sans" panose="020B0602030504020204" pitchFamily="34" charset="0"/>
              </a:rPr>
              <a:t>ORM\</a:t>
            </a:r>
            <a:r>
              <a:rPr lang="en-US" sz="1800" dirty="0" err="1">
                <a:latin typeface="Lucida Sans" panose="020B0602030504020204" pitchFamily="34" charset="0"/>
              </a:rPr>
              <a:t>ManyToOne</a:t>
            </a:r>
            <a:r>
              <a:rPr lang="en-US" sz="1800" dirty="0">
                <a:latin typeface="Lucida Sans" panose="020B0602030504020204" pitchFamily="34" charset="0"/>
              </a:rPr>
              <a:t>(</a:t>
            </a:r>
            <a:r>
              <a:rPr lang="en-US" sz="1800" dirty="0" err="1">
                <a:latin typeface="Lucida Sans" panose="020B0602030504020204" pitchFamily="34" charset="0"/>
              </a:rPr>
              <a:t>targetEntity</a:t>
            </a:r>
            <a:r>
              <a:rPr lang="en-US" sz="1800" dirty="0">
                <a:latin typeface="Lucida Sans" panose="020B0602030504020204" pitchFamily="34" charset="0"/>
              </a:rPr>
              <a:t>="Department", </a:t>
            </a:r>
            <a:endParaRPr lang="en-US" sz="1800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Lucida Sans" panose="020B0602030504020204" pitchFamily="34" charset="0"/>
              </a:rPr>
              <a:t>			</a:t>
            </a:r>
            <a:r>
              <a:rPr lang="en-US" sz="1800" dirty="0" err="1" smtClean="0">
                <a:latin typeface="Lucida Sans" panose="020B0602030504020204" pitchFamily="34" charset="0"/>
              </a:rPr>
              <a:t>inversedBy</a:t>
            </a:r>
            <a:r>
              <a:rPr lang="en-US" sz="1800" dirty="0">
                <a:latin typeface="Lucida Sans" panose="020B0602030504020204" pitchFamily="34" charset="0"/>
              </a:rPr>
              <a:t>="members")</a:t>
            </a:r>
          </a:p>
          <a:p>
            <a:pPr marL="0" indent="0">
              <a:buNone/>
            </a:pPr>
            <a:r>
              <a:rPr lang="en-US" sz="1800" dirty="0">
                <a:latin typeface="Lucida Sans" panose="020B0602030504020204" pitchFamily="34" charset="0"/>
              </a:rPr>
              <a:t>  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1800" dirty="0">
                <a:latin typeface="Lucida Sans" panose="020B0602030504020204" pitchFamily="34" charset="0"/>
              </a:rPr>
              <a:t>* @ORM\</a:t>
            </a:r>
            <a:r>
              <a:rPr lang="en-US" sz="1800" dirty="0" err="1">
                <a:latin typeface="Lucida Sans" panose="020B0602030504020204" pitchFamily="34" charset="0"/>
              </a:rPr>
              <a:t>JoinColumn</a:t>
            </a:r>
            <a:r>
              <a:rPr lang="en-US" sz="1800" dirty="0">
                <a:latin typeface="Lucida Sans" panose="020B0602030504020204" pitchFamily="34" charset="0"/>
              </a:rPr>
              <a:t>(name="</a:t>
            </a:r>
            <a:r>
              <a:rPr lang="en-US" sz="1800" dirty="0" err="1">
                <a:latin typeface="Lucida Sans" panose="020B0602030504020204" pitchFamily="34" charset="0"/>
              </a:rPr>
              <a:t>department_id</a:t>
            </a:r>
            <a:r>
              <a:rPr lang="en-US" sz="1800" dirty="0" smtClean="0">
                <a:latin typeface="Lucida Sans" panose="020B0602030504020204" pitchFamily="34" charset="0"/>
              </a:rPr>
              <a:t>",</a:t>
            </a:r>
          </a:p>
          <a:p>
            <a:pPr marL="0" indent="0">
              <a:buNone/>
            </a:pPr>
            <a:r>
              <a:rPr lang="en-US" sz="1800" dirty="0">
                <a:latin typeface="Lucida Sans" panose="020B0602030504020204" pitchFamily="34" charset="0"/>
              </a:rPr>
              <a:t>	</a:t>
            </a:r>
            <a:r>
              <a:rPr lang="en-US" sz="1800" dirty="0" smtClean="0">
                <a:latin typeface="Lucida Sans" panose="020B0602030504020204" pitchFamily="34" charset="0"/>
              </a:rPr>
              <a:t>		</a:t>
            </a:r>
            <a:r>
              <a:rPr lang="en-US" sz="1800" dirty="0" err="1" smtClean="0">
                <a:latin typeface="Lucida Sans" panose="020B0602030504020204" pitchFamily="34" charset="0"/>
              </a:rPr>
              <a:t>referencedColumnName</a:t>
            </a:r>
            <a:r>
              <a:rPr lang="en-US" sz="1800" dirty="0">
                <a:latin typeface="Lucida Sans" panose="020B0602030504020204" pitchFamily="34" charset="0"/>
              </a:rPr>
              <a:t>="id")</a:t>
            </a:r>
          </a:p>
          <a:p>
            <a:pPr marL="0" indent="0">
              <a:buNone/>
            </a:pPr>
            <a:r>
              <a:rPr lang="en-US" sz="1800" dirty="0">
                <a:latin typeface="Lucida Sans" panose="020B0602030504020204" pitchFamily="34" charset="0"/>
              </a:rPr>
              <a:t>  </a:t>
            </a:r>
            <a:r>
              <a:rPr lang="en-US" sz="1800" dirty="0" smtClean="0">
                <a:latin typeface="Lucida Sans" panose="020B0602030504020204" pitchFamily="34" charset="0"/>
              </a:rPr>
              <a:t> </a:t>
            </a:r>
            <a:r>
              <a:rPr lang="en-US" sz="1800" dirty="0">
                <a:latin typeface="Lucida Sans" panose="020B0602030504020204" pitchFamily="34" charset="0"/>
              </a:rPr>
              <a:t>*/</a:t>
            </a:r>
          </a:p>
          <a:p>
            <a:pPr marL="0" indent="0">
              <a:buNone/>
            </a:pPr>
            <a:r>
              <a:rPr lang="en-US" sz="1800" dirty="0">
                <a:latin typeface="Lucida Sans" panose="020B0602030504020204" pitchFamily="34" charset="0"/>
              </a:rPr>
              <a:t>  </a:t>
            </a:r>
            <a:r>
              <a:rPr lang="en-US" sz="1800" dirty="0" smtClean="0">
                <a:latin typeface="Lucida Sans" panose="020B0602030504020204" pitchFamily="34" charset="0"/>
              </a:rPr>
              <a:t>public </a:t>
            </a:r>
            <a:r>
              <a:rPr lang="en-US" sz="1800" dirty="0">
                <a:latin typeface="Lucida Sans" panose="020B0602030504020204" pitchFamily="34" charset="0"/>
              </a:rPr>
              <a:t>$department;</a:t>
            </a:r>
          </a:p>
        </p:txBody>
      </p:sp>
    </p:spTree>
    <p:extLst>
      <p:ext uri="{BB962C8B-B14F-4D97-AF65-F5344CB8AC3E}">
        <p14:creationId xmlns:p14="http://schemas.microsoft.com/office/powerpoint/2010/main" xmlns="" val="41930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n-US" dirty="0" err="1" smtClean="0"/>
              <a:t>rd</a:t>
            </a:r>
            <a:r>
              <a:rPr lang="en-US" dirty="0" smtClean="0"/>
              <a:t> step - The Data Model 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685800" y="1698627"/>
            <a:ext cx="8290932" cy="4835525"/>
          </a:xfrm>
        </p:spPr>
        <p:txBody>
          <a:bodyPr/>
          <a:lstStyle/>
          <a:p>
            <a:r>
              <a:rPr lang="en-US" dirty="0" smtClean="0"/>
              <a:t>Doctrine generates the </a:t>
            </a:r>
            <a:r>
              <a:rPr lang="en-US" dirty="0" err="1" smtClean="0"/>
              <a:t>accessor</a:t>
            </a:r>
            <a:r>
              <a:rPr lang="en-US" dirty="0" smtClean="0"/>
              <a:t> methods: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283" y="2319454"/>
            <a:ext cx="7627434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>
                <a:latin typeface="Lucida Sans" panose="020B0602030504020204" pitchFamily="34" charset="0"/>
              </a:rPr>
              <a:t>&gt; app/console </a:t>
            </a:r>
            <a:r>
              <a:rPr lang="en-US" sz="2000" dirty="0" err="1">
                <a:latin typeface="Lucida Sans" panose="020B0602030504020204" pitchFamily="34" charset="0"/>
              </a:rPr>
              <a:t>doctrine:generate:entities</a:t>
            </a:r>
            <a:r>
              <a:rPr lang="en-US" sz="2000" dirty="0">
                <a:latin typeface="Lucida Sans" panose="020B0602030504020204" pitchFamily="34" charset="0"/>
              </a:rPr>
              <a:t> </a:t>
            </a:r>
            <a:r>
              <a:rPr lang="en-US" sz="2000" dirty="0" err="1">
                <a:latin typeface="Lucida Sans" panose="020B0602030504020204" pitchFamily="34" charset="0"/>
              </a:rPr>
              <a:t>RosiPeopleBundle</a:t>
            </a:r>
            <a:endParaRPr lang="en-US" sz="2000" dirty="0">
              <a:latin typeface="Lucida Sans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8283" y="3977269"/>
            <a:ext cx="7627434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000" dirty="0"/>
              <a:t>public function </a:t>
            </a:r>
            <a:r>
              <a:rPr lang="en-US" sz="2000" dirty="0" err="1" smtClean="0"/>
              <a:t>getName</a:t>
            </a:r>
            <a:r>
              <a:rPr lang="en-US" sz="2000" dirty="0"/>
              <a:t>() {</a:t>
            </a:r>
          </a:p>
          <a:p>
            <a:r>
              <a:rPr lang="en-US" sz="2000" dirty="0"/>
              <a:t>        return $this-</a:t>
            </a:r>
            <a:r>
              <a:rPr lang="en-US" sz="2000" dirty="0" smtClean="0"/>
              <a:t>&gt;name</a:t>
            </a:r>
            <a:r>
              <a:rPr lang="en-US" sz="2000" dirty="0"/>
              <a:t>;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4677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n-US" baseline="30000" dirty="0" err="1" smtClean="0"/>
              <a:t>rd</a:t>
            </a:r>
            <a:r>
              <a:rPr lang="en-US" dirty="0" smtClean="0"/>
              <a:t> step - </a:t>
            </a:r>
            <a:r>
              <a:rPr lang="en-US" b="1" dirty="0" smtClean="0"/>
              <a:t>The ORM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8"/>
            <a:ext cx="7772400" cy="1379110"/>
          </a:xfrm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 dirty="0" smtClean="0"/>
              <a:t>We can ask Doctrine to create our database tables (or to update them to reflect our setup) with the command:</a:t>
            </a:r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493" y="3757960"/>
            <a:ext cx="7627434" cy="14496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rm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0"/>
              </a:rPr>
              <a:t>&gt; app/console </a:t>
            </a:r>
            <a:r>
              <a:rPr lang="en-US" dirty="0" err="1">
                <a:latin typeface="Lucida Sans" panose="020B0602030504020204" pitchFamily="34" charset="0"/>
              </a:rPr>
              <a:t>doctrine:schema:update</a:t>
            </a:r>
            <a:r>
              <a:rPr lang="en-US" dirty="0">
                <a:latin typeface="Lucida Sans" panose="020B0602030504020204" pitchFamily="34" charset="0"/>
              </a:rPr>
              <a:t> --force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0"/>
              </a:rPr>
              <a:t>Updating database schema...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Lucida Sans" panose="020B0602030504020204" pitchFamily="34" charset="0"/>
              </a:rPr>
              <a:t>Database schema updated successfully! "7" queries were executed</a:t>
            </a:r>
          </a:p>
        </p:txBody>
      </p:sp>
    </p:spTree>
    <p:extLst>
      <p:ext uri="{BB962C8B-B14F-4D97-AF65-F5344CB8AC3E}">
        <p14:creationId xmlns:p14="http://schemas.microsoft.com/office/powerpoint/2010/main" xmlns="" val="40793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step - </a:t>
            </a:r>
            <a:r>
              <a:rPr lang="en-US" b="1" dirty="0" smtClean="0"/>
              <a:t>Initial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310" y="1698627"/>
            <a:ext cx="7772400" cy="4835525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&gt; </a:t>
            </a:r>
            <a:r>
              <a:rPr lang="en-US" sz="2000" dirty="0" err="1" smtClean="0">
                <a:latin typeface="Lucida Sans" panose="020B0602030504020204" pitchFamily="34" charset="0"/>
              </a:rPr>
              <a:t>mysql</a:t>
            </a:r>
            <a:r>
              <a:rPr lang="en-US" sz="2000" dirty="0" smtClean="0">
                <a:latin typeface="Lucida Sans" panose="020B0602030504020204" pitchFamily="34" charset="0"/>
              </a:rPr>
              <a:t> –u root -p</a:t>
            </a: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use </a:t>
            </a:r>
            <a:r>
              <a:rPr lang="en-US" sz="2000" dirty="0" err="1" smtClean="0">
                <a:latin typeface="Lucida Sans" panose="020B0602030504020204" pitchFamily="34" charset="0"/>
              </a:rPr>
              <a:t>symfony</a:t>
            </a:r>
            <a:r>
              <a:rPr lang="en-US" sz="2000" dirty="0" smtClean="0">
                <a:latin typeface="Lucida Sans" panose="020B0602030504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INSERT into Category </a:t>
            </a:r>
            <a:r>
              <a:rPr lang="en-US" sz="2000" dirty="0">
                <a:latin typeface="Lucida Sans" panose="020B0602030504020204" pitchFamily="34" charset="0"/>
              </a:rPr>
              <a:t>VALUES ("</a:t>
            </a:r>
            <a:r>
              <a:rPr lang="en-US" sz="2000" dirty="0" smtClean="0">
                <a:latin typeface="Lucida Sans" panose="020B0602030504020204" pitchFamily="34" charset="0"/>
              </a:rPr>
              <a:t>PO</a:t>
            </a:r>
            <a:r>
              <a:rPr lang="en-US" sz="2000" dirty="0">
                <a:latin typeface="Lucida Sans" panose="020B0602030504020204" pitchFamily="34" charset="0"/>
              </a:rPr>
              <a:t>");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INSERT into Category </a:t>
            </a:r>
            <a:r>
              <a:rPr lang="en-US" sz="2000" dirty="0" smtClean="0">
                <a:latin typeface="Lucida Sans" panose="020B0602030504020204" pitchFamily="34" charset="0"/>
              </a:rPr>
              <a:t>VAUES (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PA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Lucida Sans" panose="020B0602030504020204" pitchFamily="34" charset="0"/>
              </a:rPr>
              <a:t>INSERT into Person </a:t>
            </a:r>
            <a:r>
              <a:rPr lang="en-US" sz="2000" dirty="0" smtClean="0">
                <a:latin typeface="Lucida Sans" panose="020B0602030504020204" pitchFamily="34" charset="0"/>
              </a:rPr>
              <a:t>VALUES (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Albano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, 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2743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);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Lucida Sans" panose="020B0602030504020204" pitchFamily="34" charset="0"/>
              </a:rPr>
              <a:t>INSERT </a:t>
            </a:r>
            <a:r>
              <a:rPr lang="en-US" sz="2000" dirty="0">
                <a:latin typeface="Lucida Sans" panose="020B0602030504020204" pitchFamily="34" charset="0"/>
              </a:rPr>
              <a:t>into </a:t>
            </a:r>
            <a:r>
              <a:rPr lang="en-US" sz="2000" dirty="0" smtClean="0">
                <a:latin typeface="Lucida Sans" panose="020B0602030504020204" pitchFamily="34" charset="0"/>
              </a:rPr>
              <a:t>Person VALUES ("Attardi”, 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2744</a:t>
            </a:r>
            <a:r>
              <a:rPr lang="en-US" sz="2000" dirty="0">
                <a:latin typeface="Lucida Sans" panose="020B0602030504020204" pitchFamily="34" charset="0"/>
              </a:rPr>
              <a:t>"</a:t>
            </a:r>
            <a:r>
              <a:rPr lang="en-US" sz="2000" dirty="0" smtClean="0">
                <a:latin typeface="Lucida Sans" panose="020B0602030504020204" pitchFamily="34" charset="0"/>
              </a:rPr>
              <a:t>);</a:t>
            </a: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Processing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888166" y="1873405"/>
            <a:ext cx="2286000" cy="51295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Request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888166" y="2784088"/>
            <a:ext cx="2286000" cy="51295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Bootstrap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888166" y="3620429"/>
            <a:ext cx="2286000" cy="51295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Controller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2888166" y="4557130"/>
            <a:ext cx="2286000" cy="51295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Template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888166" y="5426927"/>
            <a:ext cx="2286000" cy="512956"/>
          </a:xfrm>
          <a:prstGeom prst="round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Response</a:t>
            </a:r>
          </a:p>
        </p:txBody>
      </p:sp>
      <p:cxnSp>
        <p:nvCxnSpPr>
          <p:cNvPr id="11" name="Straight Arrow Connector 10"/>
          <p:cNvCxnSpPr>
            <a:stCxn id="5" idx="2"/>
            <a:endCxn id="6" idx="0"/>
          </p:cNvCxnSpPr>
          <p:nvPr/>
        </p:nvCxnSpPr>
        <p:spPr bwMode="auto">
          <a:xfrm>
            <a:off x="4031166" y="2386361"/>
            <a:ext cx="0" cy="397727"/>
          </a:xfrm>
          <a:prstGeom prst="straightConnector1">
            <a:avLst/>
          </a:prstGeom>
          <a:ln w="50800">
            <a:headEnd type="none" w="sm" len="sm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4010722" y="3285892"/>
            <a:ext cx="0" cy="397727"/>
          </a:xfrm>
          <a:prstGeom prst="straightConnector1">
            <a:avLst/>
          </a:prstGeom>
          <a:ln w="50800">
            <a:headEnd type="none" w="sm" len="sm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>
            <a:off x="4029308" y="4189140"/>
            <a:ext cx="0" cy="397727"/>
          </a:xfrm>
          <a:prstGeom prst="straightConnector1">
            <a:avLst/>
          </a:prstGeom>
          <a:ln w="50800">
            <a:headEnd type="none" w="sm" len="sm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4031166" y="5114690"/>
            <a:ext cx="0" cy="397727"/>
          </a:xfrm>
          <a:prstGeom prst="straightConnector1">
            <a:avLst/>
          </a:prstGeom>
          <a:ln w="50800">
            <a:headEnd type="none" w="sm" len="sm"/>
            <a:tailEnd type="stealt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95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Web Framework and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web (application) framework is a lower level, generic toolkit for the development of web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A system </a:t>
            </a:r>
            <a:r>
              <a:rPr lang="en-US" dirty="0"/>
              <a:t>managing and processing data while exposing it's data and services to </a:t>
            </a:r>
            <a:r>
              <a:rPr lang="en-US" dirty="0" smtClean="0"/>
              <a:t>users and machines </a:t>
            </a:r>
            <a:r>
              <a:rPr lang="en-US" dirty="0"/>
              <a:t>via the http </a:t>
            </a:r>
            <a:r>
              <a:rPr lang="en-US" dirty="0" smtClean="0"/>
              <a:t>protocol</a:t>
            </a:r>
          </a:p>
          <a:p>
            <a:r>
              <a:rPr lang="en-US" dirty="0"/>
              <a:t>A CMS is one type of such applications: a system to manage content shown in </a:t>
            </a:r>
            <a:r>
              <a:rPr lang="en-US" dirty="0" smtClean="0"/>
              <a:t>websites</a:t>
            </a:r>
          </a:p>
          <a:p>
            <a:r>
              <a:rPr lang="en-US" dirty="0" smtClean="0"/>
              <a:t>CMS are built on top of a WAF</a:t>
            </a:r>
          </a:p>
          <a:p>
            <a:r>
              <a:rPr lang="en-US" dirty="0" smtClean="0"/>
              <a:t>Drupal 7 has its own CMS, Drupal 8 uses Symfony2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73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Step – Generate CRUD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9971" y="1698628"/>
            <a:ext cx="7772400" cy="1457168"/>
          </a:xfr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&gt; app/console </a:t>
            </a:r>
            <a:r>
              <a:rPr lang="en-US" dirty="0" err="1" smtClean="0"/>
              <a:t>doctrine:generate:crud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--</a:t>
            </a:r>
            <a:r>
              <a:rPr lang="en-US" dirty="0"/>
              <a:t>entity="</a:t>
            </a:r>
            <a:r>
              <a:rPr lang="en-US" dirty="0" err="1" smtClean="0"/>
              <a:t>RosiPeopleBundle:Person</a:t>
            </a:r>
            <a:r>
              <a:rPr lang="en-US" dirty="0" smtClean="0"/>
              <a:t>“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--with-write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38200" y="3401123"/>
            <a:ext cx="7772400" cy="307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l"/>
              <a:defRPr kumimoji="1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kumimoji="1" sz="24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umimoji="1"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Generates controller </a:t>
            </a:r>
            <a:r>
              <a:rPr lang="en-US" kern="0" dirty="0" err="1" smtClean="0"/>
              <a:t>PersonController</a:t>
            </a:r>
            <a:r>
              <a:rPr lang="en-US" kern="0" dirty="0" smtClean="0"/>
              <a:t> that provides methods:</a:t>
            </a:r>
          </a:p>
          <a:p>
            <a:pPr lvl="1"/>
            <a:r>
              <a:rPr lang="en-US" kern="0" dirty="0" err="1" smtClean="0"/>
              <a:t>indexAction</a:t>
            </a:r>
            <a:endParaRPr lang="en-US" kern="0" dirty="0" smtClean="0"/>
          </a:p>
          <a:p>
            <a:pPr lvl="1"/>
            <a:r>
              <a:rPr lang="en-US" kern="0" dirty="0" err="1" smtClean="0"/>
              <a:t>newAction</a:t>
            </a:r>
            <a:endParaRPr lang="en-US" kern="0" dirty="0" smtClean="0"/>
          </a:p>
          <a:p>
            <a:pPr lvl="1"/>
            <a:r>
              <a:rPr lang="en-US" kern="0" dirty="0" err="1" smtClean="0"/>
              <a:t>showAction</a:t>
            </a:r>
            <a:endParaRPr lang="en-US" kern="0" dirty="0" smtClean="0"/>
          </a:p>
          <a:p>
            <a:pPr lvl="1"/>
            <a:r>
              <a:rPr lang="en-US" kern="0" dirty="0" err="1" smtClean="0"/>
              <a:t>editAction</a:t>
            </a:r>
            <a:endParaRPr lang="en-US" kern="0" dirty="0" smtClean="0"/>
          </a:p>
          <a:p>
            <a:pPr lvl="1"/>
            <a:r>
              <a:rPr lang="en-US" kern="0" dirty="0" err="1" smtClean="0"/>
              <a:t>deleteAction</a:t>
            </a:r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273510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step - </a:t>
            </a:r>
            <a:r>
              <a:rPr lang="en-US" b="1" dirty="0" smtClean="0"/>
              <a:t>The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98627"/>
            <a:ext cx="8101361" cy="4835525"/>
          </a:xfrm>
        </p:spPr>
        <p:txBody>
          <a:bodyPr>
            <a:normAutofit/>
          </a:bodyPr>
          <a:lstStyle/>
          <a:p>
            <a:r>
              <a:rPr lang="en-US" dirty="0" smtClean="0"/>
              <a:t>Associates URLs to controller methods</a:t>
            </a:r>
          </a:p>
          <a:p>
            <a:r>
              <a:rPr lang="en-US" dirty="0" smtClean="0"/>
              <a:t>Example: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symfony</a:t>
            </a:r>
            <a:r>
              <a:rPr lang="en-US" dirty="0" smtClean="0"/>
              <a:t>/</a:t>
            </a:r>
            <a:r>
              <a:rPr lang="en-US" dirty="0" err="1" smtClean="0"/>
              <a:t>app.php</a:t>
            </a:r>
            <a:r>
              <a:rPr lang="en-US" dirty="0" smtClean="0"/>
              <a:t>/person/1/edit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8644" y="2955073"/>
            <a:ext cx="7292898" cy="1938992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0"/>
              </a:rPr>
              <a:t>; </a:t>
            </a:r>
            <a:r>
              <a:rPr lang="en-US" sz="2000" dirty="0" err="1" smtClean="0">
                <a:latin typeface="Lucida Sans" panose="020B0602030504020204" pitchFamily="34" charset="0"/>
              </a:rPr>
              <a:t>Rosi</a:t>
            </a:r>
            <a:r>
              <a:rPr lang="en-US" sz="2000" dirty="0" smtClean="0">
                <a:latin typeface="Lucida Sans" panose="020B0602030504020204" pitchFamily="34" charset="0"/>
              </a:rPr>
              <a:t>/</a:t>
            </a:r>
            <a:r>
              <a:rPr lang="en-US" sz="2000" dirty="0" err="1" smtClean="0">
                <a:latin typeface="Lucida Sans" panose="020B0602030504020204" pitchFamily="34" charset="0"/>
              </a:rPr>
              <a:t>PeopleBundle</a:t>
            </a:r>
            <a:r>
              <a:rPr lang="en-US" sz="2000" dirty="0" smtClean="0">
                <a:latin typeface="Lucida Sans" panose="020B0602030504020204" pitchFamily="34" charset="0"/>
              </a:rPr>
              <a:t>/Resource/</a:t>
            </a:r>
            <a:r>
              <a:rPr lang="en-US" sz="2000" dirty="0" err="1" smtClean="0">
                <a:latin typeface="Lucida Sans" panose="020B0602030504020204" pitchFamily="34" charset="0"/>
              </a:rPr>
              <a:t>config</a:t>
            </a:r>
            <a:r>
              <a:rPr lang="en-US" sz="2000" smtClean="0">
                <a:latin typeface="Lucida Sans" panose="020B0602030504020204" pitchFamily="34" charset="0"/>
              </a:rPr>
              <a:t>/routing.yml</a:t>
            </a:r>
            <a:endParaRPr lang="en-US" sz="2000" dirty="0" smtClean="0">
              <a:latin typeface="Lucida Sans" panose="020B0602030504020204" pitchFamily="34" charset="0"/>
            </a:endParaRPr>
          </a:p>
          <a:p>
            <a:endParaRPr lang="en-US" sz="2000" dirty="0">
              <a:latin typeface="Lucida Sans" panose="020B0602030504020204" pitchFamily="34" charset="0"/>
            </a:endParaRPr>
          </a:p>
          <a:p>
            <a:r>
              <a:rPr lang="en-US" sz="2000" dirty="0" err="1">
                <a:latin typeface="Lucida Sans" panose="020B0602030504020204" pitchFamily="34" charset="0"/>
              </a:rPr>
              <a:t>rosi_person_edit</a:t>
            </a:r>
            <a:r>
              <a:rPr lang="en-US" sz="2000" dirty="0">
                <a:latin typeface="Lucida Sans" panose="020B0602030504020204" pitchFamily="34" charset="0"/>
              </a:rPr>
              <a:t>: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  pattern:  /person/{id}/edit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  defaults: { _controller: </a:t>
            </a:r>
            <a:r>
              <a:rPr lang="en-US" sz="2000" dirty="0" err="1">
                <a:latin typeface="Lucida Sans" panose="020B0602030504020204" pitchFamily="34" charset="0"/>
              </a:rPr>
              <a:t>RosiPeopleBundle:Person:edit</a:t>
            </a:r>
            <a:r>
              <a:rPr lang="en-US" sz="2000" dirty="0">
                <a:latin typeface="Lucida Sans" panose="020B0602030504020204" pitchFamily="34" charset="0"/>
              </a:rPr>
              <a:t> }</a:t>
            </a:r>
          </a:p>
          <a:p>
            <a:endParaRPr lang="en-US" sz="20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85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7772400" cy="4891744"/>
          </a:xfrm>
        </p:spPr>
        <p:txBody>
          <a:bodyPr/>
          <a:lstStyle/>
          <a:p>
            <a:r>
              <a:rPr lang="en-US" dirty="0" smtClean="0"/>
              <a:t>Can be provided in annotation to the method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Modifying app/</a:t>
            </a:r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routing.yml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70871" y="2196815"/>
            <a:ext cx="7738946" cy="2554545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0"/>
              </a:rPr>
              <a:t> /**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latin typeface="Lucida Sans" panose="020B0602030504020204" pitchFamily="34" charset="0"/>
              </a:rPr>
              <a:t> </a:t>
            </a:r>
            <a:r>
              <a:rPr lang="en-US" sz="2000" dirty="0">
                <a:latin typeface="Lucida Sans" panose="020B0602030504020204" pitchFamily="34" charset="0"/>
              </a:rPr>
              <a:t>* Displays a form to edit an existing </a:t>
            </a:r>
            <a:r>
              <a:rPr lang="en-US" sz="2000" dirty="0" smtClean="0">
                <a:latin typeface="Lucida Sans" panose="020B0602030504020204" pitchFamily="34" charset="0"/>
              </a:rPr>
              <a:t>Person </a:t>
            </a:r>
            <a:r>
              <a:rPr lang="en-US" sz="2000" dirty="0">
                <a:latin typeface="Lucida Sans" panose="020B0602030504020204" pitchFamily="34" charset="0"/>
              </a:rPr>
              <a:t>entity.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latin typeface="Lucida Sans" panose="020B0602030504020204" pitchFamily="34" charset="0"/>
              </a:rPr>
              <a:t> </a:t>
            </a:r>
            <a:r>
              <a:rPr lang="en-US" sz="2000" dirty="0">
                <a:latin typeface="Lucida Sans" panose="020B0602030504020204" pitchFamily="34" charset="0"/>
              </a:rPr>
              <a:t>*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latin typeface="Lucida Sans" panose="020B0602030504020204" pitchFamily="34" charset="0"/>
              </a:rPr>
              <a:t> </a:t>
            </a:r>
            <a:r>
              <a:rPr lang="en-US" sz="2000" dirty="0">
                <a:latin typeface="Lucida Sans" panose="020B0602030504020204" pitchFamily="34" charset="0"/>
              </a:rPr>
              <a:t>* @Route("/{id}/edit", name</a:t>
            </a:r>
            <a:r>
              <a:rPr lang="en-US" sz="2000" dirty="0" smtClean="0">
                <a:latin typeface="Lucida Sans" panose="020B0602030504020204" pitchFamily="34" charset="0"/>
              </a:rPr>
              <a:t>=“</a:t>
            </a:r>
            <a:r>
              <a:rPr lang="en-US" sz="2000" dirty="0" err="1" smtClean="0">
                <a:latin typeface="Lucida Sans" panose="020B0602030504020204" pitchFamily="34" charset="0"/>
              </a:rPr>
              <a:t>rosi_person_edit</a:t>
            </a:r>
            <a:r>
              <a:rPr lang="en-US" sz="2000" dirty="0">
                <a:latin typeface="Lucida Sans" panose="020B0602030504020204" pitchFamily="34" charset="0"/>
              </a:rPr>
              <a:t>")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latin typeface="Lucida Sans" panose="020B0602030504020204" pitchFamily="34" charset="0"/>
              </a:rPr>
              <a:t> </a:t>
            </a:r>
            <a:r>
              <a:rPr lang="en-US" sz="2000" dirty="0">
                <a:latin typeface="Lucida Sans" panose="020B0602030504020204" pitchFamily="34" charset="0"/>
              </a:rPr>
              <a:t>* @Method("GET")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latin typeface="Lucida Sans" panose="020B0602030504020204" pitchFamily="34" charset="0"/>
              </a:rPr>
              <a:t> </a:t>
            </a:r>
            <a:r>
              <a:rPr lang="en-US" sz="2000" dirty="0">
                <a:latin typeface="Lucida Sans" panose="020B0602030504020204" pitchFamily="34" charset="0"/>
              </a:rPr>
              <a:t>* @Template()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latin typeface="Lucida Sans" panose="020B0602030504020204" pitchFamily="34" charset="0"/>
              </a:rPr>
              <a:t> </a:t>
            </a:r>
            <a:r>
              <a:rPr lang="en-US" sz="2000" dirty="0">
                <a:latin typeface="Lucida Sans" panose="020B0602030504020204" pitchFamily="34" charset="0"/>
              </a:rPr>
              <a:t>*/</a:t>
            </a:r>
          </a:p>
          <a:p>
            <a:r>
              <a:rPr lang="en-US" sz="2000" dirty="0">
                <a:latin typeface="Lucida Sans" panose="020B0602030504020204" pitchFamily="34" charset="0"/>
              </a:rPr>
              <a:t>  </a:t>
            </a:r>
            <a:r>
              <a:rPr lang="en-US" sz="2000" dirty="0" smtClean="0">
                <a:latin typeface="Lucida Sans" panose="020B0602030504020204" pitchFamily="34" charset="0"/>
              </a:rPr>
              <a:t>public </a:t>
            </a:r>
            <a:r>
              <a:rPr lang="en-US" sz="2000" dirty="0">
                <a:latin typeface="Lucida Sans" panose="020B0602030504020204" pitchFamily="34" charset="0"/>
              </a:rPr>
              <a:t>function </a:t>
            </a:r>
            <a:r>
              <a:rPr lang="en-US" sz="2000" dirty="0" err="1">
                <a:latin typeface="Lucida Sans" panose="020B0602030504020204" pitchFamily="34" charset="0"/>
              </a:rPr>
              <a:t>editAction</a:t>
            </a:r>
            <a:r>
              <a:rPr lang="en-US" sz="2000" dirty="0">
                <a:latin typeface="Lucida Sans" panose="020B0602030504020204" pitchFamily="34" charset="0"/>
              </a:rPr>
              <a:t>($id</a:t>
            </a:r>
            <a:r>
              <a:rPr lang="en-US" sz="2000" dirty="0" smtClean="0">
                <a:latin typeface="Lucida Sans" panose="020B0602030504020204" pitchFamily="34" charset="0"/>
              </a:rPr>
              <a:t>) {  }</a:t>
            </a:r>
            <a:endParaRPr lang="en-US" sz="2000" dirty="0">
              <a:latin typeface="Lucida Sans" panose="020B0602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0871" y="5452947"/>
            <a:ext cx="7738946" cy="923330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rosi_people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	resource</a:t>
            </a:r>
            <a:r>
              <a:rPr lang="en-US" dirty="0"/>
              <a:t>: </a:t>
            </a:r>
            <a:r>
              <a:rPr lang="en-US" dirty="0" smtClean="0"/>
              <a:t>"@</a:t>
            </a:r>
            <a:r>
              <a:rPr lang="en-US" dirty="0" err="1" smtClean="0"/>
              <a:t>RosiPeopleBundle</a:t>
            </a:r>
            <a:r>
              <a:rPr lang="en-US" dirty="0" smtClean="0"/>
              <a:t>/Controller/</a:t>
            </a:r>
            <a:r>
              <a:rPr lang="en-US" dirty="0" err="1" smtClean="0"/>
              <a:t>PersonController.php</a:t>
            </a:r>
            <a:r>
              <a:rPr lang="en-US" dirty="0"/>
              <a:t>"</a:t>
            </a:r>
          </a:p>
          <a:p>
            <a:r>
              <a:rPr lang="en-US" dirty="0" smtClean="0"/>
              <a:t>	type</a:t>
            </a:r>
            <a:r>
              <a:rPr lang="en-US" dirty="0"/>
              <a:t>: annotation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128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step - </a:t>
            </a:r>
            <a:r>
              <a:rPr lang="en-US" b="1" dirty="0" smtClean="0"/>
              <a:t>The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the </a:t>
            </a:r>
            <a:r>
              <a:rPr lang="en-US" dirty="0" err="1" smtClean="0"/>
              <a:t>rosi_person_show</a:t>
            </a:r>
            <a:r>
              <a:rPr lang="en-US" dirty="0" smtClean="0"/>
              <a:t> route from the </a:t>
            </a:r>
            <a:r>
              <a:rPr lang="en-US" dirty="0" err="1" smtClean="0"/>
              <a:t>job.yml</a:t>
            </a:r>
            <a:r>
              <a:rPr lang="en-US" dirty="0" smtClean="0"/>
              <a:t> file: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sz="2400" i="1" dirty="0" smtClean="0"/>
              <a:t># </a:t>
            </a:r>
            <a:r>
              <a:rPr lang="en-US" sz="2400" i="1" dirty="0" err="1" smtClean="0"/>
              <a:t>src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Ens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JobeetBundle</a:t>
            </a:r>
            <a:r>
              <a:rPr lang="en-US" sz="2400" i="1" dirty="0" smtClean="0"/>
              <a:t>/Resources/</a:t>
            </a:r>
            <a:r>
              <a:rPr lang="en-US" sz="2400" i="1" dirty="0" err="1" smtClean="0"/>
              <a:t>config</a:t>
            </a:r>
            <a:r>
              <a:rPr lang="en-US" sz="2400" i="1" dirty="0" smtClean="0"/>
              <a:t>/routing/</a:t>
            </a:r>
            <a:r>
              <a:rPr lang="en-US" sz="2400" i="1" dirty="0" err="1" smtClean="0"/>
              <a:t>job.yml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# ...</a:t>
            </a:r>
            <a:br>
              <a:rPr lang="en-US" sz="2400" i="1" dirty="0" smtClean="0"/>
            </a:br>
            <a:r>
              <a:rPr lang="en-US" sz="2400" i="1" dirty="0" err="1" smtClean="0"/>
              <a:t>ens_job_show</a:t>
            </a:r>
            <a:r>
              <a:rPr lang="en-US" sz="2400" i="1" dirty="0" smtClean="0"/>
              <a:t>: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pattern:  /{company}/{location}/{id}/{position}</a:t>
            </a:r>
          </a:p>
          <a:p>
            <a:pPr marL="0" indent="0"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defaults: { _controller: "</a:t>
            </a:r>
            <a:r>
              <a:rPr lang="en-US" sz="2400" i="1" dirty="0" err="1" smtClean="0"/>
              <a:t>EnsJobeetBundle:Job:show</a:t>
            </a:r>
            <a:r>
              <a:rPr lang="en-US" sz="2400" i="1" dirty="0" smtClean="0"/>
              <a:t>" }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249242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step - Route 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698627"/>
            <a:ext cx="8302083" cy="4835525"/>
          </a:xfrm>
        </p:spPr>
        <p:txBody>
          <a:bodyPr/>
          <a:lstStyle/>
          <a:p>
            <a:r>
              <a:rPr lang="en-US" dirty="0" smtClean="0"/>
              <a:t>See every route in your application: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latin typeface="Lucida Sans" panose="020B0602030504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Lucida Sans" panose="020B0602030504020204" pitchFamily="34" charset="0"/>
            </a:endParaRPr>
          </a:p>
          <a:p>
            <a:r>
              <a:rPr lang="en-US" dirty="0" smtClean="0"/>
              <a:t>Or a single route: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890" y="2492972"/>
            <a:ext cx="6668428" cy="461665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&gt; app/console </a:t>
            </a:r>
            <a:r>
              <a:rPr lang="en-US" sz="2400" dirty="0" err="1">
                <a:latin typeface="Lucida Sans" panose="020B0602030504020204" pitchFamily="34" charset="0"/>
              </a:rPr>
              <a:t>router:debug</a:t>
            </a:r>
            <a:endParaRPr lang="en-US" sz="2400" dirty="0">
              <a:latin typeface="Lucida Sans" panose="020B0602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2889" y="4284601"/>
            <a:ext cx="7560525" cy="461665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Lucida Sans" panose="020B0602030504020204" pitchFamily="34" charset="0"/>
              </a:rPr>
              <a:t>&gt; app/console </a:t>
            </a:r>
            <a:r>
              <a:rPr lang="en-US" sz="2400" dirty="0" err="1">
                <a:latin typeface="Lucida Sans" panose="020B0602030504020204" pitchFamily="34" charset="0"/>
              </a:rPr>
              <a:t>router:debug</a:t>
            </a:r>
            <a:r>
              <a:rPr lang="en-US" sz="2400" dirty="0"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latin typeface="Lucida Sans" panose="020B0602030504020204" pitchFamily="34" charset="0"/>
              </a:rPr>
              <a:t>rosi_person_show</a:t>
            </a:r>
            <a:endParaRPr lang="en-US" sz="2400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87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846" y="0"/>
            <a:ext cx="9160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6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ns.ro/wp-content/uploads/2012/03/jobeet_job_edit-1024x6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7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73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far?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arely written PHP code</a:t>
            </a:r>
          </a:p>
          <a:p>
            <a:r>
              <a:rPr lang="en-US" dirty="0"/>
              <a:t>W</a:t>
            </a:r>
            <a:r>
              <a:rPr lang="en-US" dirty="0" smtClean="0"/>
              <a:t>orking web module for the job model</a:t>
            </a:r>
          </a:p>
          <a:p>
            <a:r>
              <a:rPr lang="en-US" dirty="0"/>
              <a:t>R</a:t>
            </a:r>
            <a:r>
              <a:rPr lang="en-US" dirty="0" smtClean="0"/>
              <a:t>eady to be tweaked and customized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Remember, no PHP code also means no bugs!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40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step - </a:t>
            </a:r>
            <a:r>
              <a:rPr lang="en-US" b="1" dirty="0" smtClean="0"/>
              <a:t>The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651" y="2477226"/>
            <a:ext cx="7886700" cy="3032978"/>
          </a:xfrm>
        </p:spPr>
        <p:txBody>
          <a:bodyPr/>
          <a:lstStyle/>
          <a:p>
            <a:r>
              <a:rPr lang="en-US" dirty="0" smtClean="0"/>
              <a:t>Create the file </a:t>
            </a:r>
            <a:r>
              <a:rPr lang="en-US" dirty="0" err="1" smtClean="0"/>
              <a:t>layout.html.twig</a:t>
            </a:r>
            <a:r>
              <a:rPr lang="en-US" dirty="0" smtClean="0"/>
              <a:t> in the directory: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>
                <a:latin typeface="Lucida Sans" panose="020B0602030504020204" pitchFamily="34" charset="0"/>
              </a:rPr>
              <a:t>src</a:t>
            </a:r>
            <a:r>
              <a:rPr lang="en-US" dirty="0" smtClean="0">
                <a:latin typeface="Lucida Sans" panose="020B0602030504020204" pitchFamily="34" charset="0"/>
              </a:rPr>
              <a:t>/</a:t>
            </a:r>
            <a:r>
              <a:rPr lang="en-US" dirty="0" err="1" smtClean="0">
                <a:latin typeface="Lucida Sans" panose="020B0602030504020204" pitchFamily="34" charset="0"/>
              </a:rPr>
              <a:t>Rosi</a:t>
            </a:r>
            <a:r>
              <a:rPr lang="en-US" dirty="0" smtClean="0">
                <a:latin typeface="Lucida Sans" panose="020B0602030504020204" pitchFamily="34" charset="0"/>
              </a:rPr>
              <a:t>/</a:t>
            </a:r>
            <a:r>
              <a:rPr lang="en-US" dirty="0" err="1" smtClean="0">
                <a:latin typeface="Lucida Sans" panose="020B0602030504020204" pitchFamily="34" charset="0"/>
              </a:rPr>
              <a:t>PeopleBundle</a:t>
            </a:r>
            <a:r>
              <a:rPr lang="en-US" dirty="0" smtClean="0">
                <a:latin typeface="Lucida Sans" panose="020B0602030504020204" pitchFamily="34" charset="0"/>
              </a:rPr>
              <a:t>/Resources/views/</a:t>
            </a:r>
            <a:endParaRPr lang="en-US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2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Step – Twig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Blocks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0878" y="2263698"/>
            <a:ext cx="4728118" cy="1477328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{{ </a:t>
            </a:r>
            <a:r>
              <a:rPr lang="en-US" dirty="0" err="1"/>
              <a:t>var</a:t>
            </a:r>
            <a:r>
              <a:rPr lang="en-US" dirty="0"/>
              <a:t> }}</a:t>
            </a:r>
          </a:p>
          <a:p>
            <a:r>
              <a:rPr lang="en-US" dirty="0"/>
              <a:t>{{ </a:t>
            </a:r>
            <a:r>
              <a:rPr lang="en-US" dirty="0" err="1"/>
              <a:t>var</a:t>
            </a:r>
            <a:r>
              <a:rPr lang="en-US" dirty="0"/>
              <a:t> | upper }}</a:t>
            </a:r>
          </a:p>
          <a:p>
            <a:r>
              <a:rPr lang="en-US" dirty="0"/>
              <a:t>{{ </a:t>
            </a:r>
            <a:r>
              <a:rPr lang="en-US" dirty="0" err="1"/>
              <a:t>var</a:t>
            </a:r>
            <a:r>
              <a:rPr lang="en-US" dirty="0"/>
              <a:t> | raw }}</a:t>
            </a:r>
          </a:p>
          <a:p>
            <a:r>
              <a:rPr lang="en-US" dirty="0"/>
              <a:t>{{ </a:t>
            </a:r>
            <a:r>
              <a:rPr lang="en-US" dirty="0" err="1"/>
              <a:t>object.property</a:t>
            </a:r>
            <a:r>
              <a:rPr lang="en-US" dirty="0"/>
              <a:t> }}</a:t>
            </a:r>
          </a:p>
          <a:p>
            <a:r>
              <a:rPr lang="en-US" dirty="0"/>
              <a:t>{{ true ? ‘yes’ : ‘no’ }}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0878" y="4493941"/>
            <a:ext cx="4728118" cy="1477328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{% if foo is ‘bar’ %}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{% else %}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{% </a:t>
            </a:r>
            <a:r>
              <a:rPr lang="en-US" dirty="0" err="1"/>
              <a:t>endif</a:t>
            </a:r>
            <a:r>
              <a:rPr lang="en-US" dirty="0"/>
              <a:t> %}</a:t>
            </a:r>
          </a:p>
        </p:txBody>
      </p:sp>
    </p:spTree>
    <p:extLst>
      <p:ext uri="{BB962C8B-B14F-4D97-AF65-F5344CB8AC3E}">
        <p14:creationId xmlns:p14="http://schemas.microsoft.com/office/powerpoint/2010/main" xmlns="" val="122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</a:t>
            </a:r>
            <a:r>
              <a:rPr lang="en-US" dirty="0" smtClean="0"/>
              <a:t>Solved by Symfony2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persistence (via </a:t>
            </a:r>
            <a:r>
              <a:rPr lang="en-US" dirty="0"/>
              <a:t>Doctrine)</a:t>
            </a:r>
          </a:p>
          <a:p>
            <a:r>
              <a:rPr lang="en-US" dirty="0" smtClean="0"/>
              <a:t>Security</a:t>
            </a:r>
            <a:endParaRPr lang="en-US" dirty="0"/>
          </a:p>
          <a:p>
            <a:r>
              <a:rPr lang="en-US" dirty="0" smtClean="0"/>
              <a:t>Forms</a:t>
            </a:r>
            <a:endParaRPr lang="en-US" dirty="0"/>
          </a:p>
          <a:p>
            <a:r>
              <a:rPr lang="en-US" dirty="0" smtClean="0"/>
              <a:t>Validation</a:t>
            </a:r>
            <a:endParaRPr lang="en-US" dirty="0"/>
          </a:p>
          <a:p>
            <a:r>
              <a:rPr lang="en-US" dirty="0" err="1" smtClean="0"/>
              <a:t>Templating</a:t>
            </a:r>
            <a:endParaRPr lang="en-US" dirty="0"/>
          </a:p>
          <a:p>
            <a:r>
              <a:rPr lang="en-US" dirty="0" err="1"/>
              <a:t>Autoloading</a:t>
            </a:r>
            <a:endParaRPr lang="en-US" dirty="0"/>
          </a:p>
          <a:p>
            <a:r>
              <a:rPr lang="en-US" dirty="0"/>
              <a:t>Logging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Asset </a:t>
            </a:r>
            <a:r>
              <a:rPr lang="en-US" dirty="0"/>
              <a:t>Management</a:t>
            </a:r>
          </a:p>
          <a:p>
            <a:r>
              <a:rPr lang="en-US" dirty="0"/>
              <a:t>Routing</a:t>
            </a:r>
          </a:p>
          <a:p>
            <a:r>
              <a:rPr lang="en-US" dirty="0" err="1"/>
              <a:t>File+Dir</a:t>
            </a:r>
            <a:r>
              <a:rPr lang="en-US" dirty="0"/>
              <a:t> Traversing</a:t>
            </a:r>
          </a:p>
          <a:p>
            <a:r>
              <a:rPr lang="en-US" dirty="0"/>
              <a:t>Translation</a:t>
            </a:r>
          </a:p>
          <a:p>
            <a:r>
              <a:rPr lang="en-US" dirty="0"/>
              <a:t>Dependency Injection</a:t>
            </a:r>
          </a:p>
          <a:p>
            <a:r>
              <a:rPr lang="en-US" dirty="0"/>
              <a:t>Image Manipulation</a:t>
            </a:r>
          </a:p>
          <a:p>
            <a:r>
              <a:rPr lang="en-US" dirty="0"/>
              <a:t>Console Tasks</a:t>
            </a:r>
          </a:p>
          <a:p>
            <a:r>
              <a:rPr lang="en-US" dirty="0"/>
              <a:t>Caching</a:t>
            </a:r>
          </a:p>
        </p:txBody>
      </p:sp>
    </p:spTree>
    <p:extLst>
      <p:ext uri="{BB962C8B-B14F-4D97-AF65-F5344CB8AC3E}">
        <p14:creationId xmlns:p14="http://schemas.microsoft.com/office/powerpoint/2010/main" xmlns="" val="32635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Twig Templates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Notice: there is no PHP code in Twig</a:t>
            </a:r>
          </a:p>
          <a:p>
            <a:r>
              <a:rPr lang="en-US" dirty="0" smtClean="0"/>
              <a:t>Full separation between logic and presentation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2820" y="2319454"/>
            <a:ext cx="5754030" cy="369332"/>
          </a:xfrm>
          <a:prstGeom prst="rect">
            <a:avLst/>
          </a:prstGeom>
          <a:solidFill>
            <a:schemeClr val="bg1"/>
          </a:solidFill>
          <a:ln>
            <a:solidFill>
              <a:srgbClr val="A7B2F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{% extends "Bundle::</a:t>
            </a:r>
            <a:r>
              <a:rPr lang="en-US" dirty="0" err="1"/>
              <a:t>layout.html.twig</a:t>
            </a:r>
            <a:r>
              <a:rPr lang="en-US" dirty="0"/>
              <a:t>" %}</a:t>
            </a:r>
          </a:p>
        </p:txBody>
      </p:sp>
    </p:spTree>
    <p:extLst>
      <p:ext uri="{BB962C8B-B14F-4D97-AF65-F5344CB8AC3E}">
        <p14:creationId xmlns:p14="http://schemas.microsoft.com/office/powerpoint/2010/main" xmlns="" val="20212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Twig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98627"/>
            <a:ext cx="3941956" cy="4835525"/>
          </a:xfrm>
        </p:spPr>
        <p:txBody>
          <a:bodyPr/>
          <a:lstStyle/>
          <a:p>
            <a:r>
              <a:rPr lang="en-US" dirty="0" smtClean="0"/>
              <a:t>A base layout defines blocks</a:t>
            </a:r>
          </a:p>
          <a:p>
            <a:r>
              <a:rPr lang="en-US" dirty="0" smtClean="0"/>
              <a:t>Each block can have a default value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{% block header %}</a:t>
            </a:r>
          </a:p>
          <a:p>
            <a:pPr marL="0" indent="0">
              <a:buNone/>
            </a:pPr>
            <a:r>
              <a:rPr lang="en-US" dirty="0" smtClean="0"/>
              <a:t>    &lt;</a:t>
            </a:r>
            <a:r>
              <a:rPr lang="en-US" dirty="0"/>
              <a:t>h1&gt;Welcome!&lt;/h1&gt;</a:t>
            </a:r>
          </a:p>
          <a:p>
            <a:pPr marL="0" indent="0">
              <a:buNone/>
            </a:pPr>
            <a:r>
              <a:rPr lang="en-US" dirty="0"/>
              <a:t>{% </a:t>
            </a:r>
            <a:r>
              <a:rPr lang="en-US" dirty="0" err="1"/>
              <a:t>endblock</a:t>
            </a:r>
            <a:r>
              <a:rPr lang="en-US" dirty="0"/>
              <a:t> %}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939990" y="1728439"/>
            <a:ext cx="3813717" cy="4772722"/>
          </a:xfrm>
          <a:prstGeom prst="roundRect">
            <a:avLst>
              <a:gd name="adj" fmla="val 2047"/>
            </a:avLst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092391" y="1880839"/>
            <a:ext cx="3505200" cy="750849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eader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092391" y="2791522"/>
            <a:ext cx="1107687" cy="3493530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side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bar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359913" y="2791521"/>
            <a:ext cx="2237678" cy="3493531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content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2378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Twig 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98627"/>
            <a:ext cx="3941956" cy="4835525"/>
          </a:xfrm>
        </p:spPr>
        <p:txBody>
          <a:bodyPr/>
          <a:lstStyle/>
          <a:p>
            <a:r>
              <a:rPr lang="en-US" dirty="0" smtClean="0"/>
              <a:t>A child layout extends the parent</a:t>
            </a:r>
          </a:p>
          <a:p>
            <a:r>
              <a:rPr lang="en-US" dirty="0" smtClean="0"/>
              <a:t>And overrides its blocks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{% block header %}</a:t>
            </a:r>
          </a:p>
          <a:p>
            <a:pPr marL="0" indent="0">
              <a:buNone/>
            </a:pPr>
            <a:r>
              <a:rPr lang="en-US" dirty="0" smtClean="0"/>
              <a:t>    {{ parent() }} back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{% </a:t>
            </a:r>
            <a:r>
              <a:rPr lang="en-US" dirty="0" err="1"/>
              <a:t>endblock</a:t>
            </a:r>
            <a:r>
              <a:rPr lang="en-US" dirty="0"/>
              <a:t> %}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4939990" y="1728439"/>
            <a:ext cx="3813717" cy="4772722"/>
          </a:xfrm>
          <a:prstGeom prst="roundRect">
            <a:avLst>
              <a:gd name="adj" fmla="val 2047"/>
            </a:avLst>
          </a:prstGeom>
          <a:solidFill>
            <a:srgbClr val="FFC000"/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092391" y="1880839"/>
            <a:ext cx="3505200" cy="750849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eader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092391" y="2791522"/>
            <a:ext cx="1107687" cy="3493530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side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bar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359913" y="2791521"/>
            <a:ext cx="2237678" cy="3493531"/>
          </a:xfrm>
          <a:prstGeom prst="roundRect">
            <a:avLst>
              <a:gd name="adj" fmla="val 2047"/>
            </a:avLst>
          </a:prstGeom>
          <a:solidFill>
            <a:schemeClr val="accent1">
              <a:lumMod val="20000"/>
              <a:lumOff val="80000"/>
            </a:schemeClr>
          </a:solidFill>
          <a:ln w="12700" cap="sq" cmpd="sng" algn="ctr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/>
              <a:t>content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82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07182" y="-228600"/>
            <a:ext cx="975836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0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step - </a:t>
            </a:r>
            <a:r>
              <a:rPr lang="en-US" b="1" dirty="0" smtClean="0"/>
              <a:t>The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ell </a:t>
            </a:r>
            <a:r>
              <a:rPr lang="en-US" dirty="0" err="1" smtClean="0"/>
              <a:t>Symfony</a:t>
            </a:r>
            <a:r>
              <a:rPr lang="en-US" dirty="0" smtClean="0"/>
              <a:t> to make them publicly available: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Creates </a:t>
            </a:r>
            <a:r>
              <a:rPr lang="en-US" dirty="0" err="1" smtClean="0"/>
              <a:t>symlink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493" y="2899333"/>
            <a:ext cx="7627434" cy="7248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rmAutofit/>
          </a:bodyPr>
          <a:lstStyle/>
          <a:p>
            <a:r>
              <a:rPr lang="en-US" i="1" dirty="0"/>
              <a:t>&gt; </a:t>
            </a:r>
            <a:r>
              <a:rPr lang="en-US" dirty="0">
                <a:latin typeface="Lucida Sans" panose="020B0602030504020204" pitchFamily="34" charset="0"/>
              </a:rPr>
              <a:t>app/console </a:t>
            </a:r>
            <a:r>
              <a:rPr lang="en-US" dirty="0" err="1">
                <a:latin typeface="Lucida Sans" panose="020B0602030504020204" pitchFamily="34" charset="0"/>
              </a:rPr>
              <a:t>assets:install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smtClean="0">
                <a:latin typeface="Lucida Sans" panose="020B0602030504020204" pitchFamily="34" charset="0"/>
              </a:rPr>
              <a:t>web --</a:t>
            </a:r>
            <a:r>
              <a:rPr lang="en-US" dirty="0" err="1" smtClean="0">
                <a:latin typeface="Lucida Sans" panose="020B0602030504020204" pitchFamily="34" charset="0"/>
              </a:rPr>
              <a:t>symlink</a:t>
            </a:r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493" y="4780172"/>
            <a:ext cx="7627434" cy="7248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normAutofit/>
          </a:bodyPr>
          <a:lstStyle/>
          <a:p>
            <a:r>
              <a:rPr lang="en-US" dirty="0" smtClean="0"/>
              <a:t>web/bundles/</a:t>
            </a:r>
            <a:r>
              <a:rPr lang="en-US" dirty="0" err="1" smtClean="0"/>
              <a:t>rosi</a:t>
            </a:r>
            <a:r>
              <a:rPr lang="en-US" dirty="0" smtClean="0"/>
              <a:t> </a:t>
            </a:r>
            <a:r>
              <a:rPr lang="en-US" dirty="0"/>
              <a:t>-&gt; </a:t>
            </a:r>
            <a:r>
              <a:rPr lang="en-US" dirty="0" err="1" smtClean="0"/>
              <a:t>src</a:t>
            </a:r>
            <a:r>
              <a:rPr lang="en-US" dirty="0" smtClean="0"/>
              <a:t>/</a:t>
            </a:r>
            <a:r>
              <a:rPr lang="en-US" dirty="0" err="1" smtClean="0"/>
              <a:t>Rosi</a:t>
            </a:r>
            <a:r>
              <a:rPr lang="en-US" dirty="0" smtClean="0"/>
              <a:t>/</a:t>
            </a:r>
            <a:r>
              <a:rPr lang="en-US" dirty="0" err="1" smtClean="0"/>
              <a:t>PeopleBundle</a:t>
            </a:r>
            <a:r>
              <a:rPr lang="en-US" dirty="0" smtClean="0"/>
              <a:t>/Resources/public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31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304" y="0"/>
            <a:ext cx="7848428" cy="68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32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149" y="750628"/>
            <a:ext cx="7778179" cy="525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01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step -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methods:</a:t>
            </a:r>
            <a:br>
              <a:rPr lang="en-US" dirty="0" smtClean="0"/>
            </a:br>
            <a:r>
              <a:rPr lang="en-US" dirty="0" smtClean="0"/>
              <a:t>Unit tests and Functional tests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Unit tests verify that each method and function is working </a:t>
            </a:r>
            <a:r>
              <a:rPr lang="en-US" dirty="0" smtClean="0"/>
              <a:t>properly</a:t>
            </a:r>
          </a:p>
          <a:p>
            <a:r>
              <a:rPr lang="en-US" dirty="0" smtClean="0"/>
              <a:t>Functional </a:t>
            </a:r>
            <a:r>
              <a:rPr lang="en-US" dirty="0"/>
              <a:t>tests verify that the resulting application behaves correctly as a whole</a:t>
            </a:r>
          </a:p>
        </p:txBody>
      </p:sp>
    </p:spTree>
    <p:extLst>
      <p:ext uri="{BB962C8B-B14F-4D97-AF65-F5344CB8AC3E}">
        <p14:creationId xmlns:p14="http://schemas.microsoft.com/office/powerpoint/2010/main" xmlns="" val="391029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and last step - Bundles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Bundles are like modules in Drupal</a:t>
            </a:r>
          </a:p>
          <a:p>
            <a:r>
              <a:rPr lang="en-US" dirty="0" smtClean="0"/>
              <a:t>Even symfony2 is a bundle itself</a:t>
            </a:r>
          </a:p>
          <a:p>
            <a:r>
              <a:rPr lang="en-US" dirty="0" smtClean="0"/>
              <a:t>Many useful bundles such as</a:t>
            </a:r>
          </a:p>
          <a:p>
            <a:pPr lvl="1"/>
            <a:r>
              <a:rPr lang="en-US" dirty="0" err="1" smtClean="0"/>
              <a:t>FOSUserBundle</a:t>
            </a:r>
            <a:r>
              <a:rPr lang="en-US" dirty="0" smtClean="0"/>
              <a:t> (user management)</a:t>
            </a:r>
            <a:endParaRPr lang="en-US" dirty="0"/>
          </a:p>
          <a:p>
            <a:pPr lvl="1"/>
            <a:r>
              <a:rPr lang="en-US" dirty="0" err="1" smtClean="0"/>
              <a:t>SonataAdminBundle</a:t>
            </a:r>
            <a:r>
              <a:rPr lang="en-US" dirty="0" smtClean="0"/>
              <a:t> (Admin Generator)</a:t>
            </a:r>
          </a:p>
          <a:p>
            <a:pPr lvl="1"/>
            <a:r>
              <a:rPr lang="en-US" dirty="0" err="1" smtClean="0"/>
              <a:t>FOSFacebookBundle</a:t>
            </a:r>
            <a:r>
              <a:rPr lang="en-US" dirty="0" smtClean="0"/>
              <a:t> </a:t>
            </a:r>
            <a:r>
              <a:rPr lang="en-US" dirty="0"/>
              <a:t>(Integrate the </a:t>
            </a:r>
            <a:r>
              <a:rPr lang="en-US" dirty="0" smtClean="0"/>
              <a:t>Facebook)</a:t>
            </a:r>
          </a:p>
          <a:p>
            <a:pPr lvl="1"/>
            <a:r>
              <a:rPr lang="en-US" dirty="0" err="1" smtClean="0"/>
              <a:t>PagefantaBundle</a:t>
            </a:r>
            <a:r>
              <a:rPr lang="en-US" dirty="0" smtClean="0"/>
              <a:t> (paginate)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09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bundle installation and update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Include bundle in </a:t>
            </a:r>
            <a:r>
              <a:rPr lang="en-US" dirty="0" err="1" smtClean="0"/>
              <a:t>composer.json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Lucida Sans" panose="020B0602030504020204" pitchFamily="34" charset="0"/>
              </a:rPr>
              <a:t>	"</a:t>
            </a:r>
            <a:r>
              <a:rPr lang="en-US" sz="2400" dirty="0">
                <a:latin typeface="Lucida Sans" panose="020B0602030504020204" pitchFamily="34" charset="0"/>
              </a:rPr>
              <a:t>require": </a:t>
            </a:r>
            <a:r>
              <a:rPr lang="en-US" sz="2400" dirty="0" smtClean="0">
                <a:latin typeface="Lucida Sans" panose="020B0602030504020204" pitchFamily="34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latin typeface="Lucida Sans" panose="020B0602030504020204" pitchFamily="34" charset="0"/>
              </a:rPr>
              <a:t>	</a:t>
            </a:r>
            <a:r>
              <a:rPr lang="en-US" sz="2400" dirty="0" smtClean="0">
                <a:latin typeface="Lucida Sans" panose="020B0602030504020204" pitchFamily="34" charset="0"/>
              </a:rPr>
              <a:t>	"</a:t>
            </a:r>
            <a:r>
              <a:rPr lang="en-US" sz="2400" dirty="0" err="1">
                <a:latin typeface="Lucida Sans" panose="020B0602030504020204" pitchFamily="34" charset="0"/>
              </a:rPr>
              <a:t>apy</a:t>
            </a:r>
            <a:r>
              <a:rPr lang="en-US" sz="2400" dirty="0">
                <a:latin typeface="Lucida Sans" panose="020B0602030504020204" pitchFamily="34" charset="0"/>
              </a:rPr>
              <a:t>/</a:t>
            </a:r>
            <a:r>
              <a:rPr lang="en-US" sz="2400" dirty="0" err="1">
                <a:latin typeface="Lucida Sans" panose="020B0602030504020204" pitchFamily="34" charset="0"/>
              </a:rPr>
              <a:t>datagrid</a:t>
            </a:r>
            <a:r>
              <a:rPr lang="en-US" sz="2400" dirty="0">
                <a:latin typeface="Lucida Sans" panose="020B0602030504020204" pitchFamily="34" charset="0"/>
              </a:rPr>
              <a:t>-bundle": "</a:t>
            </a:r>
            <a:r>
              <a:rPr lang="en-US" sz="2400" dirty="0" err="1">
                <a:latin typeface="Lucida Sans" panose="020B0602030504020204" pitchFamily="34" charset="0"/>
              </a:rPr>
              <a:t>dev</a:t>
            </a:r>
            <a:r>
              <a:rPr lang="en-US" sz="2400" dirty="0">
                <a:latin typeface="Lucida Sans" panose="020B0602030504020204" pitchFamily="34" charset="0"/>
              </a:rPr>
              <a:t>-master</a:t>
            </a:r>
            <a:r>
              <a:rPr lang="en-US" sz="2400" dirty="0" smtClean="0">
                <a:latin typeface="Lucida Sans" panose="020B0602030504020204" pitchFamily="34" charset="0"/>
              </a:rPr>
              <a:t>"</a:t>
            </a:r>
          </a:p>
          <a:p>
            <a:pPr lvl="1"/>
            <a:r>
              <a:rPr lang="en-US" sz="2000" dirty="0" smtClean="0">
                <a:latin typeface="Lucida Sans" panose="020B0602030504020204" pitchFamily="34" charset="0"/>
              </a:rPr>
              <a:t>Invoke composer:</a:t>
            </a:r>
          </a:p>
          <a:p>
            <a:pPr marL="0" indent="0">
              <a:buNone/>
            </a:pPr>
            <a:r>
              <a:rPr lang="en-US" sz="2400" dirty="0" smtClean="0">
                <a:latin typeface="Lucida Sans" panose="020B0602030504020204" pitchFamily="34" charset="0"/>
              </a:rPr>
              <a:t>&gt; </a:t>
            </a:r>
            <a:r>
              <a:rPr lang="en-US" sz="2400" dirty="0" err="1" smtClean="0">
                <a:latin typeface="Lucida Sans" panose="020B0602030504020204" pitchFamily="34" charset="0"/>
              </a:rPr>
              <a:t>php</a:t>
            </a:r>
            <a:r>
              <a:rPr lang="en-US" sz="2400" dirty="0" smtClean="0">
                <a:latin typeface="Lucida Sans" panose="020B0602030504020204" pitchFamily="34" charset="0"/>
              </a:rPr>
              <a:t> </a:t>
            </a:r>
            <a:r>
              <a:rPr lang="en-US" sz="2400" dirty="0" err="1">
                <a:latin typeface="Lucida Sans" panose="020B0602030504020204" pitchFamily="34" charset="0"/>
              </a:rPr>
              <a:t>composer.phar</a:t>
            </a:r>
            <a:r>
              <a:rPr lang="en-US" sz="2400" dirty="0">
                <a:latin typeface="Lucida Sans" panose="020B0602030504020204" pitchFamily="34" charset="0"/>
              </a:rPr>
              <a:t> update </a:t>
            </a:r>
            <a:r>
              <a:rPr lang="en-US" sz="2400" dirty="0" err="1">
                <a:latin typeface="Lucida Sans" panose="020B0602030504020204" pitchFamily="34" charset="0"/>
              </a:rPr>
              <a:t>apy</a:t>
            </a:r>
            <a:r>
              <a:rPr lang="en-US" sz="2400" dirty="0">
                <a:latin typeface="Lucida Sans" panose="020B0602030504020204" pitchFamily="34" charset="0"/>
              </a:rPr>
              <a:t>/</a:t>
            </a:r>
            <a:r>
              <a:rPr lang="en-US" sz="2400" dirty="0" err="1">
                <a:latin typeface="Lucida Sans" panose="020B0602030504020204" pitchFamily="34" charset="0"/>
              </a:rPr>
              <a:t>datagrid</a:t>
            </a:r>
            <a:r>
              <a:rPr lang="en-US" sz="2400" dirty="0">
                <a:latin typeface="Lucida Sans" panose="020B0602030504020204" pitchFamily="34" charset="0"/>
              </a:rPr>
              <a:t>-bundle</a:t>
            </a:r>
          </a:p>
        </p:txBody>
      </p:sp>
    </p:spTree>
    <p:extLst>
      <p:ext uri="{BB962C8B-B14F-4D97-AF65-F5344CB8AC3E}">
        <p14:creationId xmlns:p14="http://schemas.microsoft.com/office/powerpoint/2010/main" xmlns="" val="2419177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Symfony</a:t>
            </a:r>
            <a:r>
              <a:rPr lang="en-US" dirty="0" smtClean="0"/>
              <a:t> 2.0 is </a:t>
            </a:r>
            <a:r>
              <a:rPr lang="en-US" dirty="0"/>
              <a:t>about 3 times faster than </a:t>
            </a:r>
            <a:r>
              <a:rPr lang="en-US" dirty="0" err="1" smtClean="0"/>
              <a:t>Zend</a:t>
            </a:r>
            <a:r>
              <a:rPr lang="en-US" dirty="0" smtClean="0"/>
              <a:t> </a:t>
            </a:r>
            <a:r>
              <a:rPr lang="en-US" dirty="0"/>
              <a:t>Framework </a:t>
            </a:r>
            <a:r>
              <a:rPr lang="en-US" dirty="0" smtClean="0"/>
              <a:t>1.10, while </a:t>
            </a:r>
            <a:r>
              <a:rPr lang="en-US" dirty="0"/>
              <a:t>taking up 2 times less </a:t>
            </a:r>
            <a:r>
              <a:rPr lang="en-US" dirty="0" smtClean="0"/>
              <a:t>memory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83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Import from DB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71186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SqlServer</a:t>
            </a:r>
            <a:r>
              <a:rPr lang="en-US" dirty="0" smtClean="0"/>
              <a:t>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; </a:t>
            </a:r>
            <a:r>
              <a:rPr lang="en-US" dirty="0" smtClean="0"/>
              <a:t>app/</a:t>
            </a:r>
            <a:r>
              <a:rPr lang="en-US" dirty="0" err="1" smtClean="0"/>
              <a:t>config</a:t>
            </a:r>
            <a:r>
              <a:rPr lang="en-US" dirty="0" smtClean="0"/>
              <a:t>/</a:t>
            </a:r>
            <a:r>
              <a:rPr lang="en-US" dirty="0" err="1" smtClean="0"/>
              <a:t>parameters.yml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parameters: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database_driver</a:t>
            </a:r>
            <a:r>
              <a:rPr lang="en-US" dirty="0" smtClean="0"/>
              <a:t>: </a:t>
            </a:r>
            <a:r>
              <a:rPr lang="en-US" dirty="0" err="1"/>
              <a:t>pdo_dblib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database_host</a:t>
            </a:r>
            <a:r>
              <a:rPr lang="en-US" dirty="0" smtClean="0"/>
              <a:t>: </a:t>
            </a:r>
            <a:r>
              <a:rPr lang="en-US" dirty="0"/>
              <a:t>131.114.3.27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database_port</a:t>
            </a:r>
            <a:r>
              <a:rPr lang="en-US" dirty="0" smtClean="0"/>
              <a:t>: </a:t>
            </a:r>
            <a:r>
              <a:rPr lang="en-US" dirty="0"/>
              <a:t>null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database_name</a:t>
            </a:r>
            <a:r>
              <a:rPr lang="en-US" dirty="0" smtClean="0"/>
              <a:t>: </a:t>
            </a:r>
            <a:r>
              <a:rPr lang="en-US" dirty="0" err="1"/>
              <a:t>Dipartimento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database_user</a:t>
            </a:r>
            <a:r>
              <a:rPr lang="en-US" dirty="0" smtClean="0"/>
              <a:t>: INFORMATICA\</a:t>
            </a:r>
            <a:r>
              <a:rPr lang="en-US" dirty="0" err="1" smtClean="0"/>
              <a:t>attardi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 smtClean="0"/>
              <a:t>database_password</a:t>
            </a:r>
            <a:r>
              <a:rPr lang="en-US" dirty="0" smtClean="0"/>
              <a:t>: password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1245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See https</a:t>
            </a:r>
            <a:r>
              <a:rPr lang="en-US" dirty="0"/>
              <a:t>://github.com/intellectsoft-uk/MssqlBundle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php</a:t>
            </a:r>
            <a:r>
              <a:rPr lang="en-US" dirty="0" smtClean="0"/>
              <a:t> </a:t>
            </a:r>
            <a:r>
              <a:rPr lang="en-US" dirty="0" err="1"/>
              <a:t>composer.phar</a:t>
            </a:r>
            <a:r>
              <a:rPr lang="en-US" dirty="0"/>
              <a:t> require "</a:t>
            </a:r>
            <a:r>
              <a:rPr lang="en-US" dirty="0" err="1"/>
              <a:t>isoft</a:t>
            </a:r>
            <a:r>
              <a:rPr lang="en-US" dirty="0"/>
              <a:t>/</a:t>
            </a:r>
            <a:r>
              <a:rPr lang="en-US" dirty="0" err="1"/>
              <a:t>mssql-bundle:master-dev</a:t>
            </a:r>
            <a:r>
              <a:rPr lang="en-US" dirty="0" smtClean="0"/>
              <a:t>"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/>
              <a:t>sudo</a:t>
            </a:r>
            <a:r>
              <a:rPr lang="en-US" dirty="0"/>
              <a:t> apt-get install </a:t>
            </a:r>
            <a:r>
              <a:rPr lang="en-US" dirty="0" smtClean="0"/>
              <a:t>php5-sybase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 to vendor/doctrine/</a:t>
            </a:r>
            <a:r>
              <a:rPr lang="en-US" dirty="0" err="1"/>
              <a:t>dbal</a:t>
            </a:r>
            <a:r>
              <a:rPr lang="en-US" dirty="0"/>
              <a:t>/lib/Doctrine/DBAL/</a:t>
            </a:r>
            <a:r>
              <a:rPr lang="en-US" dirty="0" err="1"/>
              <a:t>DriverManager.php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'</a:t>
            </a:r>
            <a:r>
              <a:rPr lang="en-US" dirty="0" err="1"/>
              <a:t>pdo_dblib</a:t>
            </a:r>
            <a:r>
              <a:rPr lang="en-US" dirty="0"/>
              <a:t>' =&gt; '</a:t>
            </a:r>
            <a:r>
              <a:rPr lang="en-US" dirty="0" err="1"/>
              <a:t>Realestate</a:t>
            </a:r>
            <a:r>
              <a:rPr lang="en-US" dirty="0"/>
              <a:t>\DBAL\Driver\</a:t>
            </a:r>
            <a:r>
              <a:rPr lang="en-US" dirty="0" err="1"/>
              <a:t>PDODblib</a:t>
            </a:r>
            <a:r>
              <a:rPr lang="en-US" dirty="0"/>
              <a:t>\Driver',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 check connection</a:t>
            </a:r>
          </a:p>
          <a:p>
            <a:pPr marL="0" indent="0">
              <a:buNone/>
            </a:pPr>
            <a:r>
              <a:rPr lang="en-US" dirty="0" smtClean="0"/>
              <a:t># Edit 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freetds</a:t>
            </a:r>
            <a:r>
              <a:rPr lang="en-US" dirty="0"/>
              <a:t>/</a:t>
            </a:r>
            <a:r>
              <a:rPr lang="en-US" dirty="0" err="1"/>
              <a:t>freetds.conf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#    </a:t>
            </a:r>
            <a:r>
              <a:rPr lang="en-US" dirty="0" err="1"/>
              <a:t>tds</a:t>
            </a:r>
            <a:r>
              <a:rPr lang="en-US" dirty="0"/>
              <a:t> version = 7.0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sudo</a:t>
            </a:r>
            <a:r>
              <a:rPr lang="en-US" dirty="0" smtClean="0"/>
              <a:t> </a:t>
            </a:r>
            <a:r>
              <a:rPr lang="en-US" dirty="0"/>
              <a:t>apt-get install </a:t>
            </a:r>
            <a:r>
              <a:rPr lang="en-US" dirty="0" err="1"/>
              <a:t>freetds</a:t>
            </a:r>
            <a:r>
              <a:rPr lang="en-US" dirty="0"/>
              <a:t>-bin</a:t>
            </a:r>
          </a:p>
          <a:p>
            <a:pPr marL="0" indent="0">
              <a:buNone/>
            </a:pPr>
            <a:r>
              <a:rPr lang="en-US" dirty="0" smtClean="0"/>
              <a:t>&gt; </a:t>
            </a:r>
            <a:r>
              <a:rPr lang="en-US" dirty="0" err="1" smtClean="0"/>
              <a:t>tsql</a:t>
            </a:r>
            <a:r>
              <a:rPr lang="en-US" dirty="0" smtClean="0"/>
              <a:t> </a:t>
            </a:r>
            <a:r>
              <a:rPr lang="en-US" dirty="0"/>
              <a:t>-H compass2.di.unipi.it -U INFORMATICA\\</a:t>
            </a:r>
            <a:r>
              <a:rPr lang="en-US" dirty="0" err="1"/>
              <a:t>attardi</a:t>
            </a:r>
            <a:r>
              <a:rPr lang="en-US" dirty="0"/>
              <a:t> -p </a:t>
            </a:r>
            <a:r>
              <a:rPr lang="en-US" dirty="0" smtClean="0"/>
              <a:t>1433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15060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Bundle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&gt; app/console </a:t>
            </a:r>
            <a:r>
              <a:rPr lang="en-US" dirty="0" err="1" smtClean="0"/>
              <a:t>generate:bundle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--namespace=Compass/</a:t>
            </a:r>
            <a:r>
              <a:rPr lang="en-US" dirty="0" err="1" smtClean="0"/>
              <a:t>DipBundle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--bundle-name=Compass\</a:t>
            </a:r>
            <a:r>
              <a:rPr lang="en-US" dirty="0" err="1" smtClean="0"/>
              <a:t>DipBundle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Fixes </a:t>
            </a:r>
            <a:r>
              <a:rPr lang="en-US" dirty="0"/>
              <a:t>to </a:t>
            </a:r>
            <a:r>
              <a:rPr lang="en-US" dirty="0" err="1"/>
              <a:t>MssqlBundle</a:t>
            </a:r>
            <a:endParaRPr lang="en-US" dirty="0"/>
          </a:p>
          <a:p>
            <a:r>
              <a:rPr lang="en-US" dirty="0"/>
              <a:t>Rename </a:t>
            </a:r>
            <a:r>
              <a:rPr lang="en-US" dirty="0" err="1"/>
              <a:t>uniqueidentifier</a:t>
            </a:r>
            <a:r>
              <a:rPr lang="en-US" dirty="0"/>
              <a:t> -&gt; timestamp </a:t>
            </a:r>
            <a:r>
              <a:rPr lang="en-US" dirty="0" smtClean="0"/>
              <a:t>in:</a:t>
            </a:r>
          </a:p>
          <a:p>
            <a:pPr lvl="1"/>
            <a:r>
              <a:rPr lang="en-US" dirty="0" smtClean="0"/>
              <a:t>vendor/</a:t>
            </a:r>
            <a:r>
              <a:rPr lang="en-US" dirty="0" err="1" smtClean="0"/>
              <a:t>isoft</a:t>
            </a:r>
            <a:r>
              <a:rPr lang="en-US" dirty="0" smtClean="0"/>
              <a:t>/</a:t>
            </a:r>
            <a:r>
              <a:rPr lang="en-US" dirty="0" err="1" smtClean="0"/>
              <a:t>mssql</a:t>
            </a:r>
            <a:r>
              <a:rPr lang="en-US" dirty="0" smtClean="0"/>
              <a:t>-bundle/</a:t>
            </a:r>
            <a:r>
              <a:rPr lang="en-US" dirty="0" err="1" smtClean="0"/>
              <a:t>Realestate</a:t>
            </a:r>
            <a:r>
              <a:rPr lang="en-US" dirty="0" smtClean="0"/>
              <a:t>/</a:t>
            </a:r>
            <a:r>
              <a:rPr lang="en-US" dirty="0" err="1" smtClean="0"/>
              <a:t>MssqlBundle</a:t>
            </a:r>
            <a:r>
              <a:rPr lang="en-US" dirty="0" smtClean="0"/>
              <a:t>/</a:t>
            </a:r>
            <a:r>
              <a:rPr lang="en-US" dirty="0" err="1" smtClean="0"/>
              <a:t>RealestateMssqlBundle.php</a:t>
            </a:r>
            <a:endParaRPr lang="en-US" dirty="0" smtClean="0"/>
          </a:p>
          <a:p>
            <a:pPr lvl="1"/>
            <a:r>
              <a:rPr lang="en-US" dirty="0" smtClean="0"/>
              <a:t>vendor/</a:t>
            </a:r>
            <a:r>
              <a:rPr lang="en-US" dirty="0" err="1" smtClean="0"/>
              <a:t>isoft</a:t>
            </a:r>
            <a:r>
              <a:rPr lang="en-US" dirty="0" smtClean="0"/>
              <a:t>/</a:t>
            </a:r>
            <a:r>
              <a:rPr lang="en-US" dirty="0" err="1" smtClean="0"/>
              <a:t>mssql</a:t>
            </a:r>
            <a:r>
              <a:rPr lang="en-US" dirty="0" smtClean="0"/>
              <a:t>-bundle/</a:t>
            </a:r>
            <a:r>
              <a:rPr lang="en-US" dirty="0" err="1" smtClean="0"/>
              <a:t>Realestate</a:t>
            </a:r>
            <a:r>
              <a:rPr lang="en-US" dirty="0" smtClean="0"/>
              <a:t>/</a:t>
            </a:r>
            <a:r>
              <a:rPr lang="en-US" dirty="0" err="1" smtClean="0"/>
              <a:t>MssqlBundle</a:t>
            </a:r>
            <a:r>
              <a:rPr lang="en-US" dirty="0" smtClean="0"/>
              <a:t>/Types/</a:t>
            </a:r>
            <a:r>
              <a:rPr lang="en-US" dirty="0" err="1" smtClean="0"/>
              <a:t>UniqueidentifierType.php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41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Generate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</a:p>
          <a:p>
            <a:pPr marL="0" indent="0">
              <a:buNone/>
            </a:pPr>
            <a:r>
              <a:rPr lang="en-US" dirty="0" smtClean="0">
                <a:latin typeface="Lucida Sans" panose="020B0602030504020204" pitchFamily="34" charset="0"/>
              </a:rPr>
              <a:t>&gt; app/console </a:t>
            </a:r>
            <a:r>
              <a:rPr lang="en-US" dirty="0" err="1" smtClean="0">
                <a:latin typeface="Lucida Sans" panose="020B0602030504020204" pitchFamily="34" charset="0"/>
              </a:rPr>
              <a:t>doctrine:mapping:import</a:t>
            </a:r>
            <a:r>
              <a:rPr lang="en-US" dirty="0" smtClean="0">
                <a:latin typeface="Lucida Sans" panose="020B0602030504020204" pitchFamily="34" charset="0"/>
              </a:rPr>
              <a:t/>
            </a:r>
            <a:br>
              <a:rPr lang="en-US" dirty="0" smtClean="0">
                <a:latin typeface="Lucida Sans" panose="020B0602030504020204" pitchFamily="34" charset="0"/>
              </a:rPr>
            </a:br>
            <a:r>
              <a:rPr lang="en-US" dirty="0" smtClean="0">
                <a:latin typeface="Lucida Sans" panose="020B0602030504020204" pitchFamily="34" charset="0"/>
              </a:rPr>
              <a:t>	--</a:t>
            </a:r>
            <a:r>
              <a:rPr lang="en-US" dirty="0" err="1">
                <a:latin typeface="Lucida Sans" panose="020B0602030504020204" pitchFamily="34" charset="0"/>
              </a:rPr>
              <a:t>em</a:t>
            </a:r>
            <a:r>
              <a:rPr lang="en-US" dirty="0">
                <a:latin typeface="Lucida Sans" panose="020B0602030504020204" pitchFamily="34" charset="0"/>
              </a:rPr>
              <a:t>=compass2 </a:t>
            </a:r>
            <a:r>
              <a:rPr lang="en-US" dirty="0" smtClean="0">
                <a:latin typeface="Lucida Sans" panose="020B0602030504020204" pitchFamily="34" charset="0"/>
              </a:rPr>
              <a:t>–force</a:t>
            </a:r>
            <a:br>
              <a:rPr lang="en-US" dirty="0" smtClean="0">
                <a:latin typeface="Lucida Sans" panose="020B0602030504020204" pitchFamily="34" charset="0"/>
              </a:rPr>
            </a:br>
            <a:r>
              <a:rPr lang="en-US" dirty="0" smtClean="0">
                <a:latin typeface="Lucida Sans" panose="020B0602030504020204" pitchFamily="34" charset="0"/>
              </a:rPr>
              <a:t>	</a:t>
            </a:r>
            <a:r>
              <a:rPr lang="en-US" dirty="0" err="1" smtClean="0">
                <a:latin typeface="Lucida Sans" panose="020B0602030504020204" pitchFamily="34" charset="0"/>
              </a:rPr>
              <a:t>CompassDipBundle</a:t>
            </a:r>
            <a:r>
              <a:rPr lang="en-US" dirty="0" smtClean="0">
                <a:latin typeface="Lucida Sans" panose="020B0602030504020204" pitchFamily="34" charset="0"/>
              </a:rPr>
              <a:t> annotation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Step 2</a:t>
            </a:r>
          </a:p>
          <a:p>
            <a:pPr marL="0" indent="0">
              <a:buNone/>
            </a:pPr>
            <a:r>
              <a:rPr lang="en-US" dirty="0" smtClean="0">
                <a:latin typeface="Lucida Sans" panose="020B0602030504020204" pitchFamily="34" charset="0"/>
              </a:rPr>
              <a:t>&gt; app/console </a:t>
            </a:r>
            <a:r>
              <a:rPr lang="en-US" dirty="0" err="1">
                <a:latin typeface="Lucida Sans" panose="020B0602030504020204" pitchFamily="34" charset="0"/>
              </a:rPr>
              <a:t>doctrine:generate:entities</a:t>
            </a:r>
            <a:r>
              <a:rPr lang="en-US" dirty="0">
                <a:latin typeface="Lucida Sans" panose="020B0602030504020204" pitchFamily="34" charset="0"/>
              </a:rPr>
              <a:t> </a:t>
            </a:r>
            <a:r>
              <a:rPr lang="en-US" dirty="0" smtClean="0">
                <a:latin typeface="Lucida Sans" panose="020B0602030504020204" pitchFamily="34" charset="0"/>
              </a:rPr>
              <a:t>	</a:t>
            </a:r>
            <a:r>
              <a:rPr lang="en-US" dirty="0" err="1" smtClean="0">
                <a:latin typeface="Lucida Sans" panose="020B0602030504020204" pitchFamily="34" charset="0"/>
              </a:rPr>
              <a:t>CompassDipBundle</a:t>
            </a:r>
            <a:endParaRPr lang="en-US" dirty="0">
              <a:latin typeface="Lucida Sans" panose="020B0602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49181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 for imported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8627"/>
            <a:ext cx="8458200" cy="4835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&gt; app/console </a:t>
            </a:r>
            <a:r>
              <a:rPr lang="en-US" sz="2400" dirty="0" err="1" smtClean="0"/>
              <a:t>doctrine:generate:crud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--</a:t>
            </a:r>
            <a:r>
              <a:rPr lang="en-US" sz="2400" dirty="0"/>
              <a:t>entity="</a:t>
            </a:r>
            <a:r>
              <a:rPr lang="en-US" sz="2400" dirty="0" err="1" smtClean="0"/>
              <a:t>CompassDipBundle:GenPersone</a:t>
            </a:r>
            <a:r>
              <a:rPr lang="en-US" sz="2400" dirty="0" smtClean="0"/>
              <a:t>“</a:t>
            </a:r>
            <a:br>
              <a:rPr lang="en-US" sz="2400" dirty="0" smtClean="0"/>
            </a:br>
            <a:r>
              <a:rPr lang="en-US" sz="2400" dirty="0" smtClean="0"/>
              <a:t>	--with-write </a:t>
            </a:r>
            <a:r>
              <a:rPr lang="en-US" sz="2400" dirty="0"/>
              <a:t>--route-prefix=/</a:t>
            </a:r>
            <a:r>
              <a:rPr lang="en-US" sz="2400" dirty="0" err="1"/>
              <a:t>dept</a:t>
            </a:r>
            <a:r>
              <a:rPr lang="en-US" sz="2400" dirty="0"/>
              <a:t>/person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Change field GenPerTelSta2::</a:t>
            </a:r>
            <a:r>
              <a:rPr lang="en-US" sz="2400" dirty="0" err="1"/>
              <a:t>ptsId</a:t>
            </a:r>
            <a:r>
              <a:rPr lang="en-US" sz="2400" dirty="0"/>
              <a:t> to id</a:t>
            </a:r>
          </a:p>
          <a:p>
            <a:pPr marL="0" indent="0">
              <a:buNone/>
            </a:pPr>
            <a:r>
              <a:rPr lang="en-US" sz="2400" dirty="0" smtClean="0"/>
              <a:t>&gt; app/console </a:t>
            </a:r>
            <a:r>
              <a:rPr lang="en-US" sz="2400" dirty="0" err="1" smtClean="0"/>
              <a:t>doctrine:generate:crud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--</a:t>
            </a:r>
            <a:r>
              <a:rPr lang="en-US" sz="2400" dirty="0"/>
              <a:t>entity="</a:t>
            </a:r>
            <a:r>
              <a:rPr lang="en-US" sz="2400" dirty="0" smtClean="0"/>
              <a:t>CompassDipBundle:GenPerTelSta2“</a:t>
            </a:r>
            <a:br>
              <a:rPr lang="en-US" sz="2400" dirty="0" smtClean="0"/>
            </a:br>
            <a:r>
              <a:rPr lang="en-US" sz="2400" dirty="0" smtClean="0"/>
              <a:t>	--with-write </a:t>
            </a:r>
            <a:r>
              <a:rPr lang="en-US" sz="2400" dirty="0"/>
              <a:t>--route-prefix=/</a:t>
            </a:r>
            <a:r>
              <a:rPr lang="en-US" sz="2400" dirty="0" err="1"/>
              <a:t>dept</a:t>
            </a:r>
            <a:r>
              <a:rPr lang="en-US" sz="2400" dirty="0"/>
              <a:t>/person2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&gt; app/console </a:t>
            </a:r>
            <a:r>
              <a:rPr lang="en-US" sz="2400" dirty="0" err="1" smtClean="0"/>
              <a:t>doctrine:generate:crud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	--entity</a:t>
            </a:r>
            <a:r>
              <a:rPr lang="en-US" sz="2400" dirty="0"/>
              <a:t>="</a:t>
            </a:r>
            <a:r>
              <a:rPr lang="en-US" sz="2400" dirty="0" err="1" smtClean="0"/>
              <a:t>CompassDipBundle:GenOrganizzazione</a:t>
            </a:r>
            <a:r>
              <a:rPr lang="en-US" sz="2400" dirty="0" smtClean="0"/>
              <a:t>“</a:t>
            </a:r>
            <a:br>
              <a:rPr lang="en-US" sz="2400" dirty="0" smtClean="0"/>
            </a:br>
            <a:r>
              <a:rPr lang="en-US" sz="2400" dirty="0" smtClean="0"/>
              <a:t>	--</a:t>
            </a:r>
            <a:r>
              <a:rPr lang="en-US" sz="2400" dirty="0"/>
              <a:t>with-write --route-prefix=/</a:t>
            </a:r>
            <a:r>
              <a:rPr lang="en-US" sz="2400" dirty="0" err="1"/>
              <a:t>dept</a:t>
            </a:r>
            <a:r>
              <a:rPr lang="en-US" sz="2400" dirty="0"/>
              <a:t>/organization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9486152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Entity for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Views are not imported</a:t>
            </a:r>
          </a:p>
          <a:p>
            <a:r>
              <a:rPr lang="en-US" dirty="0" smtClean="0"/>
              <a:t>Write class Person, corresponding to view</a:t>
            </a:r>
            <a:br>
              <a:rPr lang="en-US" dirty="0" smtClean="0"/>
            </a:br>
            <a:r>
              <a:rPr lang="en-US" dirty="0" err="1" smtClean="0"/>
              <a:t>PTS_V_PersoneDipartimento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03645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388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/**</a:t>
            </a:r>
          </a:p>
          <a:p>
            <a:pPr marL="0" indent="0">
              <a:buNone/>
            </a:pPr>
            <a:r>
              <a:rPr lang="en-US" dirty="0"/>
              <a:t>* @</a:t>
            </a:r>
            <a:r>
              <a:rPr lang="en-US" dirty="0" err="1"/>
              <a:t>extra:Route</a:t>
            </a:r>
            <a:r>
              <a:rPr lang="en-US" dirty="0"/>
              <a:t>("/hello/admin/{name}")</a:t>
            </a:r>
          </a:p>
          <a:p>
            <a:pPr marL="0" indent="0">
              <a:buNone/>
            </a:pPr>
            <a:r>
              <a:rPr lang="en-US" dirty="0"/>
              <a:t>* @</a:t>
            </a:r>
            <a:r>
              <a:rPr lang="en-US" dirty="0" err="1"/>
              <a:t>extra:Secure</a:t>
            </a:r>
            <a:r>
              <a:rPr lang="en-US" dirty="0"/>
              <a:t>(roles="ROLE_ADMIN")</a:t>
            </a:r>
          </a:p>
          <a:p>
            <a:pPr marL="0" indent="0">
              <a:buNone/>
            </a:pPr>
            <a:r>
              <a:rPr lang="en-US" dirty="0"/>
              <a:t>* @</a:t>
            </a:r>
            <a:r>
              <a:rPr lang="en-US" dirty="0" err="1"/>
              <a:t>extra:Template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*/</a:t>
            </a:r>
          </a:p>
          <a:p>
            <a:pPr marL="0" indent="0">
              <a:buNone/>
            </a:pPr>
            <a:r>
              <a:rPr lang="en-US" dirty="0"/>
              <a:t>public function </a:t>
            </a:r>
            <a:r>
              <a:rPr lang="en-US" dirty="0" err="1"/>
              <a:t>helloadminAction</a:t>
            </a:r>
            <a:r>
              <a:rPr lang="en-US" dirty="0"/>
              <a:t>($name)</a:t>
            </a:r>
          </a:p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 smtClean="0"/>
              <a:t>	return </a:t>
            </a:r>
            <a:r>
              <a:rPr lang="en-US" dirty="0"/>
              <a:t>array('name' =&gt; $name);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183982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/**</a:t>
            </a:r>
          </a:p>
          <a:p>
            <a:pPr marL="0" indent="0">
              <a:buNone/>
            </a:pPr>
            <a:r>
              <a:rPr lang="en-US" dirty="0" smtClean="0"/>
              <a:t> * </a:t>
            </a:r>
            <a:r>
              <a:rPr lang="en-US" dirty="0"/>
              <a:t>@</a:t>
            </a:r>
            <a:r>
              <a:rPr lang="en-US" dirty="0" err="1"/>
              <a:t>extra:Route</a:t>
            </a:r>
            <a:r>
              <a:rPr lang="en-US" dirty="0"/>
              <a:t>("/hello/{</a:t>
            </a:r>
            <a:r>
              <a:rPr lang="en-US" dirty="0" smtClean="0"/>
              <a:t>name}“)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* </a:t>
            </a:r>
            <a:r>
              <a:rPr lang="en-US" dirty="0"/>
              <a:t>@</a:t>
            </a:r>
            <a:r>
              <a:rPr lang="en-US" dirty="0" err="1"/>
              <a:t>extra:Template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 smtClean="0"/>
              <a:t> * </a:t>
            </a:r>
            <a:r>
              <a:rPr lang="en-US" dirty="0"/>
              <a:t>@</a:t>
            </a:r>
            <a:r>
              <a:rPr lang="en-US" dirty="0" err="1"/>
              <a:t>extra:Cache</a:t>
            </a:r>
            <a:r>
              <a:rPr lang="en-US" dirty="0"/>
              <a:t>(</a:t>
            </a:r>
            <a:r>
              <a:rPr lang="en-US" dirty="0" err="1"/>
              <a:t>maxage</a:t>
            </a:r>
            <a:r>
              <a:rPr lang="en-US" dirty="0"/>
              <a:t>="86400")</a:t>
            </a:r>
          </a:p>
          <a:p>
            <a:pPr marL="0" indent="0">
              <a:buNone/>
            </a:pPr>
            <a:r>
              <a:rPr lang="en-US" dirty="0" smtClean="0"/>
              <a:t> */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public function </a:t>
            </a:r>
            <a:r>
              <a:rPr lang="en-US" dirty="0" err="1"/>
              <a:t>helloAction</a:t>
            </a:r>
            <a:r>
              <a:rPr lang="en-US" dirty="0"/>
              <a:t>($name</a:t>
            </a:r>
            <a:r>
              <a:rPr lang="en-US" dirty="0" smtClean="0"/>
              <a:t>) {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return array('name' =&gt; $name);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xmlns="" val="24729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76972"/>
            <a:ext cx="9144000" cy="568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Symfony</a:t>
            </a:r>
            <a:r>
              <a:rPr lang="en-US" dirty="0" smtClean="0"/>
              <a:t> Bundles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49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RosiPeopleBundle</a:t>
            </a:r>
            <a:r>
              <a:rPr lang="en-US" dirty="0"/>
              <a:t>\Entity\Person:</a:t>
            </a:r>
          </a:p>
          <a:p>
            <a:pPr marL="0" indent="0">
              <a:buNone/>
            </a:pPr>
            <a:r>
              <a:rPr lang="en-US" dirty="0"/>
              <a:t>  properties:</a:t>
            </a:r>
          </a:p>
          <a:p>
            <a:pPr marL="0" indent="0">
              <a:buNone/>
            </a:pPr>
            <a:r>
              <a:rPr lang="en-US" dirty="0"/>
              <a:t>        n</a:t>
            </a:r>
            <a:r>
              <a:rPr lang="en-US" dirty="0" smtClean="0"/>
              <a:t>ame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        - Length: {max:30, </a:t>
            </a:r>
            <a:r>
              <a:rPr lang="en-US" dirty="0" err="1"/>
              <a:t>maxMessage</a:t>
            </a:r>
            <a:r>
              <a:rPr lang="en-US" dirty="0"/>
              <a:t>: </a:t>
            </a:r>
            <a:r>
              <a:rPr lang="en-US" dirty="0" smtClean="0"/>
              <a:t>“Il </a:t>
            </a:r>
            <a:r>
              <a:rPr lang="en-US" dirty="0" err="1" smtClean="0"/>
              <a:t>nome</a:t>
            </a:r>
            <a:r>
              <a:rPr lang="en-US" dirty="0" smtClean="0"/>
              <a:t> non </a:t>
            </a:r>
            <a:r>
              <a:rPr lang="en-US" dirty="0" err="1" smtClean="0"/>
              <a:t>può</a:t>
            </a:r>
            <a:r>
              <a:rPr lang="en-US" dirty="0" smtClean="0"/>
              <a:t> </a:t>
            </a:r>
            <a:r>
              <a:rPr lang="en-US" dirty="0" err="1" smtClean="0"/>
              <a:t>superare</a:t>
            </a:r>
            <a:r>
              <a:rPr lang="en-US" dirty="0" smtClean="0"/>
              <a:t> 30 </a:t>
            </a:r>
            <a:r>
              <a:rPr lang="en-US" dirty="0" err="1" smtClean="0"/>
              <a:t>caratteri</a:t>
            </a:r>
            <a:r>
              <a:rPr lang="en-US" dirty="0" smtClean="0"/>
              <a:t>."}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- </a:t>
            </a:r>
            <a:r>
              <a:rPr lang="en-US" dirty="0" err="1"/>
              <a:t>NotBlank</a:t>
            </a:r>
            <a:r>
              <a:rPr lang="en-US" dirty="0"/>
              <a:t>: {message: "</a:t>
            </a:r>
            <a:r>
              <a:rPr lang="en-US" dirty="0" err="1"/>
              <a:t>Inserire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nome</a:t>
            </a:r>
            <a:r>
              <a:rPr lang="en-US" dirty="0"/>
              <a:t>."}</a:t>
            </a:r>
          </a:p>
          <a:p>
            <a:pPr marL="0" indent="0">
              <a:buNone/>
            </a:pPr>
            <a:r>
              <a:rPr lang="en-US" dirty="0" smtClean="0"/>
              <a:t>category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         - </a:t>
            </a:r>
            <a:r>
              <a:rPr lang="en-US" dirty="0" err="1"/>
              <a:t>NotBlank</a:t>
            </a:r>
            <a:r>
              <a:rPr lang="en-US" dirty="0"/>
              <a:t>: {message: "</a:t>
            </a:r>
            <a:r>
              <a:rPr lang="en-US" dirty="0" err="1"/>
              <a:t>Indicare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categoria</a:t>
            </a:r>
            <a:r>
              <a:rPr lang="en-US" dirty="0"/>
              <a:t>."}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9012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symfony.com/doc/current/book/index.html</a:t>
            </a:r>
            <a:endParaRPr lang="en-US" dirty="0" smtClean="0"/>
          </a:p>
          <a:p>
            <a:r>
              <a:rPr lang="en-US" dirty="0" smtClean="0"/>
              <a:t>Tutorial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://www.ens.ro/2012/03/21/jobeet-tutorial-with-symfony2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1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Model-View-Controller?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MVC is a software architecture that separates the representation of information from the user’s interaction with it</a:t>
            </a:r>
          </a:p>
          <a:p>
            <a:pPr lvl="1"/>
            <a:r>
              <a:rPr lang="en-US" sz="3200" dirty="0" smtClean="0"/>
              <a:t>the </a:t>
            </a:r>
            <a:r>
              <a:rPr lang="en-US" sz="3200" b="1" dirty="0" smtClean="0"/>
              <a:t>model</a:t>
            </a:r>
            <a:r>
              <a:rPr lang="en-US" sz="3200" dirty="0" smtClean="0"/>
              <a:t> represents the state of the application</a:t>
            </a:r>
          </a:p>
          <a:p>
            <a:pPr lvl="1"/>
            <a:r>
              <a:rPr lang="en-US" sz="3200" dirty="0" smtClean="0"/>
              <a:t>a </a:t>
            </a:r>
            <a:r>
              <a:rPr lang="en-US" sz="3200" b="1" dirty="0" smtClean="0"/>
              <a:t>view</a:t>
            </a:r>
            <a:r>
              <a:rPr lang="en-US" sz="3200" dirty="0" smtClean="0"/>
              <a:t> displays a representation of the model</a:t>
            </a:r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he </a:t>
            </a:r>
            <a:r>
              <a:rPr lang="en-US" sz="3200" b="1" dirty="0" smtClean="0"/>
              <a:t>controller</a:t>
            </a:r>
            <a:r>
              <a:rPr lang="en-US" sz="3200" dirty="0" smtClean="0"/>
              <a:t> mediates input, converting it to commands for the model or view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8597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pic>
        <p:nvPicPr>
          <p:cNvPr id="1026" name="Picture 2" descr="File:MVC-Process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2005" y="1619250"/>
            <a:ext cx="47625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227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2800" dirty="0" smtClean="0"/>
              <a:t>A</a:t>
            </a:r>
            <a:r>
              <a:rPr lang="en-US" sz="2800" b="1" dirty="0" smtClean="0"/>
              <a:t> controller</a:t>
            </a:r>
            <a:r>
              <a:rPr lang="en-US" sz="2800" dirty="0" smtClean="0"/>
              <a:t> </a:t>
            </a:r>
            <a:r>
              <a:rPr lang="en-US" sz="2800" b="1" dirty="0" smtClean="0"/>
              <a:t>sends commands</a:t>
            </a:r>
            <a:r>
              <a:rPr lang="en-US" sz="2800" dirty="0" smtClean="0"/>
              <a:t>:</a:t>
            </a:r>
          </a:p>
          <a:p>
            <a:pPr lvl="2"/>
            <a:r>
              <a:rPr lang="en-US" sz="2400" dirty="0" smtClean="0"/>
              <a:t>to the </a:t>
            </a:r>
            <a:r>
              <a:rPr lang="en-US" sz="2400" b="1" dirty="0" smtClean="0"/>
              <a:t>model</a:t>
            </a:r>
            <a:r>
              <a:rPr lang="en-US" sz="2400" dirty="0" smtClean="0"/>
              <a:t> to perform actions that may update the model state</a:t>
            </a:r>
          </a:p>
          <a:p>
            <a:pPr lvl="2"/>
            <a:r>
              <a:rPr lang="en-US" sz="2400" dirty="0"/>
              <a:t>t</a:t>
            </a:r>
            <a:r>
              <a:rPr lang="en-US" sz="2400" dirty="0" smtClean="0"/>
              <a:t>o the </a:t>
            </a:r>
            <a:r>
              <a:rPr lang="en-US" sz="2400" b="1" dirty="0" smtClean="0"/>
              <a:t>view</a:t>
            </a:r>
            <a:r>
              <a:rPr lang="en-US" sz="2400" dirty="0" smtClean="0"/>
              <a:t> </a:t>
            </a:r>
            <a:r>
              <a:rPr lang="en-US" sz="2400" dirty="0"/>
              <a:t>to change the </a:t>
            </a:r>
            <a:r>
              <a:rPr lang="en-US" sz="2400" dirty="0" smtClean="0"/>
              <a:t>view’s </a:t>
            </a:r>
            <a:r>
              <a:rPr lang="en-US" sz="2400" dirty="0"/>
              <a:t>presentation of the model (e.g., by scrolling through a document).</a:t>
            </a:r>
          </a:p>
          <a:p>
            <a:pPr lvl="1"/>
            <a:r>
              <a:rPr lang="en-US" sz="2800" dirty="0" smtClean="0"/>
              <a:t>After a model update the</a:t>
            </a:r>
            <a:r>
              <a:rPr lang="en-US" sz="2800" b="1" dirty="0" smtClean="0"/>
              <a:t> model notifies</a:t>
            </a:r>
            <a:r>
              <a:rPr lang="en-US" sz="2800" dirty="0" smtClean="0"/>
              <a:t> </a:t>
            </a:r>
            <a:r>
              <a:rPr lang="en-US" sz="2800" dirty="0"/>
              <a:t>its associated views and </a:t>
            </a:r>
            <a:r>
              <a:rPr lang="en-US" sz="2800" dirty="0" smtClean="0"/>
              <a:t>controllers, so that the </a:t>
            </a:r>
            <a:r>
              <a:rPr lang="en-US" sz="2800" dirty="0"/>
              <a:t>views </a:t>
            </a:r>
            <a:r>
              <a:rPr lang="en-US" sz="2800" dirty="0" smtClean="0"/>
              <a:t>can </a:t>
            </a:r>
            <a:r>
              <a:rPr lang="en-US" sz="2800" dirty="0"/>
              <a:t>produce updated output, and the controllers to change the available set of </a:t>
            </a:r>
            <a:r>
              <a:rPr lang="en-US" sz="2800" dirty="0" smtClean="0"/>
              <a:t>commands</a:t>
            </a:r>
            <a:endParaRPr lang="en-US" sz="2800" dirty="0"/>
          </a:p>
          <a:p>
            <a:pPr lvl="1"/>
            <a:r>
              <a:rPr lang="en-US" sz="2800" dirty="0" smtClean="0"/>
              <a:t>A</a:t>
            </a:r>
            <a:r>
              <a:rPr lang="en-US" sz="2800" b="1" dirty="0" smtClean="0"/>
              <a:t> view requests</a:t>
            </a:r>
            <a:r>
              <a:rPr lang="en-US" sz="2800" dirty="0" smtClean="0"/>
              <a:t> </a:t>
            </a:r>
            <a:r>
              <a:rPr lang="en-US" sz="2800" dirty="0"/>
              <a:t>from the model </a:t>
            </a:r>
            <a:r>
              <a:rPr lang="en-US" sz="2800" b="1" dirty="0" smtClean="0"/>
              <a:t>information</a:t>
            </a:r>
            <a:r>
              <a:rPr lang="en-US" sz="2800" dirty="0" smtClean="0"/>
              <a:t>  needed </a:t>
            </a:r>
            <a:r>
              <a:rPr lang="en-US" sz="2800" dirty="0"/>
              <a:t>to generate an output </a:t>
            </a:r>
            <a:r>
              <a:rPr lang="en-US" sz="2800" dirty="0" smtClean="0"/>
              <a:t>representation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0732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ppe">
  <a:themeElements>
    <a:clrScheme name="1_AIIA00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1_AIIA00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AIIA00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IIA00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IIA00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Beppe</Template>
  <TotalTime>1143</TotalTime>
  <Words>1678</Words>
  <Application>Microsoft Office PowerPoint</Application>
  <PresentationFormat>Overhead</PresentationFormat>
  <Paragraphs>436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Beppe</vt:lpstr>
      <vt:lpstr>Symfony2 Tutorial</vt:lpstr>
      <vt:lpstr>What is Symfony2?</vt:lpstr>
      <vt:lpstr>Difference between Web Framework and CMS</vt:lpstr>
      <vt:lpstr>Problems Solved by Symfony2</vt:lpstr>
      <vt:lpstr>Performance</vt:lpstr>
      <vt:lpstr>Symfony Bundles</vt:lpstr>
      <vt:lpstr>What is Model-View-Controller?</vt:lpstr>
      <vt:lpstr>Interactions</vt:lpstr>
      <vt:lpstr>Component Interactions</vt:lpstr>
      <vt:lpstr>ORM (Object Relational Mapping)</vt:lpstr>
      <vt:lpstr>Symfony2 Benefits</vt:lpstr>
      <vt:lpstr>Cons</vt:lpstr>
      <vt:lpstr>Flat PHP (blog posts page)</vt:lpstr>
      <vt:lpstr>Result?</vt:lpstr>
      <vt:lpstr>Hands on Symfony2</vt:lpstr>
      <vt:lpstr>1st step - Installation</vt:lpstr>
      <vt:lpstr>Slide 17</vt:lpstr>
      <vt:lpstr>2nd step - Create Application Bundle</vt:lpstr>
      <vt:lpstr>Folder Structure</vt:lpstr>
      <vt:lpstr>Folder Structure</vt:lpstr>
      <vt:lpstr>3rd step - The Data Model</vt:lpstr>
      <vt:lpstr>3rd step - The Data Model</vt:lpstr>
      <vt:lpstr>3rd step - The Data Model - Repository</vt:lpstr>
      <vt:lpstr>3rd Step – Data Model - Query</vt:lpstr>
      <vt:lpstr>3rd step - The Data Model - Associations</vt:lpstr>
      <vt:lpstr>3rd step - The Data Model </vt:lpstr>
      <vt:lpstr>3rd step - The ORM </vt:lpstr>
      <vt:lpstr>4th step - Initial Data</vt:lpstr>
      <vt:lpstr>Request Processing</vt:lpstr>
      <vt:lpstr>5th Step – Generate CRUD</vt:lpstr>
      <vt:lpstr>6th step - The Routing</vt:lpstr>
      <vt:lpstr>Routing Annotation</vt:lpstr>
      <vt:lpstr>5th step - The Routing</vt:lpstr>
      <vt:lpstr>6th step - Route Debugging</vt:lpstr>
      <vt:lpstr>Slide 35</vt:lpstr>
      <vt:lpstr>Slide 36</vt:lpstr>
      <vt:lpstr>So far?</vt:lpstr>
      <vt:lpstr>7th step - The View</vt:lpstr>
      <vt:lpstr>7th Step – Twig Templates</vt:lpstr>
      <vt:lpstr>Twig Templates</vt:lpstr>
      <vt:lpstr>Twig Layouts</vt:lpstr>
      <vt:lpstr>Twig Layouts</vt:lpstr>
      <vt:lpstr>Slide 43</vt:lpstr>
      <vt:lpstr>7th step - The View</vt:lpstr>
      <vt:lpstr>Slide 45</vt:lpstr>
      <vt:lpstr>Slide 46</vt:lpstr>
      <vt:lpstr>6th step - Testing</vt:lpstr>
      <vt:lpstr>7th and last step - Bundles</vt:lpstr>
      <vt:lpstr>Composer</vt:lpstr>
      <vt:lpstr>Import from DB</vt:lpstr>
      <vt:lpstr>SqlServer driver</vt:lpstr>
      <vt:lpstr>Install driver</vt:lpstr>
      <vt:lpstr>Generate Bundle</vt:lpstr>
      <vt:lpstr>Generate Classes</vt:lpstr>
      <vt:lpstr>CRUD for imported tables</vt:lpstr>
      <vt:lpstr>Write Entity for Views</vt:lpstr>
      <vt:lpstr>Annotations</vt:lpstr>
      <vt:lpstr>Security</vt:lpstr>
      <vt:lpstr>Caching</vt:lpstr>
      <vt:lpstr>Validation</vt:lpstr>
      <vt:lpstr>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Symfony2 Tutorial</dc:title>
  <dc:creator>Alexios Tzanetopoulos</dc:creator>
  <cp:lastModifiedBy>Giuseppe Attardi</cp:lastModifiedBy>
  <cp:revision>144</cp:revision>
  <dcterms:created xsi:type="dcterms:W3CDTF">2013-01-04T09:40:31Z</dcterms:created>
  <dcterms:modified xsi:type="dcterms:W3CDTF">2013-10-24T09:05:48Z</dcterms:modified>
</cp:coreProperties>
</file>