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1355" r:id="rId2"/>
    <p:sldId id="1356" r:id="rId3"/>
    <p:sldId id="1391" r:id="rId4"/>
    <p:sldId id="1392" r:id="rId5"/>
    <p:sldId id="1393" r:id="rId6"/>
    <p:sldId id="1395" r:id="rId7"/>
    <p:sldId id="1394" r:id="rId8"/>
    <p:sldId id="1396" r:id="rId9"/>
    <p:sldId id="1401" r:id="rId10"/>
    <p:sldId id="1492" r:id="rId11"/>
    <p:sldId id="1498" r:id="rId12"/>
    <p:sldId id="1499" r:id="rId13"/>
    <p:sldId id="1500" r:id="rId14"/>
  </p:sldIdLst>
  <p:sldSz cx="9144000" cy="6858000" type="screen4x3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00"/>
    <a:srgbClr val="CC6600"/>
    <a:srgbClr val="FF3300"/>
    <a:srgbClr val="FF0000"/>
    <a:srgbClr val="CC3300"/>
    <a:srgbClr val="777777"/>
    <a:srgbClr val="F4F3EB"/>
    <a:srgbClr val="F0EEEB"/>
    <a:srgbClr val="A4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88" autoAdjust="0"/>
  </p:normalViewPr>
  <p:slideViewPr>
    <p:cSldViewPr>
      <p:cViewPr varScale="1">
        <p:scale>
          <a:sx n="54" d="100"/>
          <a:sy n="54" d="100"/>
        </p:scale>
        <p:origin x="104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450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>
            <a:lvl1pPr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230" y="2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>
            <a:lvl1pPr algn="r"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230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algn="r" defTabSz="95135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2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58" y="4704850"/>
            <a:ext cx="4946184" cy="445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defTabSz="95135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230" y="9411238"/>
            <a:ext cx="2922471" cy="49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25" tIns="47562" rIns="95125" bIns="47562" numCol="1" anchor="b" anchorCtr="0" compatLnSpc="1">
            <a:prstTxWarp prst="textNoShape">
              <a:avLst/>
            </a:prstTxWarp>
          </a:bodyPr>
          <a:lstStyle>
            <a:lvl1pPr algn="r" defTabSz="951357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2471" cy="494762"/>
          </a:xfrm>
          <a:prstGeom prst="rect">
            <a:avLst/>
          </a:prstGeom>
        </p:spPr>
        <p:txBody>
          <a:bodyPr vert="horz" lIns="87828" tIns="43914" rIns="87828" bIns="43914" rtlCol="0"/>
          <a:lstStyle>
            <a:lvl1pPr algn="l">
              <a:defRPr sz="1200"/>
            </a:lvl1pPr>
          </a:lstStyle>
          <a:p>
            <a:r>
              <a:rPr lang="it-IT" dirty="0" smtClean="0"/>
              <a:t>Prof. Paolo Ferragina, </a:t>
            </a:r>
            <a:r>
              <a:rPr lang="it-IT" dirty="0" err="1" smtClean="0"/>
              <a:t>Univ</a:t>
            </a:r>
            <a:r>
              <a:rPr lang="it-IT" dirty="0" smtClean="0"/>
              <a:t>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40762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2"/>
            <a:ext cx="2922471" cy="4947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4538"/>
            <a:ext cx="4948237" cy="3713162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0" y="4703316"/>
            <a:ext cx="5395563" cy="4457469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28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7287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C82D3-598D-4E12-95E6-FD9645D0A758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632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57C27-232E-428C-A7F2-6F36E434EA04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732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30FD-7841-41A5-9334-50919D20127D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23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2"/>
            <a:ext cx="2922471" cy="4947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Prof. Paolo Ferragina, Algoritmi per "Information Retrieval"</a:t>
            </a: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4538"/>
            <a:ext cx="4948237" cy="3713162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70" y="4703316"/>
            <a:ext cx="5395563" cy="4457469"/>
          </a:xfrm>
          <a:noFill/>
          <a:ln/>
        </p:spPr>
        <p:txBody>
          <a:bodyPr/>
          <a:lstStyle/>
          <a:p>
            <a:endParaRPr lang="it-IT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4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3981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56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721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69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449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37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4B6CF-207A-4320-97B8-8300FFC57F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Prof. Paolo Ferragina, Univ. Pisa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25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428744"/>
            <a:ext cx="7772400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4800" dirty="0" smtClean="0"/>
              <a:t>Advanced Algorithms</a:t>
            </a:r>
            <a:br>
              <a:rPr lang="en-US" sz="4800" dirty="0" smtClean="0"/>
            </a:br>
            <a:r>
              <a:rPr lang="en-US" sz="4800" dirty="0" smtClean="0"/>
              <a:t>for Massive Datasets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Basics of Hashing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Simple and efficient universal hash</a:t>
            </a:r>
            <a:endParaRPr lang="it-IT" sz="3600" dirty="0"/>
          </a:p>
        </p:txBody>
      </p:sp>
      <p:sp>
        <p:nvSpPr>
          <p:cNvPr id="4" name="Rectangle 3"/>
          <p:cNvSpPr/>
          <p:nvPr/>
        </p:nvSpPr>
        <p:spPr>
          <a:xfrm>
            <a:off x="500034" y="2285992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it-IT" sz="3600" dirty="0" smtClean="0"/>
              <a:t>h</a:t>
            </a:r>
            <a:r>
              <a:rPr lang="it-IT" sz="3600" baseline="-25000" dirty="0" smtClean="0"/>
              <a:t>a</a:t>
            </a:r>
            <a:r>
              <a:rPr lang="it-IT" sz="3600" dirty="0" smtClean="0"/>
              <a:t>(x) = ( a*x 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mod</a:t>
            </a:r>
            <a:r>
              <a:rPr lang="it-IT" sz="3600" dirty="0" smtClean="0"/>
              <a:t> 2</a:t>
            </a:r>
            <a:r>
              <a:rPr lang="it-IT" sz="3600" baseline="40000" dirty="0" smtClean="0"/>
              <a:t>r</a:t>
            </a:r>
            <a:r>
              <a:rPr lang="it-IT" sz="3600" dirty="0" smtClean="0"/>
              <a:t> ) 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div</a:t>
            </a:r>
            <a:r>
              <a:rPr lang="it-IT" sz="3600" dirty="0" smtClean="0"/>
              <a:t> 2</a:t>
            </a:r>
            <a:r>
              <a:rPr lang="it-IT" sz="3600" baseline="40000" dirty="0" smtClean="0"/>
              <a:t>r-t</a:t>
            </a:r>
            <a:r>
              <a:rPr lang="it-IT" sz="3600" dirty="0" smtClean="0"/>
              <a:t> 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 0 ≤ </a:t>
            </a:r>
            <a:r>
              <a:rPr lang="it-IT" sz="2800" i="1" dirty="0" smtClean="0"/>
              <a:t>x</a:t>
            </a:r>
            <a:r>
              <a:rPr lang="it-IT" sz="2800" dirty="0" smtClean="0"/>
              <a:t> &lt; |U| = 2</a:t>
            </a:r>
            <a:r>
              <a:rPr lang="it-IT" sz="2800" baseline="40000" dirty="0" smtClean="0"/>
              <a:t>r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i="1" dirty="0" smtClean="0"/>
              <a:t>a</a:t>
            </a:r>
            <a:r>
              <a:rPr lang="it-IT" sz="2800" dirty="0" smtClean="0"/>
              <a:t> is </a:t>
            </a:r>
            <a:r>
              <a:rPr lang="it-IT" sz="2800" dirty="0" smtClean="0">
                <a:solidFill>
                  <a:srgbClr val="C00000"/>
                </a:solidFill>
              </a:rPr>
              <a:t>odd</a:t>
            </a:r>
          </a:p>
          <a:p>
            <a:pPr lvl="1" algn="r">
              <a:lnSpc>
                <a:spcPct val="150000"/>
              </a:lnSpc>
            </a:pPr>
            <a:r>
              <a:rPr lang="it-IT" sz="2800" dirty="0" smtClean="0">
                <a:solidFill>
                  <a:srgbClr val="C00000"/>
                </a:solidFill>
              </a:rPr>
              <a:t>                  </a:t>
            </a:r>
            <a:endParaRPr lang="it-IT" sz="3600" dirty="0" smtClean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4786322"/>
            <a:ext cx="8113118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Few key issues: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Consists of </a:t>
            </a:r>
            <a:r>
              <a:rPr lang="it-IT" sz="3200" dirty="0" smtClean="0">
                <a:solidFill>
                  <a:srgbClr val="C00000"/>
                </a:solidFill>
              </a:rPr>
              <a:t>t</a:t>
            </a:r>
            <a:r>
              <a:rPr lang="it-IT" sz="2800" dirty="0" smtClean="0">
                <a:solidFill>
                  <a:srgbClr val="C00000"/>
                </a:solidFill>
              </a:rPr>
              <a:t> bits</a:t>
            </a:r>
            <a:r>
              <a:rPr lang="it-IT" sz="2800" dirty="0" smtClean="0">
                <a:solidFill>
                  <a:srgbClr val="002060"/>
                </a:solidFill>
              </a:rPr>
              <a:t>, so</a:t>
            </a:r>
            <a:r>
              <a:rPr lang="it-IT" sz="2800" dirty="0" smtClean="0">
                <a:solidFill>
                  <a:srgbClr val="C00000"/>
                </a:solidFill>
              </a:rPr>
              <a:t> m = 2</a:t>
            </a:r>
            <a:r>
              <a:rPr lang="it-IT" sz="2800" baseline="40000" dirty="0" smtClean="0">
                <a:solidFill>
                  <a:srgbClr val="C00000"/>
                </a:solidFill>
              </a:rPr>
              <a:t>t</a:t>
            </a:r>
            <a:endParaRPr lang="it-IT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Probability of collision is </a:t>
            </a:r>
            <a:r>
              <a:rPr lang="it-IT" sz="3200" dirty="0" smtClean="0">
                <a:solidFill>
                  <a:srgbClr val="C00000"/>
                </a:solidFill>
              </a:rPr>
              <a:t>≤ 1/2</a:t>
            </a:r>
            <a:r>
              <a:rPr lang="it-IT" sz="3200" baseline="40000" dirty="0" smtClean="0">
                <a:solidFill>
                  <a:srgbClr val="C00000"/>
                </a:solidFill>
              </a:rPr>
              <a:t>t-1</a:t>
            </a:r>
            <a:r>
              <a:rPr lang="it-IT" sz="2800" dirty="0" smtClean="0">
                <a:solidFill>
                  <a:srgbClr val="C00000"/>
                </a:solidFill>
              </a:rPr>
              <a:t>   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(= 2/m)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a typeface="ＭＳ Ｐゴシック" pitchFamily="34" charset="-128"/>
              </a:rPr>
              <a:t>Minimal Ordered Perfect Hashing</a:t>
            </a:r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05B122-4ED6-49C8-9BB0-9895BD51192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6400800" y="3912269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m = 1.25 n</a:t>
            </a:r>
          </a:p>
        </p:txBody>
      </p:sp>
      <p:sp>
        <p:nvSpPr>
          <p:cNvPr id="8" name="Down Arrow 7"/>
          <p:cNvSpPr/>
          <p:nvPr/>
        </p:nvSpPr>
        <p:spPr>
          <a:xfrm>
            <a:off x="7086600" y="4445669"/>
            <a:ext cx="457200" cy="533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630" name="TextBox 8"/>
          <p:cNvSpPr txBox="1">
            <a:spLocks noChangeArrowheads="1"/>
          </p:cNvSpPr>
          <p:nvPr/>
        </p:nvSpPr>
        <p:spPr bwMode="auto">
          <a:xfrm>
            <a:off x="6248400" y="5055269"/>
            <a:ext cx="232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n=12 </a:t>
            </a:r>
            <a:r>
              <a:rPr lang="it-IT">
                <a:sym typeface="Wingdings" pitchFamily="2" charset="2"/>
              </a:rPr>
              <a:t></a:t>
            </a:r>
            <a:r>
              <a:rPr lang="it-IT"/>
              <a:t> m=15</a:t>
            </a:r>
          </a:p>
        </p:txBody>
      </p:sp>
      <p:pic>
        <p:nvPicPr>
          <p:cNvPr id="26631" name="Picture 3"/>
          <p:cNvPicPr>
            <a:picLocks noChangeAspect="1" noChangeArrowheads="1"/>
          </p:cNvPicPr>
          <p:nvPr/>
        </p:nvPicPr>
        <p:blipFill>
          <a:blip r:embed="rId3" cstate="print"/>
          <a:srcRect r="46030" b="12929"/>
          <a:stretch>
            <a:fillRect/>
          </a:stretch>
        </p:blipFill>
        <p:spPr bwMode="auto">
          <a:xfrm>
            <a:off x="733425" y="1685925"/>
            <a:ext cx="41433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2286000" y="5867400"/>
            <a:ext cx="670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>
                <a:solidFill>
                  <a:srgbClr val="FF0000"/>
                </a:solidFill>
              </a:rPr>
              <a:t>The h</a:t>
            </a:r>
            <a:r>
              <a:rPr lang="it-IT" sz="3600" baseline="-25000">
                <a:solidFill>
                  <a:srgbClr val="FF0000"/>
                </a:solidFill>
              </a:rPr>
              <a:t>1</a:t>
            </a:r>
            <a:r>
              <a:rPr lang="it-IT" sz="3600">
                <a:solidFill>
                  <a:srgbClr val="FF0000"/>
                </a:solidFill>
              </a:rPr>
              <a:t> and h</a:t>
            </a:r>
            <a:r>
              <a:rPr lang="it-IT" sz="3600" baseline="-25000">
                <a:solidFill>
                  <a:srgbClr val="FF0000"/>
                </a:solidFill>
              </a:rPr>
              <a:t>2</a:t>
            </a:r>
            <a:r>
              <a:rPr lang="it-IT" sz="3600">
                <a:solidFill>
                  <a:srgbClr val="FF0000"/>
                </a:solidFill>
              </a:rPr>
              <a:t> are not perfect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5292080" y="2840533"/>
            <a:ext cx="3851920" cy="864096"/>
          </a:xfrm>
          <a:prstGeom prst="wedgeEllipseCallout">
            <a:avLst>
              <a:gd name="adj1" fmla="val 8841"/>
              <a:gd name="adj2" fmla="val 77932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rPr>
              <a:t>Minimal, not minimum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5292080" y="1628800"/>
            <a:ext cx="3851920" cy="864096"/>
          </a:xfrm>
          <a:prstGeom prst="wedgeEllipseCallout">
            <a:avLst>
              <a:gd name="adj1" fmla="val -72761"/>
              <a:gd name="adj2" fmla="val -10253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/>
              <a:t>= lexicographic rank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h(t) = [ g( h</a:t>
            </a:r>
            <a:r>
              <a:rPr lang="en-US" sz="3200" baseline="-25000" dirty="0" smtClean="0">
                <a:ea typeface="ＭＳ Ｐゴシック" pitchFamily="34" charset="-128"/>
              </a:rPr>
              <a:t>1</a:t>
            </a:r>
            <a:r>
              <a:rPr lang="en-US" sz="3200" dirty="0" smtClean="0">
                <a:ea typeface="ＭＳ Ｐゴシック" pitchFamily="34" charset="-128"/>
              </a:rPr>
              <a:t>(t) </a:t>
            </a:r>
            <a:r>
              <a:rPr lang="it-IT" sz="3200" dirty="0" smtClean="0">
                <a:ea typeface="ＭＳ Ｐゴシック" pitchFamily="34" charset="-128"/>
              </a:rPr>
              <a:t>)</a:t>
            </a: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a typeface="ＭＳ Ｐゴシック" pitchFamily="34" charset="-128"/>
              </a:rPr>
              <a:t>+</a:t>
            </a:r>
            <a:r>
              <a:rPr lang="en-US" sz="3200" dirty="0" smtClean="0">
                <a:ea typeface="ＭＳ Ｐゴシック" pitchFamily="34" charset="-128"/>
              </a:rPr>
              <a:t>  g ( h</a:t>
            </a:r>
            <a:r>
              <a:rPr lang="en-US" sz="3200" baseline="-25000" dirty="0" smtClean="0">
                <a:ea typeface="ＭＳ Ｐゴシック" pitchFamily="34" charset="-128"/>
              </a:rPr>
              <a:t>2</a:t>
            </a:r>
            <a:r>
              <a:rPr lang="en-US" sz="3200" dirty="0" smtClean="0">
                <a:ea typeface="ＭＳ Ｐゴシック" pitchFamily="34" charset="-128"/>
              </a:rPr>
              <a:t>(t) ) ] </a:t>
            </a:r>
            <a:r>
              <a:rPr lang="en-US" sz="3200" dirty="0" smtClean="0">
                <a:solidFill>
                  <a:srgbClr val="FF0000"/>
                </a:solidFill>
                <a:ea typeface="ＭＳ Ｐゴシック" pitchFamily="34" charset="-128"/>
              </a:rPr>
              <a:t>mod n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endParaRPr lang="it-IT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F73C78-3192-42AE-B6D6-860B90459988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1450429"/>
            <a:ext cx="7677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6200" y="6177498"/>
            <a:ext cx="75135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h </a:t>
            </a:r>
            <a:r>
              <a:rPr lang="it-IT" b="1" dirty="0" err="1">
                <a:solidFill>
                  <a:srgbClr val="FF0000"/>
                </a:solidFill>
              </a:rPr>
              <a:t>is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perfect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ordered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dirty="0">
                <a:solidFill>
                  <a:srgbClr val="FF0000"/>
                </a:solidFill>
              </a:rPr>
              <a:t>no strings need to be stored</a:t>
            </a:r>
          </a:p>
          <a:p>
            <a:r>
              <a:rPr lang="it-IT" b="1" dirty="0">
                <a:solidFill>
                  <a:srgbClr val="002060"/>
                </a:solidFill>
              </a:rPr>
              <a:t>space is negligible for </a:t>
            </a:r>
            <a:r>
              <a:rPr lang="it-IT" dirty="0">
                <a:solidFill>
                  <a:srgbClr val="FF0000"/>
                </a:solidFill>
              </a:rPr>
              <a:t>h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and h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b="1" dirty="0">
                <a:solidFill>
                  <a:srgbClr val="002060"/>
                </a:solidFill>
              </a:rPr>
              <a:t>and </a:t>
            </a:r>
            <a:r>
              <a:rPr lang="it-IT" b="1" dirty="0" smtClean="0">
                <a:solidFill>
                  <a:srgbClr val="002060"/>
                </a:solidFill>
              </a:rPr>
              <a:t>it is = m </a:t>
            </a:r>
            <a:r>
              <a:rPr lang="it-IT" b="1" dirty="0">
                <a:solidFill>
                  <a:srgbClr val="002060"/>
                </a:solidFill>
              </a:rPr>
              <a:t>log </a:t>
            </a:r>
            <a:r>
              <a:rPr lang="it-IT" b="1" dirty="0" smtClean="0">
                <a:solidFill>
                  <a:srgbClr val="002060"/>
                </a:solidFill>
              </a:rPr>
              <a:t>n, </a:t>
            </a:r>
            <a:r>
              <a:rPr lang="it-IT" b="1" dirty="0">
                <a:solidFill>
                  <a:srgbClr val="FF0000"/>
                </a:solidFill>
              </a:rPr>
              <a:t>for g</a:t>
            </a:r>
            <a:endParaRPr lang="it-IT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How to construct it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22298C-FB53-4853-9899-F87495474D60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00200"/>
            <a:ext cx="53562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5791200" y="1532880"/>
            <a:ext cx="3376613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dirty="0"/>
              <a:t>Term = edge, its vertices</a:t>
            </a:r>
          </a:p>
          <a:p>
            <a:r>
              <a:rPr lang="it-IT" sz="1800" dirty="0"/>
              <a:t>are given by h1 and h2</a:t>
            </a:r>
          </a:p>
          <a:p>
            <a:endParaRPr lang="it-IT" sz="2000" dirty="0"/>
          </a:p>
          <a:p>
            <a:r>
              <a:rPr lang="it-IT" sz="1800" dirty="0"/>
              <a:t>All g(v)=0; then assign g()</a:t>
            </a:r>
          </a:p>
          <a:p>
            <a:r>
              <a:rPr lang="it-IT" sz="1800" dirty="0"/>
              <a:t>by difference with known h()</a:t>
            </a:r>
          </a:p>
          <a:p>
            <a:endParaRPr lang="it-IT" sz="1800" dirty="0"/>
          </a:p>
          <a:p>
            <a:r>
              <a:rPr lang="it-IT" sz="1800" dirty="0"/>
              <a:t>Acyclic </a:t>
            </a:r>
            <a:r>
              <a:rPr lang="it-IT" sz="1800" dirty="0">
                <a:sym typeface="Wingdings" pitchFamily="2" charset="2"/>
              </a:rPr>
              <a:t> ok</a:t>
            </a:r>
          </a:p>
          <a:p>
            <a:r>
              <a:rPr lang="it-IT" sz="1800" dirty="0">
                <a:sym typeface="Wingdings" pitchFamily="2" charset="2"/>
              </a:rPr>
              <a:t>No-Acycl  </a:t>
            </a:r>
          </a:p>
          <a:p>
            <a:r>
              <a:rPr lang="it-IT" sz="1800" dirty="0">
                <a:sym typeface="Wingdings" pitchFamily="2" charset="2"/>
              </a:rPr>
              <a:t>             regenerate hashes</a:t>
            </a:r>
            <a:endParaRPr lang="it-IT" sz="1800" dirty="0"/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4" cstate="print"/>
          <a:srcRect r="46030" b="12929"/>
          <a:stretch>
            <a:fillRect/>
          </a:stretch>
        </p:blipFill>
        <p:spPr bwMode="auto">
          <a:xfrm>
            <a:off x="5943600" y="4038600"/>
            <a:ext cx="269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 l="72829"/>
          <a:stretch>
            <a:fillRect/>
          </a:stretch>
        </p:blipFill>
        <p:spPr bwMode="auto">
          <a:xfrm>
            <a:off x="6172200" y="4114800"/>
            <a:ext cx="2514600" cy="25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117" y="4214817"/>
            <a:ext cx="3689883" cy="264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00043"/>
            <a:ext cx="7772400" cy="841396"/>
          </a:xfrm>
        </p:spPr>
        <p:txBody>
          <a:bodyPr/>
          <a:lstStyle/>
          <a:p>
            <a:pPr eaLnBrk="1" hangingPunct="1"/>
            <a:r>
              <a:rPr lang="it-IT" sz="3600" dirty="0" smtClean="0"/>
              <a:t>The Dictionary Problem</a:t>
            </a:r>
            <a:endParaRPr lang="en-US" sz="3600" dirty="0" smtClean="0"/>
          </a:p>
        </p:txBody>
      </p:sp>
      <p:sp>
        <p:nvSpPr>
          <p:cNvPr id="132098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8478603" cy="39703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it-IT" sz="2400" b="1" u="sng" dirty="0" smtClean="0">
                <a:solidFill>
                  <a:srgbClr val="FF0000"/>
                </a:solidFill>
                <a:latin typeface="+mn-lt"/>
              </a:rPr>
              <a:t>Definition.</a:t>
            </a:r>
            <a:r>
              <a:rPr lang="it-IT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400" dirty="0" smtClean="0">
                <a:latin typeface="+mn-lt"/>
              </a:rPr>
              <a:t>Let us given a dictionary </a:t>
            </a:r>
            <a:r>
              <a:rPr lang="it-IT" sz="2400" b="1" dirty="0" smtClean="0">
                <a:solidFill>
                  <a:srgbClr val="C00000"/>
                </a:solidFill>
                <a:latin typeface="+mn-lt"/>
              </a:rPr>
              <a:t>S</a:t>
            </a:r>
            <a:r>
              <a:rPr lang="it-IT" sz="2400" dirty="0" smtClean="0">
                <a:latin typeface="+mn-lt"/>
              </a:rPr>
              <a:t> of </a:t>
            </a:r>
            <a:r>
              <a:rPr lang="it-IT" sz="2400" b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it-IT" sz="2400" dirty="0" smtClean="0">
                <a:latin typeface="+mn-lt"/>
              </a:rPr>
              <a:t> keys drawn </a:t>
            </a:r>
          </a:p>
          <a:p>
            <a:pPr eaLnBrk="0" hangingPunct="0">
              <a:lnSpc>
                <a:spcPct val="150000"/>
              </a:lnSpc>
            </a:pPr>
            <a:r>
              <a:rPr lang="it-IT" sz="2400" dirty="0" smtClean="0">
                <a:latin typeface="+mn-lt"/>
              </a:rPr>
              <a:t>from a universe </a:t>
            </a:r>
            <a:r>
              <a:rPr lang="it-IT" sz="2400" b="1" dirty="0" smtClean="0">
                <a:solidFill>
                  <a:srgbClr val="C00000"/>
                </a:solidFill>
                <a:latin typeface="+mn-lt"/>
              </a:rPr>
              <a:t>U</a:t>
            </a:r>
            <a:r>
              <a:rPr lang="it-IT" sz="2400" dirty="0" smtClean="0">
                <a:latin typeface="+mn-lt"/>
              </a:rPr>
              <a:t>. We wish to design a (dynamic) data </a:t>
            </a:r>
          </a:p>
          <a:p>
            <a:pPr eaLnBrk="0" hangingPunct="0">
              <a:lnSpc>
                <a:spcPct val="150000"/>
              </a:lnSpc>
            </a:pPr>
            <a:r>
              <a:rPr lang="it-IT" sz="2400" dirty="0" smtClean="0">
                <a:latin typeface="+mn-lt"/>
              </a:rPr>
              <a:t>structure that supports the following operations:</a:t>
            </a:r>
          </a:p>
          <a:p>
            <a:pPr lvl="1" eaLnBrk="0" hangingPunct="0">
              <a:lnSpc>
                <a:spcPct val="200000"/>
              </a:lnSpc>
              <a:buSzPct val="120000"/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 membership(k)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it-IT" sz="2400" dirty="0" smtClean="0">
                <a:latin typeface="Comic Sans MS" pitchFamily="66" charset="0"/>
              </a:rPr>
              <a:t> checks whether 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k </a:t>
            </a:r>
            <a:r>
              <a:rPr lang="az-Cyrl-AZ" sz="2400" dirty="0" smtClean="0">
                <a:solidFill>
                  <a:schemeClr val="tx2"/>
                </a:solidFill>
                <a:latin typeface="Comic Sans MS" pitchFamily="66" charset="0"/>
              </a:rPr>
              <a:t>є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S</a:t>
            </a:r>
          </a:p>
          <a:p>
            <a:pPr lvl="1" eaLnBrk="0" hangingPunct="0">
              <a:lnSpc>
                <a:spcPct val="200000"/>
              </a:lnSpc>
              <a:buSzPct val="120000"/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insert(k) </a:t>
            </a:r>
            <a:r>
              <a:rPr lang="it-IT" sz="24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S = S U {k}</a:t>
            </a:r>
          </a:p>
          <a:p>
            <a:pPr lvl="1" eaLnBrk="0" hangingPunct="0">
              <a:lnSpc>
                <a:spcPct val="200000"/>
              </a:lnSpc>
              <a:buSzPct val="120000"/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delete(k) </a:t>
            </a:r>
            <a:r>
              <a:rPr lang="it-IT" sz="2400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 S = S – {k}</a:t>
            </a:r>
            <a:endParaRPr lang="it-IT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11" y="4677066"/>
            <a:ext cx="1857389" cy="218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Collision resolution: </a:t>
            </a:r>
            <a:r>
              <a:rPr lang="it-IT" i="1" dirty="0" smtClean="0"/>
              <a:t>chaining</a:t>
            </a:r>
            <a:endParaRPr lang="it-IT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5" y="1852369"/>
            <a:ext cx="8715403" cy="443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5786446" y="2638187"/>
            <a:ext cx="3071834" cy="35004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Key issue: </a:t>
            </a:r>
            <a:r>
              <a:rPr lang="it-IT" i="1" dirty="0" smtClean="0"/>
              <a:t>a good hash function</a:t>
            </a:r>
            <a:endParaRPr lang="it-IT" i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58" y="1744698"/>
            <a:ext cx="7555273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it-IT" sz="3200" b="1" u="sng" dirty="0" smtClean="0">
                <a:solidFill>
                  <a:srgbClr val="FF0000"/>
                </a:solidFill>
                <a:latin typeface="+mn-lt"/>
              </a:rPr>
              <a:t>Basic assumption:</a:t>
            </a:r>
            <a:r>
              <a:rPr lang="it-IT" sz="3200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it-IT" sz="3200" dirty="0" smtClean="0">
                <a:latin typeface="+mn-lt"/>
              </a:rPr>
              <a:t>Uniform hashing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5" y="3030990"/>
            <a:ext cx="8786841" cy="148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28596" y="5031768"/>
            <a:ext cx="82153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lnSpc>
                <a:spcPct val="200000"/>
              </a:lnSpc>
              <a:buSzPct val="120000"/>
            </a:pPr>
            <a:r>
              <a:rPr lang="it-IT" sz="2800" dirty="0" smtClean="0">
                <a:solidFill>
                  <a:schemeClr val="tx2"/>
                </a:solidFill>
                <a:latin typeface="Comic Sans MS" pitchFamily="66" charset="0"/>
              </a:rPr>
              <a:t>Avg #keys per slot </a:t>
            </a:r>
            <a:r>
              <a:rPr lang="it-IT" sz="2800" dirty="0" smtClean="0">
                <a:latin typeface="Comic Sans MS" pitchFamily="66" charset="0"/>
              </a:rPr>
              <a:t>= n * (1/m)  = n/m</a:t>
            </a:r>
          </a:p>
          <a:p>
            <a:pPr lvl="1" eaLnBrk="0" hangingPunct="0">
              <a:buSzPct val="120000"/>
            </a:pPr>
            <a:r>
              <a:rPr lang="it-IT" sz="2800" dirty="0" smtClean="0">
                <a:latin typeface="Comic Sans MS" pitchFamily="66" charset="0"/>
              </a:rPr>
              <a:t>                               =</a:t>
            </a:r>
            <a:r>
              <a:rPr lang="it-IT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it-IT" sz="2800" dirty="0" smtClean="0">
                <a:solidFill>
                  <a:schemeClr val="tx2"/>
                </a:solidFill>
                <a:latin typeface="Symbol" pitchFamily="18" charset="2"/>
              </a:rPr>
              <a:t>  </a:t>
            </a:r>
            <a:r>
              <a:rPr lang="it-IT" sz="2800" dirty="0" smtClean="0">
                <a:latin typeface="+mn-lt"/>
              </a:rPr>
              <a:t>(load factor)</a:t>
            </a:r>
            <a:endParaRPr lang="it-IT" sz="28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57224" y="5143512"/>
            <a:ext cx="7358114" cy="1357322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000496" y="3500438"/>
            <a:ext cx="2928958" cy="500066"/>
            <a:chOff x="4000496" y="3500438"/>
            <a:chExt cx="2928958" cy="500066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4000496" y="3500438"/>
              <a:ext cx="2428892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500562" y="4000504"/>
              <a:ext cx="2428892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Search cost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" y="1838325"/>
            <a:ext cx="80295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881065" y="5715016"/>
            <a:ext cx="7119959" cy="1071570"/>
            <a:chOff x="928662" y="5357826"/>
            <a:chExt cx="7119959" cy="107157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28662" y="5416963"/>
              <a:ext cx="7119959" cy="1012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 bwMode="auto">
            <a:xfrm>
              <a:off x="928662" y="5357826"/>
              <a:ext cx="7072362" cy="107157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pic>
        <p:nvPicPr>
          <p:cNvPr id="38913" name="Picture 1" descr="C:\Users\ferragin\Desktop\Pictur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0429" y="3071810"/>
            <a:ext cx="3263571" cy="230044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 bwMode="auto">
          <a:xfrm>
            <a:off x="5786446" y="3000372"/>
            <a:ext cx="3357554" cy="2357454"/>
          </a:xfrm>
          <a:prstGeom prst="rect">
            <a:avLst/>
          </a:prstGeom>
          <a:noFill/>
          <a:ln w="38100" cap="flat" cmpd="sng" algn="ctr">
            <a:solidFill>
              <a:srgbClr val="00A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6201811"/>
            <a:ext cx="19127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m = </a:t>
            </a:r>
            <a:r>
              <a:rPr lang="it-IT" sz="3200" dirty="0" smtClean="0">
                <a:solidFill>
                  <a:srgbClr val="C00000"/>
                </a:solidFill>
                <a:latin typeface="Symbol" pitchFamily="18" charset="2"/>
              </a:rPr>
              <a:t>W</a:t>
            </a:r>
            <a:r>
              <a:rPr lang="it-IT" sz="3200" dirty="0" smtClean="0">
                <a:solidFill>
                  <a:srgbClr val="C00000"/>
                </a:solidFill>
              </a:rPr>
              <a:t>(n)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summary...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52600"/>
            <a:ext cx="8286808" cy="4876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sz="3200" dirty="0" smtClean="0"/>
              <a:t>Hashing with chaining:</a:t>
            </a:r>
          </a:p>
          <a:p>
            <a:pPr lvl="1"/>
            <a:r>
              <a:rPr lang="it-IT" dirty="0" smtClean="0"/>
              <a:t>O(1) search/update time in expectation</a:t>
            </a:r>
          </a:p>
          <a:p>
            <a:pPr lvl="1"/>
            <a:r>
              <a:rPr lang="it-IT" dirty="0" smtClean="0"/>
              <a:t>O(n) optimal space</a:t>
            </a:r>
          </a:p>
          <a:p>
            <a:pPr lvl="1"/>
            <a:r>
              <a:rPr lang="it-IT" dirty="0" smtClean="0"/>
              <a:t>Simple to implement</a:t>
            </a:r>
          </a:p>
          <a:p>
            <a:pPr>
              <a:lnSpc>
                <a:spcPct val="150000"/>
              </a:lnSpc>
              <a:buNone/>
            </a:pPr>
            <a:r>
              <a:rPr lang="it-IT" sz="3200" dirty="0" smtClean="0"/>
              <a:t>...but: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Space =    m log</a:t>
            </a:r>
            <a:r>
              <a:rPr lang="it-IT" baseline="-25000" dirty="0" smtClean="0"/>
              <a:t>2</a:t>
            </a:r>
            <a:r>
              <a:rPr lang="it-IT" dirty="0" smtClean="0"/>
              <a:t> n + n (log</a:t>
            </a:r>
            <a:r>
              <a:rPr lang="it-IT" baseline="-25000" dirty="0" smtClean="0"/>
              <a:t>2</a:t>
            </a:r>
            <a:r>
              <a:rPr lang="it-IT" dirty="0" smtClean="0"/>
              <a:t> n + log</a:t>
            </a:r>
            <a:r>
              <a:rPr lang="it-IT" baseline="-25000" dirty="0" smtClean="0"/>
              <a:t>2</a:t>
            </a:r>
            <a:r>
              <a:rPr lang="it-IT" dirty="0" smtClean="0"/>
              <a:t> |U|)  bits</a:t>
            </a:r>
            <a:endParaRPr lang="it-IT" sz="2000" i="1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it-IT" dirty="0" smtClean="0"/>
              <a:t>Bounds in expectation</a:t>
            </a:r>
          </a:p>
          <a:p>
            <a:pPr lvl="1">
              <a:lnSpc>
                <a:spcPct val="150000"/>
              </a:lnSpc>
            </a:pPr>
            <a:r>
              <a:rPr lang="it-IT" dirty="0" smtClean="0"/>
              <a:t>Uniform hashing is </a:t>
            </a:r>
            <a:r>
              <a:rPr lang="it-IT" i="1" dirty="0" smtClean="0">
                <a:solidFill>
                  <a:srgbClr val="C00000"/>
                </a:solidFill>
              </a:rPr>
              <a:t>difficult</a:t>
            </a:r>
            <a:r>
              <a:rPr lang="it-IT" dirty="0" smtClean="0"/>
              <a:t> to guarantee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29388" y="3786190"/>
            <a:ext cx="2428892" cy="428604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Open addressing</a:t>
            </a:r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 bwMode="auto">
          <a:xfrm>
            <a:off x="785786" y="5429264"/>
            <a:ext cx="500066" cy="428628"/>
          </a:xfrm>
          <a:prstGeom prst="actionButtonHelp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Action Button: Help 5">
            <a:hlinkClick r:id="" action="ppaction://noaction" highlightClick="1"/>
          </p:cNvPr>
          <p:cNvSpPr/>
          <p:nvPr/>
        </p:nvSpPr>
        <p:spPr bwMode="auto">
          <a:xfrm>
            <a:off x="785786" y="6072206"/>
            <a:ext cx="500066" cy="428628"/>
          </a:xfrm>
          <a:prstGeom prst="actionButtonHelp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 bwMode="auto">
          <a:xfrm rot="10800000" flipV="1">
            <a:off x="5357818" y="4000492"/>
            <a:ext cx="1071570" cy="9287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857488" y="3957584"/>
            <a:ext cx="4214841" cy="871658"/>
            <a:chOff x="2928926" y="3957584"/>
            <a:chExt cx="3996832" cy="871658"/>
          </a:xfrm>
        </p:grpSpPr>
        <p:sp>
          <p:nvSpPr>
            <p:cNvPr id="9" name="Right Brace 8"/>
            <p:cNvSpPr/>
            <p:nvPr/>
          </p:nvSpPr>
          <p:spPr bwMode="auto">
            <a:xfrm rot="16200000">
              <a:off x="3393273" y="4036223"/>
              <a:ext cx="285752" cy="1214446"/>
            </a:xfrm>
            <a:prstGeom prst="rightBrace">
              <a:avLst/>
            </a:prstGeom>
            <a:noFill/>
            <a:ln w="38100" cap="flat" cmpd="sng" algn="ctr">
              <a:solidFill>
                <a:srgbClr val="CC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19221" y="3957584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C00000"/>
                  </a:solidFill>
                </a:rPr>
                <a:t>array</a:t>
              </a:r>
              <a:endParaRPr lang="it-IT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Right Brace 10"/>
            <p:cNvSpPr/>
            <p:nvPr/>
          </p:nvSpPr>
          <p:spPr bwMode="auto">
            <a:xfrm rot="16200000">
              <a:off x="5582695" y="3486179"/>
              <a:ext cx="257234" cy="2428892"/>
            </a:xfrm>
            <a:prstGeom prst="rightBrace">
              <a:avLst/>
            </a:prstGeom>
            <a:noFill/>
            <a:ln w="38100" cap="flat" cmpd="sng" algn="ctr">
              <a:solidFill>
                <a:srgbClr val="CC66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48280" y="4071942"/>
              <a:ext cx="1309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C00000"/>
                  </a:solidFill>
                </a:rPr>
                <a:t>chains</a:t>
              </a:r>
              <a:endParaRPr lang="it-IT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4" idx="1"/>
          </p:cNvCxnSpPr>
          <p:nvPr/>
        </p:nvCxnSpPr>
        <p:spPr bwMode="auto">
          <a:xfrm rot="10800000" flipV="1">
            <a:off x="3714744" y="4000492"/>
            <a:ext cx="2714644" cy="9287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practice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52600"/>
            <a:ext cx="8029604" cy="4876800"/>
          </a:xfrm>
        </p:spPr>
        <p:txBody>
          <a:bodyPr/>
          <a:lstStyle/>
          <a:p>
            <a:pPr>
              <a:buNone/>
            </a:pPr>
            <a:r>
              <a:rPr lang="it-IT" sz="2800" dirty="0" smtClean="0"/>
              <a:t>Typically we use </a:t>
            </a:r>
            <a:r>
              <a:rPr lang="it-IT" sz="2800" b="1" dirty="0" smtClean="0">
                <a:solidFill>
                  <a:srgbClr val="FF0000"/>
                </a:solidFill>
              </a:rPr>
              <a:t>simple</a:t>
            </a:r>
            <a:r>
              <a:rPr lang="it-IT" sz="2800" dirty="0" smtClean="0"/>
              <a:t> hash functions:</a:t>
            </a:r>
            <a:endParaRPr lang="it-IT" sz="2800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629911"/>
            <a:ext cx="3057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000504"/>
            <a:ext cx="8510616" cy="112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5629261" y="2915663"/>
            <a:ext cx="2071702" cy="584775"/>
            <a:chOff x="6072198" y="3286124"/>
            <a:chExt cx="2071702" cy="584775"/>
          </a:xfrm>
        </p:grpSpPr>
        <p:cxnSp>
          <p:nvCxnSpPr>
            <p:cNvPr id="8" name="Straight Arrow Connector 7"/>
            <p:cNvCxnSpPr/>
            <p:nvPr/>
          </p:nvCxnSpPr>
          <p:spPr bwMode="auto">
            <a:xfrm rot="10800000">
              <a:off x="6072198" y="3429000"/>
              <a:ext cx="785818" cy="357190"/>
            </a:xfrm>
            <a:prstGeom prst="straightConnector1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801866" y="3286124"/>
              <a:ext cx="13420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 smtClean="0">
                  <a:solidFill>
                    <a:srgbClr val="C00000"/>
                  </a:solidFill>
                </a:rPr>
                <a:t>prime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7429520" y="4643446"/>
            <a:ext cx="142876" cy="35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71538" y="5357826"/>
            <a:ext cx="7000924" cy="1142984"/>
            <a:chOff x="1071538" y="5715016"/>
            <a:chExt cx="7000924" cy="1142984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76360" y="5795986"/>
              <a:ext cx="66103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 bwMode="auto">
            <a:xfrm>
              <a:off x="1071538" y="5715016"/>
              <a:ext cx="7000924" cy="1142984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Enforce “goodness”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52600"/>
            <a:ext cx="8286808" cy="1676400"/>
          </a:xfrm>
        </p:spPr>
        <p:txBody>
          <a:bodyPr/>
          <a:lstStyle/>
          <a:p>
            <a:pPr>
              <a:buNone/>
            </a:pPr>
            <a:r>
              <a:rPr lang="it-IT" sz="3200" dirty="0" smtClean="0"/>
              <a:t>As in Quicksort for the selection of its pivot, select the </a:t>
            </a:r>
            <a:r>
              <a:rPr lang="it-IT" sz="4000" dirty="0" smtClean="0">
                <a:solidFill>
                  <a:srgbClr val="C00000"/>
                </a:solidFill>
              </a:rPr>
              <a:t>h() </a:t>
            </a:r>
            <a:r>
              <a:rPr lang="it-IT" sz="3200" i="1" dirty="0" smtClean="0">
                <a:solidFill>
                  <a:srgbClr val="C00000"/>
                </a:solidFill>
              </a:rPr>
              <a:t>at random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714752"/>
            <a:ext cx="7929618" cy="220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2928926" y="6072206"/>
            <a:ext cx="6215074" cy="78579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From which set we should draw h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1472" y="3643314"/>
            <a:ext cx="8072494" cy="2286016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example</a:t>
            </a:r>
            <a:r>
              <a:rPr lang="it-IT" dirty="0" smtClean="0"/>
              <a:t> of </a:t>
            </a:r>
            <a:r>
              <a:rPr lang="it-IT" i="1" dirty="0" smtClean="0">
                <a:solidFill>
                  <a:srgbClr val="C00000"/>
                </a:solidFill>
              </a:rPr>
              <a:t>Universal</a:t>
            </a:r>
            <a:r>
              <a:rPr lang="it-IT" dirty="0" smtClean="0"/>
              <a:t>  </a:t>
            </a:r>
            <a:r>
              <a:rPr lang="it-IT" dirty="0" err="1" smtClean="0"/>
              <a:t>hash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800632"/>
            <a:ext cx="7772400" cy="485756"/>
          </a:xfrm>
        </p:spPr>
        <p:txBody>
          <a:bodyPr/>
          <a:lstStyle/>
          <a:p>
            <a:r>
              <a:rPr lang="it-IT" dirty="0" smtClean="0"/>
              <a:t>Each a</a:t>
            </a:r>
            <a:r>
              <a:rPr lang="it-IT" baseline="-25000" dirty="0" smtClean="0"/>
              <a:t>i</a:t>
            </a:r>
            <a:r>
              <a:rPr lang="it-IT" dirty="0" smtClean="0"/>
              <a:t> is selected at random in [0,m)</a:t>
            </a:r>
            <a:endParaRPr lang="it-IT" dirty="0"/>
          </a:p>
        </p:txBody>
      </p:sp>
      <p:grpSp>
        <p:nvGrpSpPr>
          <p:cNvPr id="22" name="Group 21"/>
          <p:cNvGrpSpPr/>
          <p:nvPr/>
        </p:nvGrpSpPr>
        <p:grpSpPr>
          <a:xfrm>
            <a:off x="1428728" y="2357430"/>
            <a:ext cx="6000792" cy="642942"/>
            <a:chOff x="1285852" y="1928802"/>
            <a:chExt cx="6000792" cy="642942"/>
          </a:xfrm>
        </p:grpSpPr>
        <p:sp>
          <p:nvSpPr>
            <p:cNvPr id="4" name="Rectangle 3"/>
            <p:cNvSpPr/>
            <p:nvPr/>
          </p:nvSpPr>
          <p:spPr bwMode="auto">
            <a:xfrm>
              <a:off x="1285852" y="1928802"/>
              <a:ext cx="6000792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285852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71670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857488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00826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4071934" y="2214554"/>
              <a:ext cx="200026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1428728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k</a:t>
              </a:r>
              <a:r>
                <a:rPr lang="it-IT" sz="2400" baseline="-25000" dirty="0" smtClean="0"/>
                <a:t>0</a:t>
              </a:r>
              <a:endParaRPr lang="it-IT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71862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k</a:t>
              </a:r>
              <a:r>
                <a:rPr lang="it-IT" sz="2400" baseline="-25000" dirty="0" smtClean="0"/>
                <a:t>1</a:t>
              </a:r>
              <a:endParaRPr lang="it-IT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57680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k</a:t>
              </a:r>
              <a:r>
                <a:rPr lang="it-IT" sz="2400" baseline="-25000" dirty="0" smtClean="0"/>
                <a:t>2</a:t>
              </a:r>
              <a:endParaRPr lang="it-IT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6450" y="200024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k</a:t>
              </a:r>
              <a:r>
                <a:rPr lang="it-IT" sz="2400" baseline="-25000" dirty="0" smtClean="0"/>
                <a:t>r</a:t>
              </a:r>
              <a:endParaRPr lang="it-IT" baseline="-25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28728" y="1643050"/>
            <a:ext cx="1594332" cy="642942"/>
            <a:chOff x="1428728" y="1643050"/>
            <a:chExt cx="1594332" cy="642942"/>
          </a:xfrm>
        </p:grpSpPr>
        <p:sp>
          <p:nvSpPr>
            <p:cNvPr id="23" name="Left Brace 22"/>
            <p:cNvSpPr/>
            <p:nvPr/>
          </p:nvSpPr>
          <p:spPr bwMode="auto">
            <a:xfrm rot="5400000">
              <a:off x="1643042" y="1714488"/>
              <a:ext cx="357190" cy="785818"/>
            </a:xfrm>
            <a:prstGeom prst="leftBrac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7356" y="1643050"/>
              <a:ext cx="11657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≈log</a:t>
              </a:r>
              <a:r>
                <a:rPr lang="it-IT" baseline="-25000" dirty="0" smtClean="0">
                  <a:solidFill>
                    <a:srgbClr val="C00000"/>
                  </a:solidFill>
                </a:rPr>
                <a:t>2</a:t>
              </a:r>
              <a:r>
                <a:rPr lang="it-IT" dirty="0" smtClean="0">
                  <a:solidFill>
                    <a:srgbClr val="C00000"/>
                  </a:solidFill>
                </a:rPr>
                <a:t> m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15140" y="3214686"/>
            <a:ext cx="2481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r ≈ log</a:t>
            </a:r>
            <a:r>
              <a:rPr lang="it-IT" baseline="-25000" dirty="0" smtClean="0">
                <a:solidFill>
                  <a:srgbClr val="C00000"/>
                </a:solidFill>
              </a:rPr>
              <a:t>2</a:t>
            </a:r>
            <a:r>
              <a:rPr lang="it-IT" dirty="0" smtClean="0">
                <a:solidFill>
                  <a:srgbClr val="C00000"/>
                </a:solidFill>
              </a:rPr>
              <a:t> U / log</a:t>
            </a:r>
            <a:r>
              <a:rPr lang="it-IT" baseline="-25000" dirty="0" smtClean="0">
                <a:solidFill>
                  <a:srgbClr val="C00000"/>
                </a:solidFill>
              </a:rPr>
              <a:t>2</a:t>
            </a:r>
            <a:r>
              <a:rPr lang="it-IT" dirty="0" smtClean="0">
                <a:solidFill>
                  <a:srgbClr val="C00000"/>
                </a:solidFill>
              </a:rPr>
              <a:t> m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28728" y="3929066"/>
            <a:ext cx="6000792" cy="642942"/>
            <a:chOff x="1285852" y="1928802"/>
            <a:chExt cx="6000792" cy="642942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285852" y="1928802"/>
              <a:ext cx="6000792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285852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1670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57488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500826" y="1928802"/>
              <a:ext cx="785818" cy="6429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71934" y="2214554"/>
              <a:ext cx="200026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428728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a</a:t>
              </a:r>
              <a:r>
                <a:rPr lang="it-IT" sz="2400" baseline="-25000" dirty="0" smtClean="0"/>
                <a:t>0</a:t>
              </a:r>
              <a:endParaRPr lang="it-IT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71862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a</a:t>
              </a:r>
              <a:r>
                <a:rPr lang="it-IT" sz="2400" baseline="-25000" dirty="0" smtClean="0"/>
                <a:t>1</a:t>
              </a:r>
              <a:endParaRPr lang="it-IT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57680" y="2000240"/>
              <a:ext cx="494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a</a:t>
              </a:r>
              <a:r>
                <a:rPr lang="it-IT" sz="2400" baseline="-25000" dirty="0" smtClean="0"/>
                <a:t>2</a:t>
              </a:r>
              <a:endParaRPr lang="it-IT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66450" y="200024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a</a:t>
              </a:r>
              <a:r>
                <a:rPr lang="it-IT" sz="2400" baseline="-25000" dirty="0" smtClean="0"/>
                <a:t>r</a:t>
              </a:r>
              <a:endParaRPr lang="it-IT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42910" y="235743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endParaRPr lang="it-IT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6564" y="3929066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it-IT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28" y="5462610"/>
            <a:ext cx="39433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Group 37"/>
          <p:cNvGrpSpPr/>
          <p:nvPr/>
        </p:nvGrpSpPr>
        <p:grpSpPr>
          <a:xfrm>
            <a:off x="6715140" y="5786454"/>
            <a:ext cx="1913538" cy="642942"/>
            <a:chOff x="6072198" y="3143248"/>
            <a:chExt cx="1913538" cy="642942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rot="10800000">
              <a:off x="6072198" y="3429000"/>
              <a:ext cx="785818" cy="357190"/>
            </a:xfrm>
            <a:prstGeom prst="straightConnector1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643702" y="3143248"/>
              <a:ext cx="13420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dirty="0" smtClean="0">
                  <a:solidFill>
                    <a:srgbClr val="C00000"/>
                  </a:solidFill>
                </a:rPr>
                <a:t>prime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6215074" y="1500174"/>
            <a:ext cx="2928926" cy="785818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U = universe of keys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m = Table size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4786314" y="6419872"/>
            <a:ext cx="4429124" cy="438128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not necessarily: (...mod p) mod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/>
      <p:bldP spid="4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17028</TotalTime>
  <Words>523</Words>
  <Application>Microsoft Office PowerPoint</Application>
  <PresentationFormat>Presentazione su schermo (4:3)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Comic Sans MS</vt:lpstr>
      <vt:lpstr>Lucida Sans</vt:lpstr>
      <vt:lpstr>Symbol</vt:lpstr>
      <vt:lpstr>Tahoma</vt:lpstr>
      <vt:lpstr>Times New Roman</vt:lpstr>
      <vt:lpstr>Wingdings</vt:lpstr>
      <vt:lpstr>Default Design</vt:lpstr>
      <vt:lpstr>Advanced Algorithms for Massive Datasets</vt:lpstr>
      <vt:lpstr>The Dictionary Problem</vt:lpstr>
      <vt:lpstr>Collision resolution: chaining</vt:lpstr>
      <vt:lpstr>Key issue: a good hash function</vt:lpstr>
      <vt:lpstr>Search cost</vt:lpstr>
      <vt:lpstr>In summary...</vt:lpstr>
      <vt:lpstr>In practice</vt:lpstr>
      <vt:lpstr>Enforce “goodness”</vt:lpstr>
      <vt:lpstr>An example of Universal  hash</vt:lpstr>
      <vt:lpstr>Simple and efficient universal hash</vt:lpstr>
      <vt:lpstr>Minimal Ordered Perfect Hashing</vt:lpstr>
      <vt:lpstr>h(t) = [ g( h1(t) ) +  g ( h2(t) ) ] mod n </vt:lpstr>
      <vt:lpstr>How to construct it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Paolo Ferragina</cp:lastModifiedBy>
  <cp:revision>1328</cp:revision>
  <cp:lastPrinted>2009-04-22T19:24:48Z</cp:lastPrinted>
  <dcterms:created xsi:type="dcterms:W3CDTF">2002-09-18T16:13:07Z</dcterms:created>
  <dcterms:modified xsi:type="dcterms:W3CDTF">2014-10-07T09:30:37Z</dcterms:modified>
</cp:coreProperties>
</file>