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82" r:id="rId2"/>
    <p:sldId id="548" r:id="rId3"/>
    <p:sldId id="549" r:id="rId4"/>
    <p:sldId id="550" r:id="rId5"/>
    <p:sldId id="551" r:id="rId6"/>
    <p:sldId id="384" r:id="rId7"/>
    <p:sldId id="385" r:id="rId8"/>
    <p:sldId id="386" r:id="rId9"/>
    <p:sldId id="387" r:id="rId10"/>
    <p:sldId id="388" r:id="rId11"/>
    <p:sldId id="275" r:id="rId12"/>
    <p:sldId id="392" r:id="rId13"/>
    <p:sldId id="276" r:id="rId14"/>
    <p:sldId id="281" r:id="rId15"/>
    <p:sldId id="389" r:id="rId16"/>
    <p:sldId id="280" r:id="rId17"/>
    <p:sldId id="423" r:id="rId18"/>
    <p:sldId id="586" r:id="rId19"/>
    <p:sldId id="394" r:id="rId20"/>
    <p:sldId id="395" r:id="rId21"/>
    <p:sldId id="396" r:id="rId22"/>
    <p:sldId id="381" r:id="rId23"/>
    <p:sldId id="399" r:id="rId24"/>
    <p:sldId id="400" r:id="rId25"/>
    <p:sldId id="401" r:id="rId26"/>
    <p:sldId id="422" r:id="rId27"/>
    <p:sldId id="402" r:id="rId28"/>
    <p:sldId id="425" r:id="rId29"/>
    <p:sldId id="427" r:id="rId30"/>
    <p:sldId id="428" r:id="rId31"/>
    <p:sldId id="429" r:id="rId32"/>
    <p:sldId id="432" r:id="rId33"/>
    <p:sldId id="433" r:id="rId34"/>
    <p:sldId id="580" r:id="rId35"/>
    <p:sldId id="581" r:id="rId36"/>
    <p:sldId id="582" r:id="rId37"/>
    <p:sldId id="583" r:id="rId38"/>
    <p:sldId id="584" r:id="rId39"/>
    <p:sldId id="585" r:id="rId40"/>
    <p:sldId id="436" r:id="rId41"/>
    <p:sldId id="536" r:id="rId42"/>
    <p:sldId id="534" r:id="rId43"/>
    <p:sldId id="438" r:id="rId44"/>
    <p:sldId id="554" r:id="rId45"/>
    <p:sldId id="530" r:id="rId46"/>
    <p:sldId id="440" r:id="rId47"/>
    <p:sldId id="441" r:id="rId48"/>
    <p:sldId id="443" r:id="rId49"/>
    <p:sldId id="444" r:id="rId50"/>
    <p:sldId id="446" r:id="rId51"/>
    <p:sldId id="450" r:id="rId52"/>
    <p:sldId id="518" r:id="rId53"/>
    <p:sldId id="519" r:id="rId54"/>
    <p:sldId id="520" r:id="rId55"/>
    <p:sldId id="521" r:id="rId56"/>
    <p:sldId id="523" r:id="rId57"/>
    <p:sldId id="524" r:id="rId58"/>
    <p:sldId id="525" r:id="rId59"/>
    <p:sldId id="526" r:id="rId60"/>
    <p:sldId id="527" r:id="rId61"/>
    <p:sldId id="528" r:id="rId62"/>
    <p:sldId id="529" r:id="rId63"/>
    <p:sldId id="531" r:id="rId64"/>
    <p:sldId id="532" r:id="rId6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FAD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89445" autoAdjust="0"/>
  </p:normalViewPr>
  <p:slideViewPr>
    <p:cSldViewPr>
      <p:cViewPr varScale="1">
        <p:scale>
          <a:sx n="80" d="100"/>
          <a:sy n="80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lavoro\Unipi\clustering%20presentation\3FoldCrossValidation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2"/>
  <c:chart>
    <c:autoTitleDeleted val="1"/>
    <c:plotArea>
      <c:layout>
        <c:manualLayout>
          <c:layoutTarget val="inner"/>
          <c:xMode val="edge"/>
          <c:yMode val="edge"/>
          <c:x val="0.14609041406281828"/>
          <c:y val="6.1306021503325585E-2"/>
          <c:w val="0.83624531896980359"/>
          <c:h val="0.73178268434166749"/>
        </c:manualLayout>
      </c:layout>
      <c:barChart>
        <c:barDir val="col"/>
        <c:grouping val="stacked"/>
        <c:ser>
          <c:idx val="0"/>
          <c:order val="0"/>
          <c:tx>
            <c:strRef>
              <c:f>Foglio1!$A$2</c:f>
              <c:strCache>
                <c:ptCount val="1"/>
                <c:pt idx="0">
                  <c:v>F1</c:v>
                </c:pt>
              </c:strCache>
            </c:strRef>
          </c:tx>
          <c:spPr>
            <a:solidFill>
              <a:schemeClr val="accent1"/>
            </a:solidFill>
          </c:spPr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cat>
            <c:strRef>
              <c:f>Foglio1!$B$1:$F$1</c:f>
              <c:strCache>
                <c:ptCount val="5"/>
                <c:pt idx="0">
                  <c:v>TAGME</c:v>
                </c:pt>
                <c:pt idx="1">
                  <c:v>BAYES</c:v>
                </c:pt>
                <c:pt idx="2">
                  <c:v>C4.5</c:v>
                </c:pt>
                <c:pt idx="3">
                  <c:v>AdaBoost.MH</c:v>
                </c:pt>
                <c:pt idx="4">
                  <c:v>SVM</c:v>
                </c:pt>
              </c:strCache>
            </c:strRef>
          </c:cat>
          <c:val>
            <c:numRef>
              <c:f>Foglio1!$B$2:$F$2</c:f>
              <c:numCache>
                <c:formatCode>General</c:formatCode>
                <c:ptCount val="5"/>
                <c:pt idx="0">
                  <c:v>0.75600000000000345</c:v>
                </c:pt>
                <c:pt idx="1">
                  <c:v>0.63900000000000345</c:v>
                </c:pt>
                <c:pt idx="2">
                  <c:v>0.67000000000000404</c:v>
                </c:pt>
                <c:pt idx="3">
                  <c:v>0.65600000000000402</c:v>
                </c:pt>
                <c:pt idx="4">
                  <c:v>0.67000000000000404</c:v>
                </c:pt>
              </c:numCache>
            </c:numRef>
          </c:val>
        </c:ser>
        <c:overlap val="100"/>
        <c:axId val="123685120"/>
        <c:axId val="124137472"/>
      </c:barChart>
      <c:catAx>
        <c:axId val="1236851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2000"/>
            </a:pPr>
            <a:endParaRPr lang="it-IT"/>
          </a:p>
        </c:txPr>
        <c:crossAx val="124137472"/>
        <c:crosses val="autoZero"/>
        <c:auto val="1"/>
        <c:lblAlgn val="ctr"/>
        <c:lblOffset val="100"/>
      </c:catAx>
      <c:valAx>
        <c:axId val="1241374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it-IT" sz="2800"/>
                  <a:t>F</a:t>
                </a:r>
                <a:r>
                  <a:rPr lang="it-IT" sz="2800" baseline="-25000"/>
                  <a:t>1</a:t>
                </a:r>
                <a:r>
                  <a:rPr lang="it-IT" sz="2800"/>
                  <a:t> measure</a:t>
                </a:r>
              </a:p>
            </c:rich>
          </c:tx>
          <c:layout>
            <c:manualLayout>
              <c:xMode val="edge"/>
              <c:yMode val="edge"/>
              <c:x val="3.1853506638313857E-3"/>
              <c:y val="0.21019800496990174"/>
            </c:manualLayout>
          </c:layout>
        </c:title>
        <c:numFmt formatCode="#,##0.00" sourceLinked="0"/>
        <c:tickLblPos val="nextTo"/>
        <c:txPr>
          <a:bodyPr/>
          <a:lstStyle/>
          <a:p>
            <a:pPr>
              <a:defRPr sz="2000"/>
            </a:pPr>
            <a:endParaRPr lang="it-IT"/>
          </a:p>
        </c:txPr>
        <c:crossAx val="12368512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0.06014</cdr:x>
      <cdr:y>0</cdr:y>
    </cdr:from>
    <cdr:to>
      <cdr:x>0.13879</cdr:x>
      <cdr:y>0.86862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50587" y="0"/>
          <a:ext cx="720080" cy="30963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it-IT" sz="2400" dirty="0" smtClean="0">
              <a:solidFill>
                <a:schemeClr val="tx1"/>
              </a:solidFill>
            </a:rPr>
            <a:t>80%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it-IT" sz="2400" dirty="0" smtClean="0">
              <a:solidFill>
                <a:schemeClr val="tx1"/>
              </a:solidFill>
            </a:rPr>
            <a:t>75%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it-IT" sz="2400" dirty="0" smtClean="0">
              <a:solidFill>
                <a:schemeClr val="tx1"/>
              </a:solidFill>
            </a:rPr>
            <a:t>70%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it-IT" sz="2400" dirty="0" smtClean="0">
              <a:solidFill>
                <a:schemeClr val="tx1"/>
              </a:solidFill>
            </a:rPr>
            <a:t>65%</a:t>
          </a:r>
          <a:br>
            <a:rPr lang="it-IT" sz="2400" dirty="0" smtClean="0">
              <a:solidFill>
                <a:schemeClr val="tx1"/>
              </a:solidFill>
            </a:rPr>
          </a:br>
          <a:r>
            <a:rPr lang="it-IT" sz="2400" dirty="0" smtClean="0">
              <a:solidFill>
                <a:schemeClr val="tx1"/>
              </a:solidFill>
            </a:rPr>
            <a:t>60%</a:t>
          </a:r>
        </a:p>
        <a:p xmlns:a="http://schemas.openxmlformats.org/drawingml/2006/main">
          <a:endParaRPr lang="it-IT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CF6B3-1B14-4BA4-A4FD-EE44ACA2735F}" type="datetimeFigureOut">
              <a:rPr lang="it-IT" smtClean="0"/>
              <a:pPr/>
              <a:t>21/11/2013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83D9-645B-434D-B362-38FA703DA8B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6129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7759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10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445952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21714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E5FFA-218A-4982-8300-9F8AB0EF389B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0664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14111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64833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3907547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76053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14786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7366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F246A-803C-40EF-B506-55160E6E1F4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19824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27380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66521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16109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28738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8610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06333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86027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39445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76006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98A68-7B6B-4DD4-BC8A-C357A096570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08645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4260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537141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30689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530295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0FA236-3D5C-492A-997F-A9247A7A7FA7}" type="slidenum">
              <a:rPr lang="de-DE" smtClean="0"/>
              <a:pPr/>
              <a:t>35</a:t>
            </a:fld>
            <a:endParaRPr lang="de-DE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59749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1240720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AC39D3-2F38-4330-A53B-A44FF229C886}" type="slidenum">
              <a:rPr lang="de-DE" sz="1200" b="0" smtClean="0"/>
              <a:pPr eaLnBrk="1" hangingPunct="1"/>
              <a:t>36</a:t>
            </a:fld>
            <a:endParaRPr lang="de-DE" sz="1200" b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49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4225" eaLnBrk="1" hangingPunct="1"/>
            <a:endParaRPr lang="en-GB" smtClean="0"/>
          </a:p>
        </p:txBody>
      </p:sp>
      <p:sp>
        <p:nvSpPr>
          <p:cNvPr id="57349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xmlns="" val="1800394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AC39D3-2F38-4330-A53B-A44FF229C886}" type="slidenum">
              <a:rPr lang="de-DE" sz="1200" b="0" smtClean="0"/>
              <a:pPr eaLnBrk="1" hangingPunct="1"/>
              <a:t>37</a:t>
            </a:fld>
            <a:endParaRPr lang="de-DE" sz="1200" b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49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4225" eaLnBrk="1" hangingPunct="1"/>
            <a:endParaRPr lang="en-GB" smtClean="0"/>
          </a:p>
        </p:txBody>
      </p:sp>
      <p:sp>
        <p:nvSpPr>
          <p:cNvPr id="57349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xmlns="" val="8508979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343F70-3286-4699-96DA-6F6E202E4936}" type="slidenum">
              <a:rPr lang="de-DE" smtClean="0"/>
              <a:pPr/>
              <a:t>38</a:t>
            </a:fld>
            <a:endParaRPr lang="de-DE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60773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1724145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B09E52-1E92-436F-B25C-BCF8F21208AA}" type="slidenum">
              <a:rPr lang="de-DE" smtClean="0"/>
              <a:pPr/>
              <a:t>39</a:t>
            </a:fld>
            <a:endParaRPr lang="de-DE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63845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56293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DA4C4-CE5F-40A6-AF86-4DEF90F905A5}" type="slidenum">
              <a:rPr lang="it-IT" smtClean="0"/>
              <a:pPr/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078186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4269964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28758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Paolo Ferragina, Web Algorithmics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DB0806-72E7-4E10-A655-D99647FBDA8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03076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6DCA4-452B-484A-BB01-B6E82B15B0B9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ADD25-88DC-4505-A675-17F605AF17A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4146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393358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6983-CE83-4C33-8DB0-9DA50C17362A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133532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705-B5C0-4B03-B540-9F982CD168B3}" type="slidenum">
              <a:rPr lang="it-IT" smtClean="0"/>
              <a:pPr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304184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6983-CE83-4C33-8DB0-9DA50C17362A}" type="slidenum">
              <a:rPr lang="it-IT" smtClean="0"/>
              <a:pPr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46817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6651A-6C64-4537-A7AC-3508ADC722B2}" type="slidenum">
              <a:rPr lang="it-IT" smtClean="0"/>
              <a:pPr/>
              <a:t>5</a:t>
            </a:fld>
            <a:endParaRPr lang="it-IT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705-B5C0-4B03-B540-9F982CD168B3}" type="slidenum">
              <a:rPr lang="it-IT" smtClean="0"/>
              <a:pPr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369715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33378944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652712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0C6CD-4707-47F8-83F9-B4C76BB14324}" type="slidenum">
              <a:rPr lang="it-IT"/>
              <a:pPr/>
              <a:t>53</a:t>
            </a:fld>
            <a:endParaRPr lang="it-IT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2920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8112100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34838284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828255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F3E85-7C0D-4232-8D07-E5FF15707F1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7255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F3E85-7C0D-4232-8D07-E5FF15707F1F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855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F3E85-7C0D-4232-8D07-E5FF15707F1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036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500" y="4359897"/>
            <a:ext cx="4871768" cy="4136010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9652707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F3E85-7C0D-4232-8D07-E5FF15707F1F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4319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F3E85-7C0D-4232-8D07-E5FF15707F1F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70402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F3E85-7C0D-4232-8D07-E5FF15707F1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3512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863641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043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500" y="4359897"/>
            <a:ext cx="4871768" cy="4136010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122562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3BBAF-AA72-480E-9032-02CB1DD0784D}" type="slidenum">
              <a:rPr lang="de-DE" sz="1200" b="0"/>
              <a:pPr eaLnBrk="1" hangingPunct="1"/>
              <a:t>8</a:t>
            </a:fld>
            <a:endParaRPr lang="de-DE" sz="1200" b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602217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9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06388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21/11/2013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21/11/2013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21/11/2013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478567" y="1004889"/>
            <a:ext cx="8284435" cy="5182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F30CCDE4-8821-4432-AF21-CE12AA930C3C}" type="datetime1">
              <a:rPr lang="en-US"/>
              <a:pPr/>
              <a:t>11/21/2013</a:t>
            </a:fld>
            <a:endParaRPr lang="en-US"/>
          </a:p>
        </p:txBody>
      </p:sp>
      <p:sp>
        <p:nvSpPr>
          <p:cNvPr id="5" name="Footer Placeholder 2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Yahoo! Presentation,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21/11/2013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21/11/2013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21/11/2013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21/11/2013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21/11/2013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21/11/2013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21/11/2013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21/11/2013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7E529-E0C9-4A7E-899E-2CE8020A2C62}" type="datetimeFigureOut">
              <a:rPr lang="it-IT" smtClean="0"/>
              <a:pPr/>
              <a:t>21/11/2013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agme.di.unipi.it/tag?text=maradona%20won%20against%20mexico&amp;key=tyro201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gme.di.unipi.it/rel?id=8485%20615883&amp;key=***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hyperlink" Target="http://www.cmu.edu/index.shtml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hyperlink" Target="http://richard.cyganiak.de/2007/10/lod/lod-datasets_2011-09-19_colored.png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richard.cyganiak.de/2007/10/lod/lod-datasets_2011-09-19_colored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A </a:t>
            </a:r>
            <a:r>
              <a:rPr lang="it-IT" sz="4000" dirty="0" err="1" smtClean="0">
                <a:latin typeface="+mj-lt"/>
              </a:rPr>
              <a:t>new</a:t>
            </a:r>
            <a:r>
              <a:rPr lang="it-IT" sz="4000" dirty="0" smtClean="0">
                <a:latin typeface="+mj-lt"/>
              </a:rPr>
              <a:t> era:</a:t>
            </a:r>
            <a:br>
              <a:rPr lang="it-IT" sz="4000" dirty="0" smtClean="0">
                <a:latin typeface="+mj-lt"/>
              </a:rPr>
            </a:br>
            <a:r>
              <a:rPr lang="it-IT" sz="4000" dirty="0" err="1" smtClean="0">
                <a:latin typeface="+mj-lt"/>
              </a:rPr>
              <a:t>Topic-based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Annotators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Abgerundetes Rechteck 24"/>
          <p:cNvSpPr>
            <a:spLocks noChangeArrowheads="1"/>
          </p:cNvSpPr>
          <p:nvPr/>
        </p:nvSpPr>
        <p:spPr bwMode="auto">
          <a:xfrm>
            <a:off x="6300192" y="1412776"/>
            <a:ext cx="19446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Abgerundetes Rechteck 24"/>
          <p:cNvSpPr>
            <a:spLocks noChangeArrowheads="1"/>
          </p:cNvSpPr>
          <p:nvPr/>
        </p:nvSpPr>
        <p:spPr bwMode="auto">
          <a:xfrm>
            <a:off x="2555875" y="1728787"/>
            <a:ext cx="3168650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bgerundetes Rechteck 24"/>
          <p:cNvSpPr>
            <a:spLocks noChangeArrowheads="1"/>
          </p:cNvSpPr>
          <p:nvPr/>
        </p:nvSpPr>
        <p:spPr bwMode="auto">
          <a:xfrm>
            <a:off x="6804248" y="2376487"/>
            <a:ext cx="21955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bgerundetes Rechteck 24"/>
          <p:cNvSpPr>
            <a:spLocks noChangeArrowheads="1"/>
          </p:cNvSpPr>
          <p:nvPr/>
        </p:nvSpPr>
        <p:spPr bwMode="auto">
          <a:xfrm>
            <a:off x="6300788" y="2952750"/>
            <a:ext cx="284321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bgerundetes Rechteck 24"/>
          <p:cNvSpPr>
            <a:spLocks noChangeArrowheads="1"/>
          </p:cNvSpPr>
          <p:nvPr/>
        </p:nvSpPr>
        <p:spPr bwMode="auto">
          <a:xfrm>
            <a:off x="1476375" y="3240087"/>
            <a:ext cx="158273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Abgerundetes Rechteck 24"/>
          <p:cNvSpPr>
            <a:spLocks noChangeArrowheads="1"/>
          </p:cNvSpPr>
          <p:nvPr/>
        </p:nvSpPr>
        <p:spPr bwMode="auto">
          <a:xfrm>
            <a:off x="0" y="2016125"/>
            <a:ext cx="183515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bgerundetes Rechteck 24"/>
          <p:cNvSpPr>
            <a:spLocks noChangeArrowheads="1"/>
          </p:cNvSpPr>
          <p:nvPr/>
        </p:nvSpPr>
        <p:spPr bwMode="auto">
          <a:xfrm>
            <a:off x="0" y="2663825"/>
            <a:ext cx="104298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6" name="Abgerundetes Rechteck 24"/>
          <p:cNvSpPr>
            <a:spLocks noChangeArrowheads="1"/>
          </p:cNvSpPr>
          <p:nvPr/>
        </p:nvSpPr>
        <p:spPr bwMode="auto">
          <a:xfrm>
            <a:off x="6516216" y="3284537"/>
            <a:ext cx="7921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7" name="Abgerundetes Rechteck 24"/>
          <p:cNvSpPr>
            <a:spLocks noChangeArrowheads="1"/>
          </p:cNvSpPr>
          <p:nvPr/>
        </p:nvSpPr>
        <p:spPr bwMode="auto">
          <a:xfrm>
            <a:off x="0" y="3600450"/>
            <a:ext cx="255587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Abgerundetes Rechteck 24"/>
          <p:cNvSpPr>
            <a:spLocks noChangeArrowheads="1"/>
          </p:cNvSpPr>
          <p:nvPr/>
        </p:nvSpPr>
        <p:spPr bwMode="auto">
          <a:xfrm>
            <a:off x="3203848" y="2348880"/>
            <a:ext cx="3598863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10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3999" cy="1556792"/>
          </a:xfrm>
        </p:spPr>
        <p:txBody>
          <a:bodyPr/>
          <a:lstStyle/>
          <a:p>
            <a:pPr defTabSz="893763"/>
            <a:r>
              <a:rPr lang="en-GB" dirty="0" smtClean="0"/>
              <a:t>DAG of categories: </a:t>
            </a:r>
            <a:r>
              <a:rPr lang="it-IT" sz="2400" dirty="0" smtClean="0"/>
              <a:t>http://toolserver.org/~dapete/catgraph</a:t>
            </a:r>
            <a:r>
              <a:rPr lang="it-IT" sz="2400" b="0" dirty="0" smtClean="0"/>
              <a:t>/</a:t>
            </a:r>
            <a:endParaRPr lang="en-GB" b="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0" y="3933056"/>
            <a:ext cx="9716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1296144" y="4797152"/>
            <a:ext cx="14756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3240360" y="4797152"/>
            <a:ext cx="212372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3419872" y="5589240"/>
            <a:ext cx="18002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3995936" y="6381328"/>
            <a:ext cx="5760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846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55576" y="4437112"/>
            <a:ext cx="7272808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828932"/>
          </a:xfrm>
        </p:spPr>
        <p:txBody>
          <a:bodyPr/>
          <a:lstStyle/>
          <a:p>
            <a:pPr marL="360000">
              <a:buNone/>
            </a:pPr>
            <a:endParaRPr lang="it-IT" dirty="0" smtClean="0"/>
          </a:p>
          <a:p>
            <a:pPr marL="360000">
              <a:buNone/>
            </a:pPr>
            <a:r>
              <a:rPr lang="it-IT" dirty="0" smtClean="0"/>
              <a:t>“Diego Maradona won against Mexico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3392" y="4402847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/>
              <a:t>Find</a:t>
            </a:r>
            <a:r>
              <a:rPr lang="it-IT" sz="3200" dirty="0" smtClean="0"/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mentions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and annotate </a:t>
            </a:r>
            <a:r>
              <a:rPr lang="it-IT" sz="3200" dirty="0" err="1" smtClean="0"/>
              <a:t>them</a:t>
            </a:r>
            <a:r>
              <a:rPr lang="it-IT" sz="3200" dirty="0" smtClean="0"/>
              <a:t> </a:t>
            </a:r>
          </a:p>
          <a:p>
            <a:pPr algn="ctr"/>
            <a:r>
              <a:rPr lang="it-IT" sz="3200" dirty="0" err="1" smtClean="0"/>
              <a:t>with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topics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drawn from a </a:t>
            </a:r>
            <a:r>
              <a:rPr lang="it-IT" sz="3200" dirty="0" err="1" smtClean="0">
                <a:solidFill>
                  <a:srgbClr val="FF0000"/>
                </a:solidFill>
              </a:rPr>
              <a:t>catalog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42910" y="2214554"/>
            <a:ext cx="2848970" cy="566374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589802" y="2214554"/>
            <a:ext cx="1286454" cy="494366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oup 14"/>
          <p:cNvGrpSpPr/>
          <p:nvPr/>
        </p:nvGrpSpPr>
        <p:grpSpPr>
          <a:xfrm>
            <a:off x="-36512" y="2492896"/>
            <a:ext cx="4608512" cy="1440160"/>
            <a:chOff x="-36512" y="2492896"/>
            <a:chExt cx="4608512" cy="1440160"/>
          </a:xfrm>
        </p:grpSpPr>
        <p:sp>
          <p:nvSpPr>
            <p:cNvPr id="7" name="Curved Right Arrow 6"/>
            <p:cNvSpPr/>
            <p:nvPr/>
          </p:nvSpPr>
          <p:spPr>
            <a:xfrm>
              <a:off x="107504" y="2492896"/>
              <a:ext cx="504056" cy="1368152"/>
            </a:xfrm>
            <a:prstGeom prst="curvedRigh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" name="CasellaDiTesto 10"/>
            <p:cNvSpPr txBox="1"/>
            <p:nvPr/>
          </p:nvSpPr>
          <p:spPr>
            <a:xfrm>
              <a:off x="-36512" y="3471391"/>
              <a:ext cx="4608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Ex-Argentina’s player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31840" y="2420888"/>
            <a:ext cx="4320480" cy="1109737"/>
            <a:chOff x="3131840" y="2492896"/>
            <a:chExt cx="4320480" cy="1109737"/>
          </a:xfrm>
        </p:grpSpPr>
        <p:sp>
          <p:nvSpPr>
            <p:cNvPr id="9" name="Curved Left Arrow 8"/>
            <p:cNvSpPr/>
            <p:nvPr/>
          </p:nvSpPr>
          <p:spPr>
            <a:xfrm>
              <a:off x="6948264" y="2492896"/>
              <a:ext cx="504056" cy="1008112"/>
            </a:xfrm>
            <a:prstGeom prst="curvedLef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" name="CasellaDiTesto 10"/>
            <p:cNvSpPr txBox="1"/>
            <p:nvPr/>
          </p:nvSpPr>
          <p:spPr>
            <a:xfrm>
              <a:off x="3131840" y="3140968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Mexico’s football team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Topic-based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annotation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5796136" y="4941168"/>
            <a:ext cx="2430016" cy="647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2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Wikipedia</a:t>
            </a:r>
            <a:r>
              <a:rPr lang="en-US" sz="3200" dirty="0" smtClean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!</a:t>
            </a:r>
            <a:endParaRPr lang="en-US" sz="3200" dirty="0">
              <a:solidFill>
                <a:srgbClr val="4D0069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2627784" y="4365104"/>
            <a:ext cx="1512168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anchors</a:t>
            </a: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2627784" y="4869160"/>
            <a:ext cx="1151384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 autoUpdateAnimBg="0"/>
      <p:bldP spid="19" grpId="0" animBg="1" autoUpdateAnimBg="0"/>
      <p:bldP spid="2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 err="1" smtClean="0">
                <a:latin typeface="Century Gothic" pitchFamily="34" charset="0"/>
              </a:rPr>
              <a:t>Polysemy</a:t>
            </a:r>
            <a:endParaRPr lang="it-IT" b="0" dirty="0">
              <a:latin typeface="Century Gothic" pitchFamily="34" charset="0"/>
            </a:endParaRPr>
          </a:p>
        </p:txBody>
      </p:sp>
      <p:pic>
        <p:nvPicPr>
          <p:cNvPr id="13" name="Immagine 12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5072074"/>
            <a:ext cx="538162" cy="538162"/>
          </a:xfrm>
          <a:prstGeom prst="rect">
            <a:avLst/>
          </a:prstGeom>
        </p:spPr>
      </p:pic>
      <p:sp>
        <p:nvSpPr>
          <p:cNvPr id="16" name="CasellaDiTesto 3"/>
          <p:cNvSpPr txBox="1"/>
          <p:nvPr/>
        </p:nvSpPr>
        <p:spPr>
          <a:xfrm>
            <a:off x="107504" y="328612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libri" pitchFamily="34" charset="0"/>
              </a:rPr>
              <a:t>the   paparazzi   photographed the   star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18" name="CasellaDiTesto 4"/>
          <p:cNvSpPr txBox="1"/>
          <p:nvPr/>
        </p:nvSpPr>
        <p:spPr>
          <a:xfrm>
            <a:off x="214282" y="4058671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libri" pitchFamily="34" charset="0"/>
              </a:rPr>
              <a:t>the  astronomer  photographed the   star</a:t>
            </a:r>
            <a:endParaRPr lang="it-IT" sz="3200" dirty="0">
              <a:latin typeface="Calibri" pitchFamily="34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6000760" y="4143380"/>
            <a:ext cx="2928958" cy="2500330"/>
            <a:chOff x="6000760" y="4143380"/>
            <a:chExt cx="2928958" cy="2500330"/>
          </a:xfrm>
        </p:grpSpPr>
        <p:grpSp>
          <p:nvGrpSpPr>
            <p:cNvPr id="4" name="Group 19"/>
            <p:cNvGrpSpPr/>
            <p:nvPr/>
          </p:nvGrpSpPr>
          <p:grpSpPr>
            <a:xfrm>
              <a:off x="6000760" y="4143380"/>
              <a:ext cx="2928958" cy="2500330"/>
              <a:chOff x="6000760" y="4143380"/>
              <a:chExt cx="2928958" cy="2500330"/>
            </a:xfrm>
          </p:grpSpPr>
          <p:sp>
            <p:nvSpPr>
              <p:cNvPr id="7" name="Ovale 6"/>
              <p:cNvSpPr/>
              <p:nvPr/>
            </p:nvSpPr>
            <p:spPr>
              <a:xfrm>
                <a:off x="7164288" y="4143380"/>
                <a:ext cx="857256" cy="50006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Documento 11"/>
              <p:cNvSpPr/>
              <p:nvPr/>
            </p:nvSpPr>
            <p:spPr>
              <a:xfrm>
                <a:off x="6000760" y="5072074"/>
                <a:ext cx="2928958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it-IT" sz="2400" b="1" dirty="0" smtClean="0">
                    <a:latin typeface="Calibri" pitchFamily="34" charset="0"/>
                  </a:rPr>
                  <a:t>       Star </a:t>
                </a:r>
                <a:r>
                  <a:rPr lang="en-US" sz="2400" i="1" dirty="0" smtClean="0">
                    <a:latin typeface="Calibri" pitchFamily="34" charset="0"/>
                  </a:rPr>
                  <a:t>is a massive, luminous ball of plasma 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9" name="Connettore 2 18"/>
              <p:cNvCxnSpPr>
                <a:stCxn id="7" idx="4"/>
              </p:cNvCxnSpPr>
              <p:nvPr/>
            </p:nvCxnSpPr>
            <p:spPr>
              <a:xfrm rot="5400000">
                <a:off x="7414321" y="4822041"/>
                <a:ext cx="35719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60" y="5085184"/>
              <a:ext cx="538162" cy="538162"/>
            </a:xfrm>
            <a:prstGeom prst="rect">
              <a:avLst/>
            </a:prstGeom>
          </p:spPr>
        </p:pic>
      </p:grpSp>
      <p:grpSp>
        <p:nvGrpSpPr>
          <p:cNvPr id="5" name="Group 23"/>
          <p:cNvGrpSpPr/>
          <p:nvPr/>
        </p:nvGrpSpPr>
        <p:grpSpPr>
          <a:xfrm>
            <a:off x="5857884" y="1571612"/>
            <a:ext cx="2928958" cy="2286016"/>
            <a:chOff x="5857884" y="1571612"/>
            <a:chExt cx="2928958" cy="2286016"/>
          </a:xfrm>
        </p:grpSpPr>
        <p:pic>
          <p:nvPicPr>
            <p:cNvPr id="15" name="Immagine 14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1571612"/>
              <a:ext cx="538162" cy="538162"/>
            </a:xfrm>
            <a:prstGeom prst="rect">
              <a:avLst/>
            </a:prstGeom>
          </p:spPr>
        </p:pic>
        <p:grpSp>
          <p:nvGrpSpPr>
            <p:cNvPr id="8" name="Group 20"/>
            <p:cNvGrpSpPr/>
            <p:nvPr/>
          </p:nvGrpSpPr>
          <p:grpSpPr>
            <a:xfrm>
              <a:off x="5857884" y="1571612"/>
              <a:ext cx="2928958" cy="2286016"/>
              <a:chOff x="5857884" y="1571612"/>
              <a:chExt cx="2928958" cy="2286016"/>
            </a:xfrm>
          </p:grpSpPr>
          <p:sp>
            <p:nvSpPr>
              <p:cNvPr id="6" name="Ovale 5"/>
              <p:cNvSpPr/>
              <p:nvPr/>
            </p:nvSpPr>
            <p:spPr>
              <a:xfrm>
                <a:off x="7020272" y="3357562"/>
                <a:ext cx="857256" cy="50006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Documento 13"/>
              <p:cNvSpPr/>
              <p:nvPr/>
            </p:nvSpPr>
            <p:spPr>
              <a:xfrm>
                <a:off x="5857884" y="1571612"/>
                <a:ext cx="2928958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it-IT" sz="2400" b="1" dirty="0" smtClean="0">
                    <a:latin typeface="Calibri" pitchFamily="34" charset="0"/>
                  </a:rPr>
                  <a:t>       </a:t>
                </a:r>
                <a:r>
                  <a:rPr lang="it-IT" sz="2400" b="1" dirty="0" err="1" smtClean="0">
                    <a:latin typeface="Calibri" pitchFamily="34" charset="0"/>
                  </a:rPr>
                  <a:t>Celebrity</a:t>
                </a:r>
                <a:r>
                  <a:rPr lang="it-IT" sz="2400" b="1" dirty="0" smtClean="0">
                    <a:latin typeface="Calibri" pitchFamily="34" charset="0"/>
                  </a:rPr>
                  <a:t> </a:t>
                </a:r>
                <a:r>
                  <a:rPr lang="en-US" sz="2400" i="1" dirty="0" smtClean="0">
                    <a:latin typeface="Calibri" pitchFamily="34" charset="0"/>
                  </a:rPr>
                  <a:t>is a person who is </a:t>
                </a:r>
                <a:r>
                  <a:rPr lang="en-US" sz="2400" i="1" dirty="0" err="1" smtClean="0">
                    <a:latin typeface="Calibri" pitchFamily="34" charset="0"/>
                  </a:rPr>
                  <a:t>famou</a:t>
                </a:r>
                <a:r>
                  <a:rPr lang="en-US" sz="2400" i="1" dirty="0" smtClean="0">
                    <a:latin typeface="Calibri" pitchFamily="34" charset="0"/>
                  </a:rPr>
                  <a:t>-sly recognized 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7" name="Connettore 2 16"/>
              <p:cNvCxnSpPr>
                <a:stCxn id="6" idx="0"/>
              </p:cNvCxnSpPr>
              <p:nvPr/>
            </p:nvCxnSpPr>
            <p:spPr>
              <a:xfrm rot="5400000" flipH="1" flipV="1">
                <a:off x="7270305" y="3178967"/>
                <a:ext cx="35719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6046" y="1594694"/>
              <a:ext cx="538162" cy="5381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4"/>
          <p:cNvSpPr txBox="1">
            <a:spLocks/>
          </p:cNvSpPr>
          <p:nvPr/>
        </p:nvSpPr>
        <p:spPr>
          <a:xfrm>
            <a:off x="457200" y="1600201"/>
            <a:ext cx="7467600" cy="14001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“Diego Maradona won against Mexico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ttore 2 11"/>
          <p:cNvCxnSpPr>
            <a:endCxn id="10" idx="0"/>
          </p:cNvCxnSpPr>
          <p:nvPr/>
        </p:nvCxnSpPr>
        <p:spPr>
          <a:xfrm rot="16200000" flipH="1">
            <a:off x="1714840" y="2964292"/>
            <a:ext cx="500066" cy="722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00034" y="3214686"/>
            <a:ext cx="2930400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Ex-Argentina</a:t>
            </a:r>
            <a:r>
              <a:rPr lang="it-IT" sz="2400" dirty="0" smtClean="0"/>
              <a:t>’s coach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His nephew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Movie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5679290" y="2964653"/>
            <a:ext cx="500067" cy="3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57818" y="3214687"/>
            <a:ext cx="342902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</a:t>
            </a:r>
            <a:r>
              <a:rPr lang="it-IT" sz="2400" dirty="0" err="1" smtClean="0"/>
              <a:t>nation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state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football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baseball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28" name="Rettangolo 27"/>
          <p:cNvSpPr/>
          <p:nvPr/>
        </p:nvSpPr>
        <p:spPr>
          <a:xfrm>
            <a:off x="642910" y="2214554"/>
            <a:ext cx="264320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286380" y="2214554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1 32"/>
          <p:cNvCxnSpPr/>
          <p:nvPr/>
        </p:nvCxnSpPr>
        <p:spPr>
          <a:xfrm>
            <a:off x="3428992" y="2643182"/>
            <a:ext cx="571504" cy="1588"/>
          </a:xfrm>
          <a:prstGeom prst="line">
            <a:avLst/>
          </a:prstGeom>
          <a:ln w="38100">
            <a:solidFill>
              <a:srgbClr val="1E417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4214810" y="2643182"/>
            <a:ext cx="928694" cy="1588"/>
          </a:xfrm>
          <a:prstGeom prst="line">
            <a:avLst/>
          </a:prstGeom>
          <a:ln w="38100">
            <a:solidFill>
              <a:srgbClr val="1E417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143240" y="5572140"/>
            <a:ext cx="2500330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FF0000"/>
                </a:solidFill>
              </a:rPr>
              <a:t>Don’t annotate!</a:t>
            </a:r>
            <a:endParaRPr lang="it-IT" sz="2400" i="1" dirty="0">
              <a:solidFill>
                <a:srgbClr val="FF0000"/>
              </a:solidFill>
            </a:endParaRPr>
          </a:p>
        </p:txBody>
      </p:sp>
      <p:grpSp>
        <p:nvGrpSpPr>
          <p:cNvPr id="2" name="Gruppo 62"/>
          <p:cNvGrpSpPr/>
          <p:nvPr/>
        </p:nvGrpSpPr>
        <p:grpSpPr>
          <a:xfrm>
            <a:off x="3713950" y="2643976"/>
            <a:ext cx="1073158" cy="2857520"/>
            <a:chOff x="3713950" y="2643976"/>
            <a:chExt cx="1073158" cy="2857520"/>
          </a:xfrm>
          <a:effectLst/>
        </p:grpSpPr>
        <p:cxnSp>
          <p:nvCxnSpPr>
            <p:cNvPr id="58" name="Connettore 1 57"/>
            <p:cNvCxnSpPr/>
            <p:nvPr/>
          </p:nvCxnSpPr>
          <p:spPr>
            <a:xfrm rot="5400000">
              <a:off x="310752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3714744" y="3857628"/>
              <a:ext cx="1071570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5400000" flipH="1" flipV="1">
              <a:off x="417909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3464711" y="4679165"/>
              <a:ext cx="1643074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olo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a </a:t>
            </a:r>
            <a:r>
              <a:rPr lang="it-IT" dirty="0" err="1" smtClean="0"/>
              <a:t>difficult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r>
              <a:rPr lang="it-IT" dirty="0" smtClean="0"/>
              <a:t>?</a:t>
            </a:r>
            <a:endParaRPr lang="it-IT" dirty="0"/>
          </a:p>
        </p:txBody>
      </p:sp>
      <p:cxnSp>
        <p:nvCxnSpPr>
          <p:cNvPr id="21" name="Connettore 1 24"/>
          <p:cNvCxnSpPr/>
          <p:nvPr/>
        </p:nvCxnSpPr>
        <p:spPr>
          <a:xfrm>
            <a:off x="714348" y="3865160"/>
            <a:ext cx="2357454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9"/>
          <p:cNvCxnSpPr/>
          <p:nvPr/>
        </p:nvCxnSpPr>
        <p:spPr>
          <a:xfrm>
            <a:off x="714348" y="4220762"/>
            <a:ext cx="2428892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31"/>
          <p:cNvCxnSpPr/>
          <p:nvPr/>
        </p:nvCxnSpPr>
        <p:spPr>
          <a:xfrm>
            <a:off x="714348" y="4577952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35"/>
          <p:cNvCxnSpPr/>
          <p:nvPr/>
        </p:nvCxnSpPr>
        <p:spPr>
          <a:xfrm>
            <a:off x="5572132" y="3507970"/>
            <a:ext cx="1785950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37"/>
          <p:cNvCxnSpPr/>
          <p:nvPr/>
        </p:nvCxnSpPr>
        <p:spPr>
          <a:xfrm>
            <a:off x="5572132" y="3863572"/>
            <a:ext cx="157163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39"/>
          <p:cNvCxnSpPr/>
          <p:nvPr/>
        </p:nvCxnSpPr>
        <p:spPr>
          <a:xfrm>
            <a:off x="5572132" y="4579540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olo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Features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annotators</a:t>
            </a:r>
            <a:endParaRPr lang="it-IT" dirty="0"/>
          </a:p>
        </p:txBody>
      </p:sp>
      <p:sp>
        <p:nvSpPr>
          <p:cNvPr id="34" name="CasellaDiTesto 6"/>
          <p:cNvSpPr txBox="1"/>
          <p:nvPr/>
        </p:nvSpPr>
        <p:spPr>
          <a:xfrm>
            <a:off x="611560" y="1628800"/>
            <a:ext cx="2928958" cy="142876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dirty="0" err="1" smtClean="0">
                <a:solidFill>
                  <a:srgbClr val="000000"/>
                </a:solidFill>
                <a:latin typeface="Calibri"/>
              </a:rPr>
              <a:t>Commonness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of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page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br>
              <a:rPr lang="it-IT" dirty="0" smtClean="0">
                <a:solidFill>
                  <a:srgbClr val="000000"/>
                </a:solidFill>
                <a:latin typeface="Calibri"/>
              </a:rPr>
            </a:br>
            <a:r>
              <a:rPr lang="it-IT" dirty="0" smtClean="0">
                <a:solidFill>
                  <a:srgbClr val="000000"/>
                </a:solidFill>
                <a:latin typeface="Calibri"/>
              </a:rPr>
              <a:t>p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wrt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anchor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63134053"/>
              </p:ext>
            </p:extLst>
          </p:nvPr>
        </p:nvGraphicFramePr>
        <p:xfrm>
          <a:off x="672480" y="2412020"/>
          <a:ext cx="2819400" cy="646113"/>
        </p:xfrm>
        <a:graphic>
          <a:graphicData uri="http://schemas.openxmlformats.org/presentationml/2006/ole">
            <p:oleObj spid="_x0000_s241699" name="Equation" r:id="rId4" imgW="1590840" imgH="383760" progId="Equation.3">
              <p:embed/>
            </p:oleObj>
          </a:graphicData>
        </a:graphic>
      </p:graphicFrame>
      <p:grpSp>
        <p:nvGrpSpPr>
          <p:cNvPr id="39" name="Gruppo 9"/>
          <p:cNvGrpSpPr/>
          <p:nvPr/>
        </p:nvGrpSpPr>
        <p:grpSpPr>
          <a:xfrm>
            <a:off x="323528" y="4149080"/>
            <a:ext cx="3071834" cy="1353902"/>
            <a:chOff x="5929322" y="2000240"/>
            <a:chExt cx="3071834" cy="1143008"/>
          </a:xfrm>
          <a:solidFill>
            <a:schemeClr val="accent3">
              <a:lumMod val="75000"/>
            </a:schemeClr>
          </a:solidFill>
        </p:grpSpPr>
        <p:sp>
          <p:nvSpPr>
            <p:cNvPr id="42" name="CasellaDiTesto 7"/>
            <p:cNvSpPr txBox="1"/>
            <p:nvPr/>
          </p:nvSpPr>
          <p:spPr>
            <a:xfrm>
              <a:off x="5929322" y="2000240"/>
              <a:ext cx="3071834" cy="1143008"/>
            </a:xfrm>
            <a:prstGeom prst="rect">
              <a:avLst/>
            </a:prstGeom>
            <a:grp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glow rad="101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Link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probability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of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anchor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i="1" dirty="0" smtClean="0">
                  <a:solidFill>
                    <a:schemeClr val="bg1"/>
                  </a:solidFill>
                  <a:latin typeface="Calibri"/>
                </a:rPr>
                <a:t>a</a:t>
              </a:r>
            </a:p>
          </p:txBody>
        </p:sp>
        <p:graphicFrame>
          <p:nvGraphicFramePr>
            <p:cNvPr id="4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603568946"/>
                </p:ext>
              </p:extLst>
            </p:nvPr>
          </p:nvGraphicFramePr>
          <p:xfrm>
            <a:off x="5965826" y="2404997"/>
            <a:ext cx="2995612" cy="662068"/>
          </p:xfrm>
          <a:graphic>
            <a:graphicData uri="http://schemas.openxmlformats.org/presentationml/2006/ole">
              <p:oleObj spid="_x0000_s241700" name="Equation" r:id="rId5" imgW="1701800" imgH="419100" progId="Equation.3">
                <p:embed/>
              </p:oleObj>
            </a:graphicData>
          </a:graphic>
        </p:graphicFrame>
      </p:grpSp>
      <p:sp>
        <p:nvSpPr>
          <p:cNvPr id="48" name="CasellaDiTesto 7"/>
          <p:cNvSpPr txBox="1"/>
          <p:nvPr/>
        </p:nvSpPr>
        <p:spPr>
          <a:xfrm>
            <a:off x="3779912" y="2060848"/>
            <a:ext cx="5112568" cy="1800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Context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of 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a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around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the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mention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within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a </a:t>
            </a:r>
            <a:r>
              <a:rPr lang="it-IT" sz="2400" i="1" dirty="0" err="1" smtClean="0">
                <a:solidFill>
                  <a:schemeClr val="bg1"/>
                </a:solidFill>
                <a:latin typeface="Calibri"/>
              </a:rPr>
              <a:t>page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/</a:t>
            </a:r>
            <a:r>
              <a:rPr lang="it-IT" sz="2400" i="1" dirty="0" err="1" smtClean="0">
                <a:solidFill>
                  <a:schemeClr val="bg1"/>
                </a:solidFill>
                <a:latin typeface="Calibri"/>
              </a:rPr>
              <a:t>entity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 p</a:t>
            </a:r>
          </a:p>
          <a:p>
            <a:pPr algn="ctr"/>
            <a:r>
              <a:rPr lang="it-IT" sz="2400" i="1" dirty="0" err="1" smtClean="0">
                <a:solidFill>
                  <a:schemeClr val="bg1"/>
                </a:solidFill>
                <a:latin typeface="Calibri"/>
              </a:rPr>
              <a:t>mention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=  </a:t>
            </a:r>
            <a:r>
              <a:rPr lang="it-IT" sz="2000" i="1" dirty="0" smtClean="0">
                <a:solidFill>
                  <a:schemeClr val="bg1"/>
                </a:solidFill>
                <a:latin typeface="Calibri"/>
              </a:rPr>
              <a:t>…w</a:t>
            </a:r>
            <a:r>
              <a:rPr lang="it-IT" sz="2000" i="1" baseline="-25000" dirty="0" smtClean="0">
                <a:solidFill>
                  <a:schemeClr val="bg1"/>
                </a:solidFill>
                <a:latin typeface="Calibri"/>
              </a:rPr>
              <a:t>1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2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3  </a:t>
            </a:r>
            <a:r>
              <a:rPr lang="it-IT" sz="2000" i="1" dirty="0" smtClean="0">
                <a:solidFill>
                  <a:schemeClr val="bg1"/>
                </a:solidFill>
              </a:rPr>
              <a:t>a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  </a:t>
            </a:r>
            <a:r>
              <a:rPr lang="it-IT" sz="2000" i="1" dirty="0" smtClean="0">
                <a:solidFill>
                  <a:schemeClr val="bg1"/>
                </a:solidFill>
              </a:rPr>
              <a:t>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4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5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6</a:t>
            </a:r>
            <a:r>
              <a:rPr lang="it-IT" sz="2000" i="1" dirty="0" smtClean="0">
                <a:solidFill>
                  <a:schemeClr val="bg1"/>
                </a:solidFill>
              </a:rPr>
              <a:t> …</a:t>
            </a:r>
            <a:endParaRPr lang="it-IT" sz="2400" i="1" baseline="-25000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 err="1" smtClean="0">
                <a:solidFill>
                  <a:schemeClr val="bg1"/>
                </a:solidFill>
                <a:latin typeface="Calibri"/>
              </a:rPr>
              <a:t>page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/</a:t>
            </a:r>
            <a:r>
              <a:rPr lang="it-IT" sz="2400" i="1" dirty="0" err="1" smtClean="0">
                <a:solidFill>
                  <a:schemeClr val="bg1"/>
                </a:solidFill>
                <a:latin typeface="Calibri"/>
              </a:rPr>
              <a:t>entity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p = </a:t>
            </a:r>
            <a:r>
              <a:rPr lang="it-IT" sz="2000" i="1" dirty="0" smtClean="0">
                <a:solidFill>
                  <a:schemeClr val="bg1"/>
                </a:solidFill>
              </a:rPr>
              <a:t>…z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1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2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3   </a:t>
            </a:r>
            <a:r>
              <a:rPr lang="it-IT" sz="2000" i="1" dirty="0" smtClean="0">
                <a:solidFill>
                  <a:schemeClr val="bg1"/>
                </a:solidFill>
              </a:rPr>
              <a:t>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4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5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6</a:t>
            </a:r>
            <a:r>
              <a:rPr lang="it-IT" sz="2000" i="1" dirty="0" smtClean="0">
                <a:solidFill>
                  <a:schemeClr val="bg1"/>
                </a:solidFill>
              </a:rPr>
              <a:t> …</a:t>
            </a:r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sp>
        <p:nvSpPr>
          <p:cNvPr id="53" name="CasellaDiTesto 7"/>
          <p:cNvSpPr txBox="1"/>
          <p:nvPr/>
        </p:nvSpPr>
        <p:spPr>
          <a:xfrm>
            <a:off x="4572000" y="4365104"/>
            <a:ext cx="3960440" cy="2232248"/>
          </a:xfrm>
          <a:prstGeom prst="rect">
            <a:avLst/>
          </a:prstGeom>
          <a:solidFill>
            <a:srgbClr val="AFAD5F"/>
          </a:solidFill>
          <a:ln w="38100">
            <a:solidFill>
              <a:schemeClr val="bg2">
                <a:lumMod val="25000"/>
              </a:schemeClr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latin typeface="Calibri"/>
              </a:rPr>
              <a:t>Graph-based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features</a:t>
            </a:r>
            <a:endParaRPr lang="it-IT" sz="2400" i="1" dirty="0" smtClean="0">
              <a:latin typeface="Calibri"/>
            </a:endParaRPr>
          </a:p>
          <a:p>
            <a:pPr algn="ctr">
              <a:lnSpc>
                <a:spcPct val="150000"/>
              </a:lnSpc>
            </a:pPr>
            <a:r>
              <a:rPr lang="it-IT" sz="2400" i="1" dirty="0" smtClean="0">
                <a:latin typeface="Calibri"/>
              </a:rPr>
              <a:t>a </a:t>
            </a:r>
            <a:r>
              <a:rPr lang="it-IT" sz="2400" i="1" dirty="0" err="1" smtClean="0">
                <a:latin typeface="Calibri"/>
              </a:rPr>
              <a:t>is</a:t>
            </a:r>
            <a:r>
              <a:rPr lang="it-IT" sz="2400" i="1" dirty="0" smtClean="0">
                <a:latin typeface="Calibri"/>
              </a:rPr>
              <a:t> a </a:t>
            </a:r>
            <a:r>
              <a:rPr lang="it-IT" sz="2400" i="1" dirty="0" err="1" smtClean="0">
                <a:latin typeface="Calibri"/>
              </a:rPr>
              <a:t>mention-node</a:t>
            </a:r>
            <a:endParaRPr lang="it-IT" sz="2400" i="1" dirty="0" smtClean="0">
              <a:latin typeface="Calibri"/>
            </a:endParaRPr>
          </a:p>
          <a:p>
            <a:pPr algn="ctr"/>
            <a:r>
              <a:rPr lang="it-IT" sz="2400" i="1" dirty="0" smtClean="0">
                <a:latin typeface="Calibri"/>
              </a:rPr>
              <a:t>p </a:t>
            </a:r>
            <a:r>
              <a:rPr lang="it-IT" sz="2400" i="1" dirty="0" err="1" smtClean="0">
                <a:latin typeface="Calibri"/>
              </a:rPr>
              <a:t>is</a:t>
            </a:r>
            <a:r>
              <a:rPr lang="it-IT" sz="2400" i="1" dirty="0" smtClean="0">
                <a:latin typeface="Calibri"/>
              </a:rPr>
              <a:t> </a:t>
            </a:r>
            <a:r>
              <a:rPr lang="it-IT" sz="2400" i="1" dirty="0" err="1" smtClean="0">
                <a:latin typeface="Calibri"/>
              </a:rPr>
              <a:t>an</a:t>
            </a:r>
            <a:r>
              <a:rPr lang="it-IT" sz="2400" i="1" dirty="0" smtClean="0">
                <a:latin typeface="Calibri"/>
              </a:rPr>
              <a:t> </a:t>
            </a:r>
            <a:r>
              <a:rPr lang="it-IT" sz="2400" i="1" dirty="0" err="1" smtClean="0">
                <a:latin typeface="Calibri"/>
              </a:rPr>
              <a:t>entity-node</a:t>
            </a:r>
            <a:endParaRPr lang="it-IT" sz="2400" i="1" dirty="0" smtClean="0">
              <a:latin typeface="Calibri"/>
            </a:endParaRPr>
          </a:p>
          <a:p>
            <a:pPr algn="ctr"/>
            <a:r>
              <a:rPr lang="it-IT" sz="2400" i="1" dirty="0" err="1" smtClean="0">
                <a:latin typeface="Calibri"/>
              </a:rPr>
              <a:t>Links</a:t>
            </a:r>
            <a:r>
              <a:rPr lang="it-IT" sz="2400" i="1" dirty="0" smtClean="0">
                <a:latin typeface="Calibri"/>
              </a:rPr>
              <a:t> a </a:t>
            </a:r>
            <a:r>
              <a:rPr lang="it-IT" sz="2400" i="1" dirty="0" smtClean="0">
                <a:latin typeface="Calibri"/>
                <a:sym typeface="Wingdings 3"/>
              </a:rPr>
              <a:t> p and </a:t>
            </a:r>
            <a:r>
              <a:rPr lang="it-IT" sz="2400" i="1" dirty="0" err="1" smtClean="0">
                <a:latin typeface="Calibri"/>
                <a:sym typeface="Wingdings 3"/>
              </a:rPr>
              <a:t>paths</a:t>
            </a:r>
            <a:r>
              <a:rPr lang="it-IT" sz="2400" i="1" dirty="0" smtClean="0">
                <a:latin typeface="Calibri"/>
                <a:sym typeface="Wingdings 3"/>
              </a:rPr>
              <a:t> </a:t>
            </a:r>
            <a:r>
              <a:rPr lang="it-IT" sz="2400" i="1" dirty="0" err="1" smtClean="0">
                <a:latin typeface="Calibri"/>
                <a:sym typeface="Wingdings 3"/>
              </a:rPr>
              <a:t>between</a:t>
            </a:r>
            <a:r>
              <a:rPr lang="it-IT" sz="2400" i="1" dirty="0" smtClean="0">
                <a:latin typeface="Calibri"/>
                <a:sym typeface="Wingdings 3"/>
              </a:rPr>
              <a:t> </a:t>
            </a:r>
            <a:r>
              <a:rPr lang="it-IT" sz="2400" i="1" dirty="0" err="1" smtClean="0">
                <a:latin typeface="Calibri"/>
                <a:sym typeface="Wingdings 3"/>
              </a:rPr>
              <a:t>pages</a:t>
            </a:r>
            <a:endParaRPr lang="it-IT" sz="2400" i="1" dirty="0" smtClean="0">
              <a:latin typeface="Calibri"/>
            </a:endParaRPr>
          </a:p>
          <a:p>
            <a:pPr algn="ctr"/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pic>
        <p:nvPicPr>
          <p:cNvPr id="54" name="Picture 2" descr="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49" y="5849937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8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The literature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083F4-2905-4A70-BC72-E41B9EAC892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3" cstate="print"/>
          <a:srcRect t="32159" b="7980"/>
          <a:stretch>
            <a:fillRect/>
          </a:stretch>
        </p:blipFill>
        <p:spPr bwMode="auto">
          <a:xfrm>
            <a:off x="295275" y="1412875"/>
            <a:ext cx="8740775" cy="324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8313" y="4724400"/>
            <a:ext cx="8229600" cy="1357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defRPr/>
            </a:pPr>
            <a:r>
              <a:rPr lang="en-US" sz="2800" b="1" kern="0" dirty="0">
                <a:solidFill>
                  <a:schemeClr val="tx1"/>
                </a:solidFill>
                <a:latin typeface="+mn-lt"/>
                <a:sym typeface="Calibri" pitchFamily="34" charset="0"/>
              </a:rPr>
              <a:t>Many commercial software:</a:t>
            </a:r>
            <a:r>
              <a:rPr lang="en-US" sz="2800" kern="0" dirty="0">
                <a:solidFill>
                  <a:schemeClr val="tx1"/>
                </a:solidFill>
                <a:latin typeface="+mn-lt"/>
                <a:sym typeface="Calibri" pitchFamily="34" charset="0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AlchemyAPI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DBpedia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 Spotlight,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Extractiv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Lupedia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OpenCalais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Saplo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SemiTags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TextRazor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Wikimeta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Yahoo! Content Analysis,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Zemanta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67744" y="1340768"/>
            <a:ext cx="3600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0063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it-IT" dirty="0" err="1" smtClean="0"/>
              <a:t>Designed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short </a:t>
            </a:r>
            <a:r>
              <a:rPr lang="it-IT" b="1" dirty="0" err="1" smtClean="0">
                <a:solidFill>
                  <a:srgbClr val="FF0000"/>
                </a:solidFill>
              </a:rPr>
              <a:t>texts</a:t>
            </a:r>
            <a:endParaRPr lang="it-IT" b="1" dirty="0" smtClean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it-IT" dirty="0" smtClean="0"/>
              <a:t>news, blogs, search-results snippets, tweets, ads, etc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competitive on long texts too</a:t>
            </a:r>
          </a:p>
          <a:p>
            <a:pPr>
              <a:lnSpc>
                <a:spcPct val="160000"/>
              </a:lnSpc>
            </a:pPr>
            <a:r>
              <a:rPr lang="it-IT" dirty="0" err="1" smtClean="0"/>
              <a:t>Achieves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high accuracy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Massive experimental test on millions of short texts</a:t>
            </a:r>
            <a:endParaRPr lang="it-IT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700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Fast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More than 10x faster than others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100% Java</a:t>
            </a:r>
          </a:p>
        </p:txBody>
      </p:sp>
      <p:pic>
        <p:nvPicPr>
          <p:cNvPr id="7" name="Immagine 4" descr="tagme-logo-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5" y="260649"/>
            <a:ext cx="2664296" cy="1101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040288" y="692696"/>
            <a:ext cx="3068216" cy="72008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>[Ferragina-Scaiella, CIKM 2010]</a:t>
            </a:r>
          </a:p>
          <a:p>
            <a:pPr algn="ctr"/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>tagme.di.unipi.it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10885" cy="83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asellaDiTesto 61"/>
          <p:cNvSpPr txBox="1"/>
          <p:nvPr/>
        </p:nvSpPr>
        <p:spPr>
          <a:xfrm>
            <a:off x="3500430" y="2704454"/>
            <a:ext cx="857256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…</a:t>
            </a:r>
            <a:endParaRPr lang="it-IT" sz="2400" dirty="0"/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457200" y="1600201"/>
            <a:ext cx="7467600" cy="1400171"/>
          </a:xfrm>
          <a:prstGeom prst="rect">
            <a:avLst/>
          </a:prstGeom>
          <a:effectLst/>
        </p:spPr>
        <p:txBody>
          <a:bodyPr vert="horz">
            <a:normAutofit/>
          </a:bodyPr>
          <a:lstStyle/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“Diego Maradona </a:t>
            </a:r>
            <a:r>
              <a:rPr kumimoji="0" lang="it-IT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won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against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Mexico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ttore 2 11"/>
          <p:cNvCxnSpPr>
            <a:endCxn id="10" idx="0"/>
          </p:cNvCxnSpPr>
          <p:nvPr/>
        </p:nvCxnSpPr>
        <p:spPr>
          <a:xfrm rot="16200000" flipH="1">
            <a:off x="1714840" y="2431189"/>
            <a:ext cx="500066" cy="722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00034" y="2681583"/>
            <a:ext cx="2930400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A. Maradona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Maradona jr.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Film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5679290" y="2431550"/>
            <a:ext cx="500067" cy="3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57818" y="2681584"/>
            <a:ext cx="342902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</a:t>
            </a:r>
            <a:r>
              <a:rPr lang="it-IT" sz="2400" dirty="0" err="1" smtClean="0"/>
              <a:t>nation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state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football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baseball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28" name="Rettangolo 27"/>
          <p:cNvSpPr/>
          <p:nvPr/>
        </p:nvSpPr>
        <p:spPr>
          <a:xfrm>
            <a:off x="642910" y="1697969"/>
            <a:ext cx="264320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286380" y="1697969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3214678" y="5039037"/>
            <a:ext cx="235745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bg1"/>
                </a:solidFill>
              </a:rPr>
              <a:t>No </a:t>
            </a:r>
            <a:r>
              <a:rPr lang="it-IT" sz="2400" i="1" dirty="0" err="1" smtClean="0">
                <a:solidFill>
                  <a:schemeClr val="bg1"/>
                </a:solidFill>
              </a:rPr>
              <a:t>Annotation</a:t>
            </a:r>
            <a:endParaRPr lang="it-IT" sz="2400" i="1" dirty="0">
              <a:solidFill>
                <a:schemeClr val="bg1"/>
              </a:solidFill>
            </a:endParaRPr>
          </a:p>
        </p:txBody>
      </p:sp>
      <p:grpSp>
        <p:nvGrpSpPr>
          <p:cNvPr id="2" name="Gruppo 62"/>
          <p:cNvGrpSpPr/>
          <p:nvPr/>
        </p:nvGrpSpPr>
        <p:grpSpPr>
          <a:xfrm>
            <a:off x="3713950" y="2110873"/>
            <a:ext cx="1073158" cy="2857520"/>
            <a:chOff x="3713950" y="2643976"/>
            <a:chExt cx="1073158" cy="2857520"/>
          </a:xfrm>
          <a:effectLst/>
        </p:grpSpPr>
        <p:cxnSp>
          <p:nvCxnSpPr>
            <p:cNvPr id="58" name="Connettore 1 57"/>
            <p:cNvCxnSpPr/>
            <p:nvPr/>
          </p:nvCxnSpPr>
          <p:spPr>
            <a:xfrm rot="5400000">
              <a:off x="310752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3714744" y="3857628"/>
              <a:ext cx="1071570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5400000" flipH="1" flipV="1">
              <a:off x="417909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3464711" y="4679165"/>
              <a:ext cx="1643074" cy="1588"/>
            </a:xfrm>
            <a:prstGeom prst="line">
              <a:avLst/>
            </a:prstGeom>
            <a:ln w="38100">
              <a:solidFill>
                <a:srgbClr val="1E4176"/>
              </a:solidFill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4071934" y="1697969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286116" y="1697969"/>
            <a:ext cx="785818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/>
          <p:nvPr/>
        </p:nvCxnSpPr>
        <p:spPr>
          <a:xfrm>
            <a:off x="714348" y="3286124"/>
            <a:ext cx="2357454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714348" y="3641726"/>
            <a:ext cx="2428892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714348" y="3998916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5572132" y="2928934"/>
            <a:ext cx="1785950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5572132" y="3284536"/>
            <a:ext cx="157163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5572132" y="4000504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357158" y="6011780"/>
            <a:ext cx="164451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PARSING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6429388" y="5857892"/>
            <a:ext cx="2357454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PRUNING</a:t>
            </a:r>
          </a:p>
          <a:p>
            <a:pPr algn="ctr"/>
            <a:r>
              <a:rPr lang="it-IT" sz="2000" i="1" dirty="0" smtClean="0">
                <a:solidFill>
                  <a:schemeClr val="bg1"/>
                </a:solidFill>
              </a:rPr>
              <a:t>2 </a:t>
            </a:r>
            <a:r>
              <a:rPr lang="it-IT" sz="2000" i="1" dirty="0" err="1" smtClean="0">
                <a:solidFill>
                  <a:schemeClr val="bg1"/>
                </a:solidFill>
              </a:rPr>
              <a:t>simple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features</a:t>
            </a:r>
            <a:endParaRPr lang="it-IT" sz="2000" i="1" dirty="0">
              <a:solidFill>
                <a:schemeClr val="bg1"/>
              </a:solidFill>
            </a:endParaRPr>
          </a:p>
        </p:txBody>
      </p:sp>
      <p:cxnSp>
        <p:nvCxnSpPr>
          <p:cNvPr id="49" name="Connettore 2 48"/>
          <p:cNvCxnSpPr>
            <a:stCxn id="44" idx="3"/>
            <a:endCxn id="45" idx="1"/>
          </p:cNvCxnSpPr>
          <p:nvPr/>
        </p:nvCxnSpPr>
        <p:spPr>
          <a:xfrm>
            <a:off x="2001674" y="6242613"/>
            <a:ext cx="8200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45" idx="3"/>
            <a:endCxn id="46" idx="1"/>
          </p:cNvCxnSpPr>
          <p:nvPr/>
        </p:nvCxnSpPr>
        <p:spPr>
          <a:xfrm>
            <a:off x="5643569" y="6242613"/>
            <a:ext cx="785819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rot="5400000">
            <a:off x="3608381" y="2393149"/>
            <a:ext cx="499272" cy="794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4214810" y="2856854"/>
            <a:ext cx="857256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…</a:t>
            </a:r>
            <a:endParaRPr lang="it-IT" sz="2400" dirty="0"/>
          </a:p>
        </p:txBody>
      </p:sp>
      <p:cxnSp>
        <p:nvCxnSpPr>
          <p:cNvPr id="71" name="Connettore 2 70"/>
          <p:cNvCxnSpPr/>
          <p:nvPr/>
        </p:nvCxnSpPr>
        <p:spPr>
          <a:xfrm rot="5400000">
            <a:off x="4245767" y="2469349"/>
            <a:ext cx="652466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2821768" y="5857892"/>
            <a:ext cx="2821801" cy="769441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DISAMBIGUATION</a:t>
            </a:r>
          </a:p>
          <a:p>
            <a:pPr algn="ctr"/>
            <a:r>
              <a:rPr lang="it-IT" sz="2000" i="1" dirty="0" err="1" smtClean="0">
                <a:solidFill>
                  <a:schemeClr val="bg1"/>
                </a:solidFill>
              </a:rPr>
              <a:t>by</a:t>
            </a:r>
            <a:r>
              <a:rPr lang="it-IT" sz="2000" i="1" dirty="0" smtClean="0">
                <a:solidFill>
                  <a:schemeClr val="bg1"/>
                </a:solidFill>
              </a:rPr>
              <a:t> a </a:t>
            </a:r>
            <a:r>
              <a:rPr lang="it-IT" sz="2000" i="1" dirty="0" err="1" smtClean="0">
                <a:solidFill>
                  <a:schemeClr val="bg1"/>
                </a:solidFill>
              </a:rPr>
              <a:t>voting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scheme</a:t>
            </a:r>
            <a:endParaRPr lang="it-IT" sz="2000" i="1" dirty="0">
              <a:solidFill>
                <a:schemeClr val="bg1"/>
              </a:solidFill>
            </a:endParaRPr>
          </a:p>
        </p:txBody>
      </p:sp>
      <p:sp>
        <p:nvSpPr>
          <p:cNvPr id="50" name="Titolo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How</a:t>
            </a:r>
            <a:r>
              <a:rPr lang="it-IT" dirty="0" smtClean="0"/>
              <a:t> TAGME </a:t>
            </a:r>
            <a:r>
              <a:rPr lang="it-IT" dirty="0" err="1" smtClean="0"/>
              <a:t>works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10" grpId="0" animBg="1"/>
      <p:bldP spid="19" grpId="0" animBg="1"/>
      <p:bldP spid="28" grpId="0" animBg="1"/>
      <p:bldP spid="29" grpId="0" animBg="1"/>
      <p:bldP spid="41" grpId="0" animBg="1"/>
      <p:bldP spid="21" grpId="0" animBg="1"/>
      <p:bldP spid="23" grpId="0" animBg="1"/>
      <p:bldP spid="44" grpId="0" animBg="1"/>
      <p:bldP spid="46" grpId="0" animBg="1"/>
      <p:bldP spid="70" grpId="0" animBg="1"/>
      <p:bldP spid="70" grpId="1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Relatedness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pages</a:t>
            </a:r>
            <a:endParaRPr lang="it-IT" dirty="0"/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1484784"/>
            <a:ext cx="86979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771800" y="2708920"/>
            <a:ext cx="57606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/>
          <p:cNvSpPr/>
          <p:nvPr/>
        </p:nvSpPr>
        <p:spPr>
          <a:xfrm>
            <a:off x="2699792" y="3861048"/>
            <a:ext cx="57606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2627784" y="4941168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1-08-22 a 09.20.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5733256"/>
            <a:ext cx="5480101" cy="107041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dirty="0" err="1" smtClean="0"/>
              <a:t>Disambiguation</a:t>
            </a:r>
            <a:r>
              <a:rPr lang="it-IT" dirty="0" smtClean="0"/>
              <a:t>: </a:t>
            </a:r>
            <a:r>
              <a:rPr lang="it-IT" sz="3600" dirty="0" smtClean="0"/>
              <a:t>The </a:t>
            </a:r>
            <a:r>
              <a:rPr lang="it-IT" sz="3600" dirty="0" err="1" smtClean="0"/>
              <a:t>voting</a:t>
            </a:r>
            <a:r>
              <a:rPr lang="it-IT" sz="3600" dirty="0" smtClean="0"/>
              <a:t> </a:t>
            </a:r>
            <a:r>
              <a:rPr lang="it-IT" sz="3600" dirty="0" err="1" smtClean="0"/>
              <a:t>scheme</a:t>
            </a:r>
            <a:endParaRPr lang="it-IT" sz="36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152" y="1600200"/>
            <a:ext cx="8291264" cy="2328866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it-IT" dirty="0" smtClean="0"/>
              <a:t>    </a:t>
            </a:r>
            <a:r>
              <a:rPr lang="it-IT" dirty="0" err="1" smtClean="0"/>
              <a:t>Collective</a:t>
            </a:r>
            <a:r>
              <a:rPr lang="it-IT" dirty="0" smtClean="0"/>
              <a:t> agreement among topics via voting</a:t>
            </a:r>
          </a:p>
          <a:p>
            <a:pPr marL="550926" indent="-514350">
              <a:buNone/>
            </a:pPr>
            <a:endParaRPr lang="it-IT" dirty="0" smtClean="0"/>
          </a:p>
          <a:p>
            <a:pPr marL="550926" indent="-514350" algn="ctr">
              <a:lnSpc>
                <a:spcPct val="150000"/>
              </a:lnSpc>
              <a:buNone/>
            </a:pPr>
            <a:r>
              <a:rPr lang="it-IT" dirty="0" smtClean="0"/>
              <a:t>“Diego Maradona won against Mexico”</a:t>
            </a:r>
          </a:p>
          <a:p>
            <a:pPr marL="550926" indent="-514350"/>
            <a:endParaRPr lang="it-IT" dirty="0" smtClean="0"/>
          </a:p>
          <a:p>
            <a:pPr marL="550926" indent="-514350"/>
            <a:endParaRPr lang="it-IT" dirty="0" smtClean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7386449"/>
              </p:ext>
            </p:extLst>
          </p:nvPr>
        </p:nvGraphicFramePr>
        <p:xfrm>
          <a:off x="5250282" y="4348688"/>
          <a:ext cx="3786214" cy="2392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0264"/>
                <a:gridCol w="178595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Wiki-articles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Votes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Mexico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0.09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State </a:t>
                      </a:r>
                      <a:r>
                        <a:rPr lang="it-IT" dirty="0" err="1" smtClean="0"/>
                        <a:t>of</a:t>
                      </a:r>
                      <a:r>
                        <a:rPr lang="it-IT" dirty="0" smtClean="0"/>
                        <a:t> Mexico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Mexico National Football Team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0.29</a:t>
                      </a:r>
                      <a:endParaRPr lang="it-IT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Mexico National</a:t>
                      </a:r>
                      <a:r>
                        <a:rPr lang="it-IT" baseline="0" dirty="0" smtClean="0"/>
                        <a:t> Baseball Team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Rettangolo 17"/>
          <p:cNvSpPr/>
          <p:nvPr/>
        </p:nvSpPr>
        <p:spPr>
          <a:xfrm>
            <a:off x="6012160" y="2996952"/>
            <a:ext cx="1368152" cy="50405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>
            <a:stCxn id="18" idx="2"/>
          </p:cNvCxnSpPr>
          <p:nvPr/>
        </p:nvCxnSpPr>
        <p:spPr>
          <a:xfrm flipH="1">
            <a:off x="6444208" y="3501008"/>
            <a:ext cx="252028" cy="792088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499992" y="5229200"/>
            <a:ext cx="57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p</a:t>
            </a:r>
            <a:r>
              <a:rPr lang="it-IT" sz="3600" baseline="-25000" dirty="0" err="1" smtClean="0">
                <a:solidFill>
                  <a:srgbClr val="FF0000"/>
                </a:solidFill>
              </a:rPr>
              <a:t>a</a:t>
            </a:r>
            <a:endParaRPr lang="it-IT" sz="3600" baseline="-25000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9512" y="3653408"/>
            <a:ext cx="58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p</a:t>
            </a:r>
            <a:r>
              <a:rPr lang="it-IT" sz="3600" baseline="-25000" dirty="0" err="1" smtClean="0">
                <a:solidFill>
                  <a:srgbClr val="FF0000"/>
                </a:solidFill>
              </a:rPr>
              <a:t>b</a:t>
            </a:r>
            <a:endParaRPr lang="it-IT" sz="3600" baseline="-25000" dirty="0">
              <a:solidFill>
                <a:srgbClr val="FF0000"/>
              </a:solidFill>
            </a:endParaRPr>
          </a:p>
        </p:txBody>
      </p:sp>
      <p:sp>
        <p:nvSpPr>
          <p:cNvPr id="27" name="Figura a mano libera 26"/>
          <p:cNvSpPr/>
          <p:nvPr/>
        </p:nvSpPr>
        <p:spPr>
          <a:xfrm>
            <a:off x="392046" y="4257656"/>
            <a:ext cx="132812" cy="1157783"/>
          </a:xfrm>
          <a:custGeom>
            <a:avLst/>
            <a:gdLst>
              <a:gd name="connsiteX0" fmla="*/ 18815 w 132812"/>
              <a:gd name="connsiteY0" fmla="*/ 0 h 1157783"/>
              <a:gd name="connsiteX1" fmla="*/ 93517 w 132812"/>
              <a:gd name="connsiteY1" fmla="*/ 298782 h 1157783"/>
              <a:gd name="connsiteX2" fmla="*/ 37491 w 132812"/>
              <a:gd name="connsiteY2" fmla="*/ 317456 h 1157783"/>
              <a:gd name="connsiteX3" fmla="*/ 18815 w 132812"/>
              <a:gd name="connsiteY3" fmla="*/ 504196 h 1157783"/>
              <a:gd name="connsiteX4" fmla="*/ 56166 w 132812"/>
              <a:gd name="connsiteY4" fmla="*/ 560217 h 1157783"/>
              <a:gd name="connsiteX5" fmla="*/ 112193 w 132812"/>
              <a:gd name="connsiteY5" fmla="*/ 597565 h 1157783"/>
              <a:gd name="connsiteX6" fmla="*/ 112193 w 132812"/>
              <a:gd name="connsiteY6" fmla="*/ 728283 h 1157783"/>
              <a:gd name="connsiteX7" fmla="*/ 56166 w 132812"/>
              <a:gd name="connsiteY7" fmla="*/ 765631 h 1157783"/>
              <a:gd name="connsiteX8" fmla="*/ 18815 w 132812"/>
              <a:gd name="connsiteY8" fmla="*/ 821652 h 1157783"/>
              <a:gd name="connsiteX9" fmla="*/ 74842 w 132812"/>
              <a:gd name="connsiteY9" fmla="*/ 933696 h 1157783"/>
              <a:gd name="connsiteX10" fmla="*/ 93517 w 132812"/>
              <a:gd name="connsiteY10" fmla="*/ 1157783 h 115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812" h="1157783">
                <a:moveTo>
                  <a:pt x="18815" y="0"/>
                </a:moveTo>
                <a:cubicBezTo>
                  <a:pt x="93424" y="119363"/>
                  <a:pt x="158249" y="153148"/>
                  <a:pt x="93517" y="298782"/>
                </a:cubicBezTo>
                <a:cubicBezTo>
                  <a:pt x="85521" y="316770"/>
                  <a:pt x="56166" y="311231"/>
                  <a:pt x="37491" y="317456"/>
                </a:cubicBezTo>
                <a:cubicBezTo>
                  <a:pt x="5553" y="413261"/>
                  <a:pt x="-18229" y="417766"/>
                  <a:pt x="18815" y="504196"/>
                </a:cubicBezTo>
                <a:cubicBezTo>
                  <a:pt x="27657" y="524825"/>
                  <a:pt x="40295" y="544348"/>
                  <a:pt x="56166" y="560217"/>
                </a:cubicBezTo>
                <a:cubicBezTo>
                  <a:pt x="72038" y="576087"/>
                  <a:pt x="93517" y="585116"/>
                  <a:pt x="112193" y="597565"/>
                </a:cubicBezTo>
                <a:cubicBezTo>
                  <a:pt x="128993" y="647961"/>
                  <a:pt x="148670" y="673572"/>
                  <a:pt x="112193" y="728283"/>
                </a:cubicBezTo>
                <a:cubicBezTo>
                  <a:pt x="99742" y="746958"/>
                  <a:pt x="74842" y="753182"/>
                  <a:pt x="56166" y="765631"/>
                </a:cubicBezTo>
                <a:cubicBezTo>
                  <a:pt x="43716" y="784305"/>
                  <a:pt x="22505" y="799514"/>
                  <a:pt x="18815" y="821652"/>
                </a:cubicBezTo>
                <a:cubicBezTo>
                  <a:pt x="13661" y="852577"/>
                  <a:pt x="61836" y="914188"/>
                  <a:pt x="74842" y="933696"/>
                </a:cubicBezTo>
                <a:cubicBezTo>
                  <a:pt x="111233" y="1042865"/>
                  <a:pt x="93517" y="970034"/>
                  <a:pt x="93517" y="1157783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7236296" y="4365104"/>
            <a:ext cx="1907704" cy="249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31" name="Connettore 2 30"/>
          <p:cNvCxnSpPr/>
          <p:nvPr/>
        </p:nvCxnSpPr>
        <p:spPr>
          <a:xfrm>
            <a:off x="1691680" y="3501008"/>
            <a:ext cx="648072" cy="36004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899592" y="3866272"/>
            <a:ext cx="273630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A. Maradona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Maradona jr.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Film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37" name="Rettangolo 36"/>
          <p:cNvSpPr/>
          <p:nvPr/>
        </p:nvSpPr>
        <p:spPr>
          <a:xfrm>
            <a:off x="1115616" y="2996952"/>
            <a:ext cx="2880320" cy="504056"/>
          </a:xfrm>
          <a:prstGeom prst="rect">
            <a:avLst/>
          </a:prstGeom>
          <a:noFill/>
          <a:ln w="38100">
            <a:solidFill>
              <a:srgbClr val="1F497D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661445" y="2492896"/>
            <a:ext cx="45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tx2"/>
                </a:solidFill>
              </a:rPr>
              <a:t>b</a:t>
            </a:r>
            <a:endParaRPr lang="it-IT" sz="4000" dirty="0">
              <a:solidFill>
                <a:schemeClr val="tx2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380312" y="2420888"/>
            <a:ext cx="43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it-IT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6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4" grpId="0"/>
      <p:bldP spid="27" grpId="0" animBg="1"/>
      <p:bldP spid="29" grpId="0" animBg="1"/>
      <p:bldP spid="15" grpId="0" animBg="1"/>
      <p:bldP spid="37" grpId="0" animBg="1"/>
      <p:bldP spid="3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47725" y="1600200"/>
            <a:ext cx="7467600" cy="2828925"/>
          </a:xfrm>
        </p:spPr>
        <p:txBody>
          <a:bodyPr/>
          <a:lstStyle/>
          <a:p>
            <a:pPr marL="320675" indent="-320675" eaLnBrk="1" hangingPunct="1">
              <a:spcBef>
                <a:spcPct val="0"/>
              </a:spcBef>
            </a:pPr>
            <a:endParaRPr lang="en-US" smtClean="0"/>
          </a:p>
          <a:p>
            <a:pPr marL="320675" indent="-320675" eaLnBrk="1" hangingPunct="1">
              <a:buFont typeface="Arial" pitchFamily="34" charset="0"/>
              <a:buNone/>
            </a:pPr>
            <a:r>
              <a:rPr lang="ja-JP" altLang="en-US" smtClean="0">
                <a:latin typeface="Arial" pitchFamily="34" charset="0"/>
              </a:rPr>
              <a:t>“</a:t>
            </a:r>
            <a:r>
              <a:rPr lang="en-US" altLang="ja-JP" smtClean="0"/>
              <a:t>Diego Maradona won against Mexico</a:t>
            </a:r>
            <a:r>
              <a:rPr lang="ja-JP" altLang="en-US" smtClean="0">
                <a:latin typeface="Arial" pitchFamily="34" charset="0"/>
              </a:rPr>
              <a:t>”</a:t>
            </a:r>
            <a:endParaRPr lang="en-US" smtClean="0"/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387350" y="3314700"/>
            <a:ext cx="3048000" cy="1968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400">
                <a:solidFill>
                  <a:srgbClr val="C00000"/>
                </a:solidFill>
                <a:latin typeface="Calibri Italic" charset="0"/>
                <a:sym typeface="Calibri Italic" charset="0"/>
              </a:rPr>
              <a:t>Dictionary of terms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against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Diego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Maradona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Mexico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won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86213" y="3284538"/>
            <a:ext cx="1752600" cy="2262187"/>
            <a:chOff x="0" y="0"/>
            <a:chExt cx="1104" cy="1424"/>
          </a:xfrm>
        </p:grpSpPr>
        <p:sp>
          <p:nvSpPr>
            <p:cNvPr id="39961" name="Rectangle 3"/>
            <p:cNvSpPr>
              <a:spLocks/>
            </p:cNvSpPr>
            <p:nvPr/>
          </p:nvSpPr>
          <p:spPr bwMode="auto">
            <a:xfrm>
              <a:off x="277" y="290"/>
              <a:ext cx="507" cy="1134"/>
            </a:xfrm>
            <a:prstGeom prst="rect">
              <a:avLst/>
            </a:prstGeom>
            <a:noFill/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>
                  <a:latin typeface="Calibri" pitchFamily="34" charset="0"/>
                  <a:sym typeface="Calibri" pitchFamily="34" charset="0"/>
                </a:rPr>
                <a:t>2.2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5.1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9.1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1.0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0.1</a:t>
              </a:r>
            </a:p>
          </p:txBody>
        </p:sp>
        <p:sp>
          <p:nvSpPr>
            <p:cNvPr id="39962" name="Rectangle 4"/>
            <p:cNvSpPr>
              <a:spLocks/>
            </p:cNvSpPr>
            <p:nvPr/>
          </p:nvSpPr>
          <p:spPr bwMode="auto">
            <a:xfrm>
              <a:off x="0" y="0"/>
              <a:ext cx="1104" cy="24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>
                  <a:solidFill>
                    <a:srgbClr val="C00000"/>
                  </a:solidFill>
                  <a:latin typeface="Calibri Italic" charset="0"/>
                  <a:sym typeface="Calibri Italic" charset="0"/>
                </a:rPr>
                <a:t>Term Vector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227763" y="3417888"/>
            <a:ext cx="2928937" cy="2425700"/>
            <a:chOff x="0" y="0"/>
            <a:chExt cx="1844" cy="1527"/>
          </a:xfrm>
        </p:grpSpPr>
        <p:sp>
          <p:nvSpPr>
            <p:cNvPr id="39946" name="Rectangle 6"/>
            <p:cNvSpPr>
              <a:spLocks/>
            </p:cNvSpPr>
            <p:nvPr/>
          </p:nvSpPr>
          <p:spPr bwMode="auto">
            <a:xfrm>
              <a:off x="136" y="1295"/>
              <a:ext cx="170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sz="1800">
                  <a:latin typeface="Calibri" pitchFamily="34" charset="0"/>
                  <a:sym typeface="Calibri" pitchFamily="34" charset="0"/>
                </a:rPr>
                <a:t>Similarity(v,w) ≈ cos(</a:t>
              </a:r>
              <a:r>
                <a:rPr lang="en-US" sz="1800">
                  <a:latin typeface="Symbol" pitchFamily="18" charset="2"/>
                  <a:sym typeface="Symbol" pitchFamily="18" charset="2"/>
                </a:rPr>
                <a:t>α</a:t>
              </a:r>
              <a:r>
                <a:rPr lang="en-US" sz="1800">
                  <a:latin typeface="Calibri" pitchFamily="34" charset="0"/>
                  <a:sym typeface="Calibri" pitchFamily="34" charset="0"/>
                </a:rPr>
                <a:t>)</a:t>
              </a:r>
              <a:r>
                <a:rPr lang="en-US" sz="1200">
                  <a:latin typeface="Calibri" pitchFamily="34" charset="0"/>
                  <a:sym typeface="Calibri" pitchFamily="34" charset="0"/>
                </a:rPr>
                <a:t> 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80" y="252"/>
              <a:ext cx="1552" cy="1025"/>
              <a:chOff x="0" y="0"/>
              <a:chExt cx="1552" cy="1025"/>
            </a:xfrm>
          </p:grpSpPr>
          <p:sp>
            <p:nvSpPr>
              <p:cNvPr id="39949" name="Line 7"/>
              <p:cNvSpPr>
                <a:spLocks noChangeShapeType="1"/>
              </p:cNvSpPr>
              <p:nvPr/>
            </p:nvSpPr>
            <p:spPr bwMode="auto">
              <a:xfrm>
                <a:off x="446" y="784"/>
                <a:ext cx="1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0" name="Line 8"/>
              <p:cNvSpPr>
                <a:spLocks noChangeShapeType="1"/>
              </p:cNvSpPr>
              <p:nvPr/>
            </p:nvSpPr>
            <p:spPr bwMode="auto">
              <a:xfrm rot="10800000" flipH="1">
                <a:off x="446" y="30"/>
                <a:ext cx="0" cy="7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1" name="Line 9"/>
              <p:cNvSpPr>
                <a:spLocks noChangeShapeType="1"/>
              </p:cNvSpPr>
              <p:nvPr/>
            </p:nvSpPr>
            <p:spPr bwMode="auto">
              <a:xfrm flipH="1">
                <a:off x="89" y="784"/>
                <a:ext cx="357" cy="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2" name="Line 10"/>
              <p:cNvSpPr>
                <a:spLocks noChangeShapeType="1"/>
              </p:cNvSpPr>
              <p:nvPr/>
            </p:nvSpPr>
            <p:spPr bwMode="auto">
              <a:xfrm rot="10800000" flipH="1">
                <a:off x="446" y="512"/>
                <a:ext cx="790" cy="27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3" name="Line 11"/>
              <p:cNvSpPr>
                <a:spLocks noChangeShapeType="1"/>
              </p:cNvSpPr>
              <p:nvPr/>
            </p:nvSpPr>
            <p:spPr bwMode="auto">
              <a:xfrm rot="10800000" flipH="1">
                <a:off x="446" y="171"/>
                <a:ext cx="270" cy="61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4" name="Rectangle 12"/>
              <p:cNvSpPr>
                <a:spLocks/>
              </p:cNvSpPr>
              <p:nvPr/>
            </p:nvSpPr>
            <p:spPr bwMode="auto">
              <a:xfrm>
                <a:off x="1324" y="769"/>
                <a:ext cx="153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1</a:t>
                </a:r>
              </a:p>
            </p:txBody>
          </p:sp>
          <p:sp>
            <p:nvSpPr>
              <p:cNvPr id="39955" name="Rectangle 13"/>
              <p:cNvSpPr>
                <a:spLocks/>
              </p:cNvSpPr>
              <p:nvPr/>
            </p:nvSpPr>
            <p:spPr bwMode="auto">
              <a:xfrm>
                <a:off x="735" y="60"/>
                <a:ext cx="20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v</a:t>
                </a:r>
              </a:p>
            </p:txBody>
          </p:sp>
          <p:sp>
            <p:nvSpPr>
              <p:cNvPr id="39956" name="Rectangle 14"/>
              <p:cNvSpPr>
                <a:spLocks/>
              </p:cNvSpPr>
              <p:nvPr/>
            </p:nvSpPr>
            <p:spPr bwMode="auto">
              <a:xfrm>
                <a:off x="1204" y="422"/>
                <a:ext cx="15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w</a:t>
                </a:r>
              </a:p>
            </p:txBody>
          </p:sp>
          <p:sp>
            <p:nvSpPr>
              <p:cNvPr id="39957" name="Rectangle 15"/>
              <p:cNvSpPr>
                <a:spLocks/>
              </p:cNvSpPr>
              <p:nvPr/>
            </p:nvSpPr>
            <p:spPr bwMode="auto">
              <a:xfrm>
                <a:off x="257" y="0"/>
                <a:ext cx="152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3</a:t>
                </a:r>
              </a:p>
            </p:txBody>
          </p:sp>
          <p:sp>
            <p:nvSpPr>
              <p:cNvPr id="39958" name="Rectangle 16"/>
              <p:cNvSpPr>
                <a:spLocks/>
              </p:cNvSpPr>
              <p:nvPr/>
            </p:nvSpPr>
            <p:spPr bwMode="auto">
              <a:xfrm>
                <a:off x="0" y="680"/>
                <a:ext cx="152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2</a:t>
                </a:r>
              </a:p>
            </p:txBody>
          </p:sp>
          <p:sp>
            <p:nvSpPr>
              <p:cNvPr id="39959" name="Rectangle 17"/>
              <p:cNvSpPr>
                <a:spLocks/>
              </p:cNvSpPr>
              <p:nvPr/>
            </p:nvSpPr>
            <p:spPr bwMode="auto">
              <a:xfrm>
                <a:off x="563" y="454"/>
                <a:ext cx="272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latin typeface="Symbol" pitchFamily="18" charset="2"/>
                    <a:sym typeface="Calibri Italic" charset="0"/>
                  </a:rPr>
                  <a:t>a</a:t>
                </a:r>
              </a:p>
            </p:txBody>
          </p:sp>
          <p:sp>
            <p:nvSpPr>
              <p:cNvPr id="39960" name="Freeform 18"/>
              <p:cNvSpPr>
                <a:spLocks/>
              </p:cNvSpPr>
              <p:nvPr/>
            </p:nvSpPr>
            <p:spPr bwMode="auto">
              <a:xfrm>
                <a:off x="514" y="616"/>
                <a:ext cx="80" cy="133"/>
              </a:xfrm>
              <a:custGeom>
                <a:avLst/>
                <a:gdLst>
                  <a:gd name="T0" fmla="*/ 0 w 17995"/>
                  <a:gd name="T1" fmla="*/ 0 h 20739"/>
                  <a:gd name="T2" fmla="*/ 0 w 17995"/>
                  <a:gd name="T3" fmla="*/ 0 h 20739"/>
                  <a:gd name="T4" fmla="*/ 0 w 17995"/>
                  <a:gd name="T5" fmla="*/ 0 h 20739"/>
                  <a:gd name="T6" fmla="*/ 0 w 17995"/>
                  <a:gd name="T7" fmla="*/ 0 h 207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995"/>
                  <a:gd name="T13" fmla="*/ 0 h 20739"/>
                  <a:gd name="T14" fmla="*/ 17995 w 17995"/>
                  <a:gd name="T15" fmla="*/ 20739 h 207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995" h="20739">
                    <a:moveTo>
                      <a:pt x="0" y="0"/>
                    </a:moveTo>
                    <a:cubicBezTo>
                      <a:pt x="9248" y="914"/>
                      <a:pt x="10494" y="-518"/>
                      <a:pt x="13992" y="4148"/>
                    </a:cubicBezTo>
                    <a:cubicBezTo>
                      <a:pt x="15490" y="6145"/>
                      <a:pt x="17490" y="10369"/>
                      <a:pt x="17490" y="10369"/>
                    </a:cubicBezTo>
                    <a:cubicBezTo>
                      <a:pt x="15683" y="21082"/>
                      <a:pt x="21600" y="20738"/>
                      <a:pt x="13992" y="20738"/>
                    </a:cubicBezTo>
                  </a:path>
                </a:pathLst>
              </a:custGeom>
              <a:noFill/>
              <a:ln w="38100" cap="flat">
                <a:solidFill>
                  <a:srgbClr val="7030A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  <p:sp>
          <p:nvSpPr>
            <p:cNvPr id="39948" name="Rectangle 20"/>
            <p:cNvSpPr>
              <a:spLocks/>
            </p:cNvSpPr>
            <p:nvPr/>
          </p:nvSpPr>
          <p:spPr bwMode="auto">
            <a:xfrm>
              <a:off x="0" y="0"/>
              <a:ext cx="1752" cy="24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>
                  <a:solidFill>
                    <a:srgbClr val="C00000"/>
                  </a:solidFill>
                  <a:latin typeface="Calibri Italic" charset="0"/>
                  <a:sym typeface="Calibri Italic" charset="0"/>
                </a:rPr>
                <a:t>Vector Space model</a:t>
              </a:r>
            </a:p>
          </p:txBody>
        </p:sp>
      </p:grpSp>
      <p:sp>
        <p:nvSpPr>
          <p:cNvPr id="3994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sym typeface="Calibri" pitchFamily="34" charset="0"/>
              </a:rPr>
              <a:t>Classical approach</a:t>
            </a:r>
            <a:endParaRPr lang="en-US" smtClean="0">
              <a:latin typeface="Calibri" pitchFamily="34" charset="0"/>
              <a:ea typeface="ヒラギノ角ゴ ProN W3" charset="-128"/>
              <a:sym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85763" y="5805488"/>
            <a:ext cx="5949950" cy="976312"/>
            <a:chOff x="0" y="-136"/>
            <a:chExt cx="3747" cy="614"/>
          </a:xfrm>
        </p:grpSpPr>
        <p:sp>
          <p:nvSpPr>
            <p:cNvPr id="39944" name="AutoShape 23"/>
            <p:cNvSpPr>
              <a:spLocks/>
            </p:cNvSpPr>
            <p:nvPr/>
          </p:nvSpPr>
          <p:spPr bwMode="auto">
            <a:xfrm>
              <a:off x="0" y="-136"/>
              <a:ext cx="3719" cy="614"/>
            </a:xfrm>
            <a:prstGeom prst="roundRect">
              <a:avLst>
                <a:gd name="adj" fmla="val 16667"/>
              </a:avLst>
            </a:prstGeom>
            <a:solidFill>
              <a:srgbClr val="1D300D"/>
            </a:solidFill>
            <a:ln w="25400">
              <a:solidFill>
                <a:srgbClr val="1D300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945" name="Rectangle 24"/>
            <p:cNvSpPr>
              <a:spLocks/>
            </p:cNvSpPr>
            <p:nvPr/>
          </p:nvSpPr>
          <p:spPr bwMode="auto">
            <a:xfrm>
              <a:off x="67" y="-136"/>
              <a:ext cx="3680" cy="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sz="24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Mainly term-based</a:t>
              </a:r>
              <a:r>
                <a:rPr lang="en-US" sz="18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: 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8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polysemy and synonymy  issues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ttore 2 35"/>
          <p:cNvCxnSpPr>
            <a:stCxn id="22" idx="1"/>
          </p:cNvCxnSpPr>
          <p:nvPr/>
        </p:nvCxnSpPr>
        <p:spPr>
          <a:xfrm flipH="1" flipV="1">
            <a:off x="1475656" y="2146775"/>
            <a:ext cx="302282" cy="404914"/>
          </a:xfrm>
          <a:prstGeom prst="straightConnector1">
            <a:avLst/>
          </a:prstGeom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7" idx="1"/>
            <a:endCxn id="22" idx="3"/>
          </p:cNvCxnSpPr>
          <p:nvPr/>
        </p:nvCxnSpPr>
        <p:spPr>
          <a:xfrm rot="10800000">
            <a:off x="4659282" y="2551689"/>
            <a:ext cx="571504" cy="58308"/>
          </a:xfrm>
          <a:prstGeom prst="straightConnector1">
            <a:avLst/>
          </a:prstGeom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0" idx="2"/>
            <a:endCxn id="12" idx="0"/>
          </p:cNvCxnSpPr>
          <p:nvPr/>
        </p:nvCxnSpPr>
        <p:spPr>
          <a:xfrm rot="5400000">
            <a:off x="2963307" y="5167034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2" idx="2"/>
            <a:endCxn id="8" idx="0"/>
          </p:cNvCxnSpPr>
          <p:nvPr/>
        </p:nvCxnSpPr>
        <p:spPr>
          <a:xfrm rot="5400000">
            <a:off x="2963307" y="3222490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8" idx="2"/>
            <a:endCxn id="10" idx="0"/>
          </p:cNvCxnSpPr>
          <p:nvPr/>
        </p:nvCxnSpPr>
        <p:spPr>
          <a:xfrm rot="5400000">
            <a:off x="2963307" y="4194762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63500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b="1" dirty="0" err="1" smtClean="0"/>
              <a:t>Disambiguation</a:t>
            </a:r>
            <a:r>
              <a:rPr lang="it-IT" b="1" dirty="0" smtClean="0"/>
              <a:t>: </a:t>
            </a:r>
            <a:r>
              <a:rPr lang="it-IT" sz="3600" b="1" dirty="0" err="1" smtClean="0"/>
              <a:t>all</a:t>
            </a:r>
            <a:r>
              <a:rPr lang="it-IT" sz="3600" b="1" dirty="0" smtClean="0"/>
              <a:t> </a:t>
            </a:r>
            <a:r>
              <a:rPr lang="it-IT" sz="3600" dirty="0" err="1" smtClean="0"/>
              <a:t>steps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30786" y="1895617"/>
            <a:ext cx="2928958" cy="1428760"/>
          </a:xfrm>
          <a:prstGeom prst="rect">
            <a:avLst/>
          </a:prstGeom>
          <a:solidFill>
            <a:schemeClr val="bg2"/>
          </a:solidFill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dirty="0" err="1" smtClean="0">
                <a:solidFill>
                  <a:srgbClr val="000000"/>
                </a:solidFill>
                <a:latin typeface="Calibri"/>
              </a:rPr>
              <a:t>Commonness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of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page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br>
              <a:rPr lang="it-IT" dirty="0" smtClean="0">
                <a:solidFill>
                  <a:srgbClr val="000000"/>
                </a:solidFill>
                <a:latin typeface="Calibri"/>
              </a:rPr>
            </a:br>
            <a:r>
              <a:rPr lang="it-IT" dirty="0" smtClean="0">
                <a:solidFill>
                  <a:srgbClr val="000000"/>
                </a:solidFill>
                <a:latin typeface="Calibri"/>
              </a:rPr>
              <a:t>p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wrt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anchor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63134053"/>
              </p:ext>
            </p:extLst>
          </p:nvPr>
        </p:nvGraphicFramePr>
        <p:xfrm>
          <a:off x="5284751" y="2606829"/>
          <a:ext cx="2819400" cy="646113"/>
        </p:xfrm>
        <a:graphic>
          <a:graphicData uri="http://schemas.openxmlformats.org/presentationml/2006/ole">
            <p:oleObj spid="_x0000_s197651" name="Equation" r:id="rId4" imgW="1590840" imgH="383760" progId="Equation.3">
              <p:embed/>
            </p:oleObj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777938" y="3477794"/>
            <a:ext cx="2881344" cy="461665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Voting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scheme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77938" y="4450066"/>
            <a:ext cx="2881344" cy="461665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Select</a:t>
            </a:r>
            <a:r>
              <a:rPr lang="it-IT" sz="2400" b="1" dirty="0" smtClean="0"/>
              <a:t> top-</a:t>
            </a:r>
            <a:r>
              <a:rPr lang="el-GR" sz="2400" b="1" dirty="0" smtClean="0"/>
              <a:t>ε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pages</a:t>
            </a:r>
            <a:endParaRPr lang="it-IT" sz="2400" b="1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777938" y="5422338"/>
            <a:ext cx="2881344" cy="830997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Select the best in </a:t>
            </a:r>
            <a:r>
              <a:rPr lang="it-IT" sz="2400" b="1" dirty="0" err="1" smtClean="0"/>
              <a:t>commonness</a:t>
            </a:r>
            <a:endParaRPr lang="it-IT" sz="2400" b="1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1777938" y="2136190"/>
            <a:ext cx="288134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Pruning</a:t>
            </a:r>
            <a:r>
              <a:rPr lang="it-IT" sz="2400" b="1" dirty="0" smtClean="0"/>
              <a:t> by </a:t>
            </a:r>
            <a:r>
              <a:rPr lang="it-IT" sz="2400" b="1" dirty="0" err="1" smtClean="0"/>
              <a:t>commonness</a:t>
            </a:r>
            <a:r>
              <a:rPr lang="it-IT" sz="2400" b="1" dirty="0" smtClean="0"/>
              <a:t> &lt; </a:t>
            </a:r>
            <a:r>
              <a:rPr lang="el-GR" sz="2400" b="1" dirty="0" smtClean="0">
                <a:latin typeface="Calibri"/>
              </a:rPr>
              <a:t>τ</a:t>
            </a:r>
            <a:endParaRPr lang="it-IT" sz="24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79512" y="1340768"/>
            <a:ext cx="178595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libri"/>
              </a:rPr>
              <a:t>τ = </a:t>
            </a:r>
            <a:r>
              <a:rPr lang="it-IT" dirty="0" err="1" smtClean="0">
                <a:latin typeface="Calibri"/>
              </a:rPr>
              <a:t>trade-off</a:t>
            </a:r>
            <a:r>
              <a:rPr lang="it-IT" dirty="0" smtClean="0">
                <a:latin typeface="Calibri"/>
              </a:rPr>
              <a:t/>
            </a:r>
            <a:br>
              <a:rPr lang="it-IT" dirty="0" smtClean="0">
                <a:latin typeface="Calibri"/>
              </a:rPr>
            </a:br>
            <a:r>
              <a:rPr lang="it-IT" dirty="0" err="1" smtClean="0">
                <a:latin typeface="Calibri"/>
              </a:rPr>
              <a:t>speed</a:t>
            </a:r>
            <a:r>
              <a:rPr lang="it-IT" dirty="0" smtClean="0">
                <a:latin typeface="Calibri"/>
              </a:rPr>
              <a:t> vs. </a:t>
            </a:r>
            <a:r>
              <a:rPr lang="it-IT" dirty="0" err="1" smtClean="0">
                <a:latin typeface="Calibri"/>
              </a:rPr>
              <a:t>recall</a:t>
            </a:r>
            <a:endParaRPr lang="it-IT" dirty="0"/>
          </a:p>
        </p:txBody>
      </p:sp>
      <p:pic>
        <p:nvPicPr>
          <p:cNvPr id="2" name="Immagine 1" descr="train-d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7485" y="3645024"/>
            <a:ext cx="4523027" cy="319516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60232" y="5589240"/>
            <a:ext cx="129614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16"/>
          <p:cNvSpPr/>
          <p:nvPr/>
        </p:nvSpPr>
        <p:spPr>
          <a:xfrm>
            <a:off x="5940152" y="6525344"/>
            <a:ext cx="576064" cy="3326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22" grpId="0" animBg="1"/>
      <p:bldP spid="33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rgbClr val="558ED5"/>
          </a:solidFill>
          <a:ln w="63500"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b="1" dirty="0" err="1" smtClean="0"/>
              <a:t>Pruning</a:t>
            </a:r>
            <a:endParaRPr lang="it-IT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00034" y="1571612"/>
            <a:ext cx="7467600" cy="497207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it-IT" dirty="0" err="1" smtClean="0"/>
              <a:t>We</a:t>
            </a:r>
            <a:r>
              <a:rPr lang="it-IT" dirty="0" smtClean="0"/>
              <a:t> use 2 </a:t>
            </a:r>
            <a:r>
              <a:rPr lang="it-IT" dirty="0" err="1" smtClean="0"/>
              <a:t>features</a:t>
            </a:r>
            <a:r>
              <a:rPr lang="it-IT" dirty="0" smtClean="0"/>
              <a:t>:</a:t>
            </a:r>
          </a:p>
          <a:p>
            <a:pPr marL="852678" lvl="1" indent="-514350">
              <a:buFont typeface="+mj-lt"/>
              <a:buAutoNum type="arabicPeriod"/>
            </a:pPr>
            <a:r>
              <a:rPr lang="it-IT" dirty="0" smtClean="0"/>
              <a:t>link </a:t>
            </a:r>
            <a:r>
              <a:rPr lang="it-IT" dirty="0" err="1" smtClean="0"/>
              <a:t>probability</a:t>
            </a:r>
            <a:endParaRPr lang="it-IT" dirty="0" smtClean="0"/>
          </a:p>
          <a:p>
            <a:pPr marL="852678" lvl="1" indent="-514350">
              <a:buFont typeface="+mj-lt"/>
              <a:buAutoNum type="arabicPeriod"/>
            </a:pPr>
            <a:r>
              <a:rPr lang="it-IT" dirty="0" err="1" smtClean="0"/>
              <a:t>coherence</a:t>
            </a:r>
            <a:r>
              <a:rPr lang="it-IT" dirty="0" smtClean="0"/>
              <a:t> </a:t>
            </a:r>
            <a:r>
              <a:rPr lang="it-IT" dirty="0" err="1" smtClean="0"/>
              <a:t>wrt</a:t>
            </a:r>
            <a:r>
              <a:rPr lang="it-IT" dirty="0" smtClean="0"/>
              <a:t> </a:t>
            </a:r>
            <a:r>
              <a:rPr lang="it-IT" dirty="0" err="1" smtClean="0"/>
              <a:t>context</a:t>
            </a:r>
            <a:endParaRPr lang="it-IT" dirty="0" smtClean="0"/>
          </a:p>
          <a:p>
            <a:pPr marL="550926" indent="-514350"/>
            <a:endParaRPr lang="it-IT" dirty="0" smtClean="0"/>
          </a:p>
          <a:p>
            <a:pPr marL="550926" indent="-514350"/>
            <a:r>
              <a:rPr lang="it-IT" dirty="0" smtClean="0"/>
              <a:t>Compute a </a:t>
            </a:r>
            <a:r>
              <a:rPr lang="el-GR" dirty="0" smtClean="0">
                <a:latin typeface="Calibri"/>
              </a:rPr>
              <a:t>ρ</a:t>
            </a:r>
            <a:r>
              <a:rPr lang="it-IT" dirty="0" smtClean="0">
                <a:latin typeface="Calibri"/>
              </a:rPr>
              <a:t> score via</a:t>
            </a:r>
          </a:p>
          <a:p>
            <a:pPr marL="852678" lvl="1" indent="-514350"/>
            <a:r>
              <a:rPr lang="it-IT" dirty="0" smtClean="0">
                <a:latin typeface="Calibri"/>
              </a:rPr>
              <a:t>3 </a:t>
            </a:r>
            <a:r>
              <a:rPr lang="it-IT" dirty="0" err="1" smtClean="0">
                <a:latin typeface="Calibri"/>
              </a:rPr>
              <a:t>classifiers</a:t>
            </a:r>
            <a:r>
              <a:rPr lang="it-IT" dirty="0" smtClean="0">
                <a:latin typeface="Calibri"/>
              </a:rPr>
              <a:t>, </a:t>
            </a:r>
            <a:r>
              <a:rPr lang="it-IT" dirty="0" err="1" smtClean="0">
                <a:latin typeface="Calibri"/>
              </a:rPr>
              <a:t>avg</a:t>
            </a:r>
            <a:r>
              <a:rPr lang="it-IT" dirty="0" smtClean="0">
                <a:latin typeface="Calibri"/>
              </a:rPr>
              <a:t>, linear </a:t>
            </a:r>
            <a:r>
              <a:rPr lang="it-IT" dirty="0" err="1" smtClean="0">
                <a:latin typeface="Calibri"/>
              </a:rPr>
              <a:t>combination</a:t>
            </a:r>
            <a:r>
              <a:rPr lang="it-IT" dirty="0" smtClean="0"/>
              <a:t> </a:t>
            </a:r>
          </a:p>
          <a:p>
            <a:pPr marL="550926" lvl="1" indent="-514350">
              <a:buSzPct val="80000"/>
              <a:buFont typeface="Wingdings 2"/>
              <a:buChar char=""/>
            </a:pPr>
            <a:endParaRPr lang="it-IT" sz="3200" dirty="0" smtClean="0"/>
          </a:p>
          <a:p>
            <a:pPr marL="550926" lvl="1" indent="-514350">
              <a:buSzPct val="80000"/>
              <a:buFont typeface="Wingdings 2"/>
              <a:buChar char=""/>
            </a:pPr>
            <a:r>
              <a:rPr lang="it-IT" sz="3200" dirty="0" err="1" smtClean="0"/>
              <a:t>if</a:t>
            </a:r>
            <a:r>
              <a:rPr lang="it-IT" sz="3200" dirty="0" smtClean="0"/>
              <a:t> </a:t>
            </a:r>
            <a:r>
              <a:rPr lang="el-GR" sz="3200" dirty="0" smtClean="0"/>
              <a:t>ρ</a:t>
            </a:r>
            <a:r>
              <a:rPr lang="it-IT" sz="3200" dirty="0" smtClean="0"/>
              <a:t> &lt; </a:t>
            </a:r>
            <a:r>
              <a:rPr lang="el-GR" sz="3200" dirty="0" smtClean="0"/>
              <a:t>ρ</a:t>
            </a:r>
            <a:r>
              <a:rPr lang="it-IT" sz="3200" baseline="-25000" dirty="0" smtClean="0"/>
              <a:t>NA</a:t>
            </a:r>
            <a:r>
              <a:rPr lang="it-IT" sz="3200" dirty="0" smtClean="0"/>
              <a:t> </a:t>
            </a:r>
            <a:r>
              <a:rPr lang="it-IT" sz="3200" dirty="0" err="1" smtClean="0"/>
              <a:t>then</a:t>
            </a:r>
            <a:r>
              <a:rPr lang="it-IT" sz="3200" dirty="0" smtClean="0"/>
              <a:t> </a:t>
            </a:r>
            <a:r>
              <a:rPr lang="it-IT" sz="3200" dirty="0" err="1" smtClean="0"/>
              <a:t>prune</a:t>
            </a:r>
            <a:r>
              <a:rPr lang="it-IT" sz="3200" dirty="0" smtClean="0"/>
              <a:t>!</a:t>
            </a:r>
          </a:p>
          <a:p>
            <a:pPr marL="550926" indent="-514350">
              <a:buNone/>
            </a:pPr>
            <a:endParaRPr lang="it-IT" dirty="0" smtClean="0"/>
          </a:p>
        </p:txBody>
      </p:sp>
      <p:grpSp>
        <p:nvGrpSpPr>
          <p:cNvPr id="2" name="Gruppo 9"/>
          <p:cNvGrpSpPr/>
          <p:nvPr/>
        </p:nvGrpSpPr>
        <p:grpSpPr>
          <a:xfrm>
            <a:off x="5857884" y="1643050"/>
            <a:ext cx="3071834" cy="1353902"/>
            <a:chOff x="5929322" y="2000240"/>
            <a:chExt cx="3071834" cy="1143008"/>
          </a:xfrm>
          <a:solidFill>
            <a:schemeClr val="accent3">
              <a:lumMod val="75000"/>
            </a:schemeClr>
          </a:solidFill>
        </p:grpSpPr>
        <p:sp>
          <p:nvSpPr>
            <p:cNvPr id="8" name="CasellaDiTesto 7"/>
            <p:cNvSpPr txBox="1"/>
            <p:nvPr/>
          </p:nvSpPr>
          <p:spPr>
            <a:xfrm>
              <a:off x="5929322" y="2000240"/>
              <a:ext cx="3071834" cy="1143008"/>
            </a:xfrm>
            <a:prstGeom prst="rect">
              <a:avLst/>
            </a:prstGeom>
            <a:grp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glow rad="101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Link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probability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of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anchor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i="1" dirty="0" smtClean="0">
                  <a:solidFill>
                    <a:schemeClr val="bg1"/>
                  </a:solidFill>
                  <a:latin typeface="Calibri"/>
                </a:rPr>
                <a:t>a</a:t>
              </a:r>
            </a:p>
          </p:txBody>
        </p:sp>
        <p:graphicFrame>
          <p:nvGraphicFramePr>
            <p:cNvPr id="512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603568946"/>
                </p:ext>
              </p:extLst>
            </p:nvPr>
          </p:nvGraphicFramePr>
          <p:xfrm>
            <a:off x="5965826" y="2404997"/>
            <a:ext cx="2995612" cy="662068"/>
          </p:xfrm>
          <a:graphic>
            <a:graphicData uri="http://schemas.openxmlformats.org/presentationml/2006/ole">
              <p:oleObj spid="_x0000_s198675" name="Equation" r:id="rId4" imgW="1701800" imgH="419100" progId="Equation.3">
                <p:embed/>
              </p:oleObj>
            </a:graphicData>
          </a:graphic>
        </p:graphicFrame>
      </p:grpSp>
      <p:sp>
        <p:nvSpPr>
          <p:cNvPr id="12" name="CasellaDiTesto 11"/>
          <p:cNvSpPr txBox="1"/>
          <p:nvPr/>
        </p:nvSpPr>
        <p:spPr>
          <a:xfrm>
            <a:off x="6215074" y="3364972"/>
            <a:ext cx="2500330" cy="1000132"/>
          </a:xfrm>
          <a:prstGeom prst="rect">
            <a:avLst/>
          </a:prstGeom>
          <a:solidFill>
            <a:srgbClr val="77933C"/>
          </a:solidFill>
          <a:ln w="38100">
            <a:solidFill>
              <a:srgbClr val="C3D69B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000" dirty="0" err="1" smtClean="0">
                <a:solidFill>
                  <a:schemeClr val="bg1"/>
                </a:solidFill>
                <a:latin typeface="Calibri"/>
              </a:rPr>
              <a:t>Avg</a:t>
            </a:r>
            <a:r>
              <a:rPr lang="it-IT" sz="2000" dirty="0" smtClean="0">
                <a:solidFill>
                  <a:schemeClr val="bg1"/>
                </a:solidFill>
                <a:latin typeface="Calibri"/>
              </a:rPr>
              <a:t>. relatedness btw the assigned concept to the others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143636" y="4948008"/>
            <a:ext cx="2571768" cy="857256"/>
          </a:xfrm>
          <a:prstGeom prst="rect">
            <a:avLst/>
          </a:prstGeom>
          <a:solidFill>
            <a:srgbClr val="77933C"/>
          </a:solidFill>
          <a:ln w="38100">
            <a:solidFill>
              <a:srgbClr val="C3D69B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balance</a:t>
            </a:r>
            <a:endParaRPr lang="it-IT" sz="2400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precision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vs.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recall</a:t>
            </a:r>
            <a:endParaRPr lang="it-IT" sz="2400" dirty="0" smtClean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Ovale 33"/>
          <p:cNvSpPr/>
          <p:nvPr/>
        </p:nvSpPr>
        <p:spPr>
          <a:xfrm>
            <a:off x="1928794" y="5593800"/>
            <a:ext cx="714380" cy="571504"/>
          </a:xfrm>
          <a:prstGeom prst="ellipse">
            <a:avLst/>
          </a:prstGeom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Forma 35"/>
          <p:cNvCxnSpPr/>
          <p:nvPr/>
        </p:nvCxnSpPr>
        <p:spPr>
          <a:xfrm rot="5400000" flipH="1" flipV="1">
            <a:off x="4107653" y="3553257"/>
            <a:ext cx="214314" cy="3857652"/>
          </a:xfrm>
          <a:prstGeom prst="bentConnector2">
            <a:avLst/>
          </a:prstGeom>
          <a:solidFill>
            <a:schemeClr val="tx1"/>
          </a:solidFill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Forma 41"/>
          <p:cNvCxnSpPr/>
          <p:nvPr/>
        </p:nvCxnSpPr>
        <p:spPr>
          <a:xfrm>
            <a:off x="3643306" y="2357430"/>
            <a:ext cx="2214578" cy="1588"/>
          </a:xfrm>
          <a:prstGeom prst="bentConnector3">
            <a:avLst>
              <a:gd name="adj1" fmla="val 50000"/>
            </a:avLst>
          </a:prstGeom>
          <a:solidFill>
            <a:schemeClr val="tx1"/>
          </a:solidFill>
          <a:ln w="38100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Forma 41"/>
          <p:cNvCxnSpPr>
            <a:endCxn id="12" idx="1"/>
          </p:cNvCxnSpPr>
          <p:nvPr/>
        </p:nvCxnSpPr>
        <p:spPr>
          <a:xfrm>
            <a:off x="4716016" y="2996952"/>
            <a:ext cx="1499058" cy="868086"/>
          </a:xfrm>
          <a:prstGeom prst="bentConnector3">
            <a:avLst>
              <a:gd name="adj1" fmla="val 50000"/>
            </a:avLst>
          </a:prstGeom>
          <a:solidFill>
            <a:schemeClr val="tx1"/>
          </a:solidFill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3137540" y="4369664"/>
            <a:ext cx="714380" cy="571504"/>
          </a:xfrm>
          <a:prstGeom prst="ellipse">
            <a:avLst/>
          </a:prstGeom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2245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 uiExpand="1" animBg="1"/>
      <p:bldP spid="33" grpId="0" animBg="1"/>
      <p:bldP spid="34" grpId="0" animBg="1"/>
      <p:bldP spid="14" grpId="0" uiExpan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" y="0"/>
            <a:ext cx="7812360" cy="678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306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3923296"/>
            <a:ext cx="8999984" cy="297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940152" y="2132856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 smtClean="0"/>
              <a:t>Less</a:t>
            </a:r>
            <a:r>
              <a:rPr lang="it-IT" sz="3600" dirty="0" smtClean="0"/>
              <a:t> </a:t>
            </a:r>
            <a:r>
              <a:rPr lang="it-IT" sz="3600" dirty="0" err="1" smtClean="0"/>
              <a:t>links</a:t>
            </a:r>
            <a:endParaRPr lang="it-IT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6012160" y="5589240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More </a:t>
            </a:r>
            <a:r>
              <a:rPr lang="it-IT" sz="3600" dirty="0" err="1" smtClean="0"/>
              <a:t>links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Tagging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Json</a:t>
            </a:r>
            <a:endParaRPr lang="it-IT" dirty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8752305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hlinkClick r:id="rId3"/>
              </a:rPr>
              <a:t>http://tagme.di.unipi.it/tag?text=maradona%20won%20against%20mexico&amp;key=</a:t>
            </a:r>
            <a:r>
              <a:rPr lang="it-IT" sz="2000" dirty="0" smtClean="0"/>
              <a:t>***</a:t>
            </a:r>
            <a:endParaRPr lang="it-IT" sz="2000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730552"/>
            <a:ext cx="5400600" cy="60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1187624" y="3140968"/>
            <a:ext cx="3816424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31640" y="2924944"/>
            <a:ext cx="2952328" cy="144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6084168" y="2996952"/>
            <a:ext cx="432048" cy="1584176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660232" y="3284984"/>
            <a:ext cx="1484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NLP 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19672" y="1772816"/>
            <a:ext cx="1080120" cy="2160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Left Arrow 14"/>
          <p:cNvSpPr/>
          <p:nvPr/>
        </p:nvSpPr>
        <p:spPr>
          <a:xfrm>
            <a:off x="2843808" y="1628800"/>
            <a:ext cx="3168352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Useful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relating</a:t>
            </a:r>
            <a:r>
              <a:rPr lang="it-IT" dirty="0" smtClean="0"/>
              <a:t> </a:t>
            </a:r>
            <a:r>
              <a:rPr lang="it-IT" dirty="0" err="1" smtClean="0"/>
              <a:t>topics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Relating</a:t>
            </a:r>
            <a:r>
              <a:rPr lang="it-IT" dirty="0" smtClean="0"/>
              <a:t> </a:t>
            </a:r>
            <a:r>
              <a:rPr lang="it-IT" dirty="0" err="1" smtClean="0"/>
              <a:t>topics</a:t>
            </a:r>
            <a:endParaRPr lang="it-IT" dirty="0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884651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486916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hlinkClick r:id="rId4"/>
              </a:rPr>
              <a:t>http://tagme.di.unipi.it/rel?id=8485%20615883&amp;key=***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4869160"/>
            <a:ext cx="2492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Maradona vs Totti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0,8157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24"/>
            <a:ext cx="9144000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10"/>
          <p:cNvSpPr>
            <a:spLocks/>
          </p:cNvSpPr>
          <p:nvPr/>
        </p:nvSpPr>
        <p:spPr bwMode="auto">
          <a:xfrm>
            <a:off x="899592" y="548680"/>
            <a:ext cx="4427984" cy="863600"/>
          </a:xfrm>
          <a:prstGeom prst="roundRect">
            <a:avLst>
              <a:gd name="adj" fmla="val 27778"/>
            </a:avLst>
          </a:prstGeom>
          <a:solidFill>
            <a:srgbClr val="640E2F"/>
          </a:solidFill>
          <a:ln w="25400">
            <a:solidFill>
              <a:srgbClr val="340047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We surpassed 100 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Mln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 query</a:t>
            </a:r>
            <a:endParaRPr lang="en-US" sz="2400" dirty="0">
              <a:solidFill>
                <a:srgbClr val="FFFFFF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6021288"/>
            <a:ext cx="21602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Tweet </a:t>
            </a:r>
            <a:r>
              <a:rPr lang="it-IT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Classification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2227269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On </a:t>
            </a:r>
            <a:r>
              <a:rPr lang="it-IT" sz="4000" dirty="0" err="1" smtClean="0">
                <a:latin typeface="+mj-lt"/>
              </a:rPr>
              <a:t>comparing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annotators</a:t>
            </a:r>
            <a:r>
              <a:rPr lang="it-IT" sz="4000" dirty="0" smtClean="0">
                <a:latin typeface="+mj-lt"/>
              </a:rPr>
              <a:t/>
            </a:r>
            <a:br>
              <a:rPr lang="it-IT" sz="4000" dirty="0" smtClean="0">
                <a:latin typeface="+mj-lt"/>
              </a:rPr>
            </a:br>
            <a:r>
              <a:rPr lang="it-IT" sz="4000" dirty="0" smtClean="0">
                <a:latin typeface="+mj-lt"/>
              </a:rPr>
              <a:t>				</a:t>
            </a:r>
            <a:r>
              <a:rPr lang="it-IT" sz="2800" b="0" dirty="0" smtClean="0">
                <a:latin typeface="+mj-lt"/>
              </a:rPr>
              <a:t>[Cornolti </a:t>
            </a:r>
            <a:r>
              <a:rPr lang="it-IT" sz="2800" b="0" i="1" dirty="0" err="1" smtClean="0">
                <a:latin typeface="+mj-lt"/>
              </a:rPr>
              <a:t>et</a:t>
            </a:r>
            <a:r>
              <a:rPr lang="it-IT" sz="2800" b="0" i="1" dirty="0" smtClean="0">
                <a:latin typeface="+mj-lt"/>
              </a:rPr>
              <a:t> al</a:t>
            </a:r>
            <a:r>
              <a:rPr lang="it-IT" sz="2800" b="0" dirty="0" smtClean="0">
                <a:latin typeface="+mj-lt"/>
              </a:rPr>
              <a:t>, WWW 2013]</a:t>
            </a:r>
            <a:endParaRPr lang="it-IT" sz="40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word of </a:t>
            </a:r>
            <a:r>
              <a:rPr lang="it-IT" dirty="0" err="1" smtClean="0"/>
              <a:t>caution</a:t>
            </a:r>
            <a:r>
              <a:rPr lang="it-IT" dirty="0" smtClean="0"/>
              <a:t> !</a:t>
            </a:r>
            <a:endParaRPr lang="it-IT" dirty="0"/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4025247" cy="936104"/>
          </a:xfrm>
          <a:prstGeom prst="rect">
            <a:avLst/>
          </a:prstGeom>
          <a:ln w="127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98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64" y="3284984"/>
            <a:ext cx="5009934" cy="35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4572000" y="1412776"/>
            <a:ext cx="4130323" cy="1368152"/>
            <a:chOff x="4572000" y="1412776"/>
            <a:chExt cx="4130323" cy="1368152"/>
          </a:xfrm>
        </p:grpSpPr>
        <p:pic>
          <p:nvPicPr>
            <p:cNvPr id="249860" name="Picture 4" descr="C:\Users\ferragin\Desktop\2013-07-13 11_57_41-www1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0072" y="1556792"/>
              <a:ext cx="3482251" cy="122413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572000" y="1412776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A2W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40940" y="3059668"/>
            <a:ext cx="3958662" cy="1377444"/>
            <a:chOff x="4640940" y="3059668"/>
            <a:chExt cx="3958662" cy="1377444"/>
          </a:xfrm>
        </p:grpSpPr>
        <p:pic>
          <p:nvPicPr>
            <p:cNvPr id="249861" name="Picture 5" descr="C:\Users\ferragin\Desktop\2013-07-13 11_58_39-www13.pdf - Adobe Reade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92079" y="3212976"/>
              <a:ext cx="3307523" cy="1224136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640940" y="3059668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Sa2W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04048" y="4581128"/>
            <a:ext cx="3137490" cy="1728192"/>
            <a:chOff x="5004048" y="4581128"/>
            <a:chExt cx="3137490" cy="1728192"/>
          </a:xfrm>
        </p:grpSpPr>
        <p:pic>
          <p:nvPicPr>
            <p:cNvPr id="249865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52119" y="4725144"/>
              <a:ext cx="2489419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5004048" y="4581128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Rc2W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4986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3501008"/>
            <a:ext cx="489823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1357313"/>
            <a:ext cx="9147175" cy="5513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732DCEF2-2F02-46F2-999E-CE77F10F8CBA}" type="slidenum">
              <a:rPr lang="en-US" sz="1200">
                <a:solidFill>
                  <a:srgbClr val="878787"/>
                </a:solidFill>
                <a:latin typeface="Calibri" pitchFamily="34" charset="0"/>
                <a:sym typeface="Calibri" pitchFamily="34" charset="0"/>
              </a:rPr>
              <a:pPr algn="r"/>
              <a:t>3</a:t>
            </a:fld>
            <a:endParaRPr lang="en-US" sz="1200">
              <a:solidFill>
                <a:srgbClr val="878787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0964" name="Rectangle 3"/>
          <p:cNvSpPr>
            <a:spLocks/>
          </p:cNvSpPr>
          <p:nvPr/>
        </p:nvSpPr>
        <p:spPr bwMode="auto">
          <a:xfrm>
            <a:off x="323850" y="185738"/>
            <a:ext cx="8362950" cy="1130300"/>
          </a:xfrm>
          <a:prstGeom prst="rect">
            <a:avLst/>
          </a:prstGeom>
          <a:solidFill>
            <a:schemeClr val="tx2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A new approach: </a:t>
            </a:r>
          </a:p>
          <a:p>
            <a:r>
              <a:rPr lang="en-US" sz="36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Massive graphs of entities and relations</a:t>
            </a:r>
          </a:p>
        </p:txBody>
      </p:sp>
      <p:sp>
        <p:nvSpPr>
          <p:cNvPr id="40965" name="CasellaDiTesto 1"/>
          <p:cNvSpPr txBox="1">
            <a:spLocks noChangeArrowheads="1"/>
          </p:cNvSpPr>
          <p:nvPr/>
        </p:nvSpPr>
        <p:spPr bwMode="auto">
          <a:xfrm>
            <a:off x="6761163" y="2492375"/>
            <a:ext cx="2393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>
                <a:solidFill>
                  <a:srgbClr val="FF0000"/>
                </a:solidFill>
                <a:latin typeface="Gill Sans" charset="0"/>
                <a:ea typeface="ヒラギノ角ゴ ProN W3" charset="-128"/>
                <a:sym typeface="Gill Sans" charset="0"/>
              </a:rPr>
              <a:t>May 2012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9512" y="1196752"/>
            <a:ext cx="338437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9512" y="1196752"/>
            <a:ext cx="3240360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339752" y="1484784"/>
            <a:ext cx="47525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>
                <a:solidFill>
                  <a:schemeClr val="tx1"/>
                </a:solidFill>
              </a:rPr>
              <a:t>Weak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annotation</a:t>
            </a:r>
            <a:r>
              <a:rPr lang="it-IT" sz="2800" dirty="0" smtClean="0">
                <a:solidFill>
                  <a:schemeClr val="tx1"/>
                </a:solidFill>
              </a:rPr>
              <a:t> match </a:t>
            </a:r>
          </a:p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(</a:t>
            </a:r>
            <a:r>
              <a:rPr lang="it-IT" sz="2000" dirty="0" err="1" smtClean="0">
                <a:solidFill>
                  <a:schemeClr val="tx1"/>
                </a:solidFill>
              </a:rPr>
              <a:t>same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entity</a:t>
            </a:r>
            <a:r>
              <a:rPr lang="it-IT" sz="2000" dirty="0" smtClean="0">
                <a:solidFill>
                  <a:schemeClr val="tx1"/>
                </a:solidFill>
              </a:rPr>
              <a:t> &amp; </a:t>
            </a:r>
            <a:r>
              <a:rPr lang="it-IT" sz="2000" dirty="0" err="1" smtClean="0">
                <a:solidFill>
                  <a:schemeClr val="tx1"/>
                </a:solidFill>
              </a:rPr>
              <a:t>mention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overlap</a:t>
            </a:r>
            <a:r>
              <a:rPr lang="it-IT" sz="2000" dirty="0" smtClean="0">
                <a:solidFill>
                  <a:schemeClr val="tx1"/>
                </a:solidFill>
              </a:rPr>
              <a:t>)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84168" y="5733256"/>
            <a:ext cx="3059832" cy="112474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/>
              <a:t>Your</a:t>
            </a:r>
            <a:r>
              <a:rPr lang="it-IT" sz="2000" dirty="0" smtClean="0"/>
              <a:t> project </a:t>
            </a:r>
            <a:r>
              <a:rPr lang="it-IT" sz="2000" dirty="0" err="1" smtClean="0"/>
              <a:t>should</a:t>
            </a:r>
            <a:r>
              <a:rPr lang="it-IT" sz="2000" dirty="0" smtClean="0"/>
              <a:t> </a:t>
            </a:r>
            <a:r>
              <a:rPr lang="it-IT" sz="2000" dirty="0" err="1" smtClean="0"/>
              <a:t>pump</a:t>
            </a:r>
            <a:r>
              <a:rPr lang="it-IT" sz="2000" dirty="0" smtClean="0"/>
              <a:t> up TAGME’s curve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0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2227269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it-IT" sz="4000" dirty="0" err="1" smtClean="0">
                <a:latin typeface="+mj-lt"/>
              </a:rPr>
              <a:t>Other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approaches</a:t>
            </a:r>
            <a:r>
              <a:rPr lang="it-IT" sz="4000" dirty="0" smtClean="0">
                <a:latin typeface="+mj-lt"/>
              </a:rPr>
              <a:t/>
            </a:r>
            <a:br>
              <a:rPr lang="it-IT" sz="4000" dirty="0" smtClean="0">
                <a:latin typeface="+mj-lt"/>
              </a:rPr>
            </a:br>
            <a:r>
              <a:rPr lang="it-IT" sz="4000" dirty="0" err="1" smtClean="0">
                <a:latin typeface="+mj-lt"/>
              </a:rPr>
              <a:t>to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topic-based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annotation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65175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Goal</a:t>
            </a:r>
          </a:p>
        </p:txBody>
      </p:sp>
      <p:sp>
        <p:nvSpPr>
          <p:cNvPr id="75779" name="Textfeld 209"/>
          <p:cNvSpPr txBox="1">
            <a:spLocks noChangeArrowheads="1"/>
          </p:cNvSpPr>
          <p:nvPr/>
        </p:nvSpPr>
        <p:spPr bwMode="auto">
          <a:xfrm>
            <a:off x="404813" y="5478323"/>
            <a:ext cx="827164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dirty="0" smtClean="0"/>
              <a:t>Main </a:t>
            </a:r>
            <a:r>
              <a:rPr lang="de-DE" sz="2400" dirty="0" err="1" smtClean="0"/>
              <a:t>goal</a:t>
            </a:r>
            <a:r>
              <a:rPr lang="de-DE" sz="2400" dirty="0" smtClean="0"/>
              <a:t>:</a:t>
            </a:r>
            <a:endParaRPr lang="de-DE" sz="2400" dirty="0"/>
          </a:p>
          <a:p>
            <a:r>
              <a:rPr lang="de-DE" sz="2400" dirty="0">
                <a:solidFill>
                  <a:srgbClr val="C00000"/>
                </a:solidFill>
              </a:rPr>
              <a:t>  </a:t>
            </a:r>
            <a:r>
              <a:rPr lang="de-DE" sz="2400" dirty="0" err="1" smtClean="0">
                <a:solidFill>
                  <a:srgbClr val="C00000"/>
                </a:solidFill>
              </a:rPr>
              <a:t>each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mention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>
                <a:solidFill>
                  <a:srgbClr val="C00000"/>
                </a:solidFill>
              </a:rPr>
              <a:t>is</a:t>
            </a:r>
            <a:r>
              <a:rPr lang="de-DE" sz="2400" dirty="0">
                <a:solidFill>
                  <a:srgbClr val="C00000"/>
                </a:solidFill>
              </a:rPr>
              <a:t> </a:t>
            </a:r>
            <a:r>
              <a:rPr lang="de-DE" sz="2400" dirty="0" err="1">
                <a:solidFill>
                  <a:srgbClr val="C00000"/>
                </a:solidFill>
              </a:rPr>
              <a:t>connected</a:t>
            </a:r>
            <a:r>
              <a:rPr lang="de-DE" sz="2400" dirty="0">
                <a:solidFill>
                  <a:srgbClr val="C00000"/>
                </a:solidFill>
              </a:rPr>
              <a:t> </a:t>
            </a:r>
            <a:r>
              <a:rPr lang="de-DE" sz="2400" dirty="0" err="1">
                <a:solidFill>
                  <a:srgbClr val="C00000"/>
                </a:solidFill>
              </a:rPr>
              <a:t>to</a:t>
            </a:r>
            <a:r>
              <a:rPr lang="de-DE" sz="2400" dirty="0">
                <a:solidFill>
                  <a:srgbClr val="C00000"/>
                </a:solidFill>
              </a:rPr>
              <a:t> </a:t>
            </a:r>
            <a:r>
              <a:rPr lang="de-DE" sz="2800" b="1" u="sng" dirty="0" err="1" smtClean="0">
                <a:solidFill>
                  <a:srgbClr val="C00000"/>
                </a:solidFill>
              </a:rPr>
              <a:t>at</a:t>
            </a:r>
            <a:r>
              <a:rPr lang="de-DE" sz="2800" b="1" u="sng" dirty="0" smtClean="0">
                <a:solidFill>
                  <a:srgbClr val="C00000"/>
                </a:solidFill>
              </a:rPr>
              <a:t> </a:t>
            </a:r>
            <a:r>
              <a:rPr lang="de-DE" sz="2800" b="1" u="sng" dirty="0" err="1">
                <a:solidFill>
                  <a:srgbClr val="C00000"/>
                </a:solidFill>
              </a:rPr>
              <a:t>most</a:t>
            </a:r>
            <a:r>
              <a:rPr lang="de-DE" sz="2800" b="1" u="sng" dirty="0">
                <a:solidFill>
                  <a:srgbClr val="C00000"/>
                </a:solidFill>
              </a:rPr>
              <a:t> </a:t>
            </a:r>
            <a:r>
              <a:rPr lang="de-DE" sz="2800" b="1" u="sng" dirty="0" smtClean="0">
                <a:solidFill>
                  <a:srgbClr val="C00000"/>
                </a:solidFill>
              </a:rPr>
              <a:t> </a:t>
            </a:r>
            <a:r>
              <a:rPr lang="de-DE" sz="2800" b="1" u="sng" dirty="0" err="1" smtClean="0">
                <a:solidFill>
                  <a:srgbClr val="C00000"/>
                </a:solidFill>
              </a:rPr>
              <a:t>one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entity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endParaRPr lang="de-DE" sz="2400" dirty="0">
              <a:solidFill>
                <a:srgbClr val="C00000"/>
              </a:solidFill>
            </a:endParaRPr>
          </a:p>
        </p:txBody>
      </p:sp>
      <p:sp>
        <p:nvSpPr>
          <p:cNvPr id="75780" name="Textfeld 16"/>
          <p:cNvSpPr txBox="1">
            <a:spLocks noChangeArrowheads="1"/>
          </p:cNvSpPr>
          <p:nvPr/>
        </p:nvSpPr>
        <p:spPr bwMode="auto">
          <a:xfrm>
            <a:off x="4167188" y="3024137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1" name="Textfeld 17"/>
          <p:cNvSpPr txBox="1">
            <a:spLocks noChangeArrowheads="1"/>
          </p:cNvSpPr>
          <p:nvPr/>
        </p:nvSpPr>
        <p:spPr bwMode="auto">
          <a:xfrm>
            <a:off x="4167188" y="3646437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2" name="Textfeld 18"/>
          <p:cNvSpPr txBox="1">
            <a:spLocks noChangeArrowheads="1"/>
          </p:cNvSpPr>
          <p:nvPr/>
        </p:nvSpPr>
        <p:spPr bwMode="auto">
          <a:xfrm>
            <a:off x="4167188" y="4268737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3" name="Textfeld 22"/>
          <p:cNvSpPr txBox="1">
            <a:spLocks noChangeArrowheads="1"/>
          </p:cNvSpPr>
          <p:nvPr/>
        </p:nvSpPr>
        <p:spPr bwMode="auto">
          <a:xfrm>
            <a:off x="4167188" y="2458987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4" name="Textfeld 23"/>
          <p:cNvSpPr txBox="1">
            <a:spLocks noChangeArrowheads="1"/>
          </p:cNvSpPr>
          <p:nvPr/>
        </p:nvSpPr>
        <p:spPr bwMode="auto">
          <a:xfrm>
            <a:off x="4167188" y="1893837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5" name="Textfeld 25"/>
          <p:cNvSpPr txBox="1">
            <a:spLocks noChangeArrowheads="1"/>
          </p:cNvSpPr>
          <p:nvPr/>
        </p:nvSpPr>
        <p:spPr bwMode="auto">
          <a:xfrm>
            <a:off x="4167188" y="4833887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13" name="Abgerundetes Rechteck 32"/>
          <p:cNvSpPr/>
          <p:nvPr/>
        </p:nvSpPr>
        <p:spPr>
          <a:xfrm>
            <a:off x="936625" y="2120850"/>
            <a:ext cx="1135063" cy="4508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4" name="Abgerundetes Rechteck 34"/>
          <p:cNvSpPr/>
          <p:nvPr/>
        </p:nvSpPr>
        <p:spPr>
          <a:xfrm>
            <a:off x="936625" y="2911425"/>
            <a:ext cx="1135063" cy="4524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5" name="Abgerundetes Rechteck 36"/>
          <p:cNvSpPr/>
          <p:nvPr/>
        </p:nvSpPr>
        <p:spPr>
          <a:xfrm>
            <a:off x="936625" y="3646437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6" name="Abgerundetes Rechteck 40"/>
          <p:cNvSpPr/>
          <p:nvPr/>
        </p:nvSpPr>
        <p:spPr>
          <a:xfrm>
            <a:off x="936625" y="4437012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17" name="Gerade Verbindung 43"/>
          <p:cNvCxnSpPr>
            <a:stCxn id="13" idx="3"/>
            <a:endCxn id="75783" idx="1"/>
          </p:cNvCxnSpPr>
          <p:nvPr/>
        </p:nvCxnSpPr>
        <p:spPr>
          <a:xfrm>
            <a:off x="2071688" y="2346275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45"/>
          <p:cNvCxnSpPr>
            <a:stCxn id="13" idx="3"/>
            <a:endCxn id="75780" idx="1"/>
          </p:cNvCxnSpPr>
          <p:nvPr/>
        </p:nvCxnSpPr>
        <p:spPr>
          <a:xfrm>
            <a:off x="2071688" y="2346275"/>
            <a:ext cx="2095500" cy="835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47"/>
          <p:cNvCxnSpPr>
            <a:stCxn id="14" idx="3"/>
            <a:endCxn id="75781" idx="1"/>
          </p:cNvCxnSpPr>
          <p:nvPr/>
        </p:nvCxnSpPr>
        <p:spPr>
          <a:xfrm>
            <a:off x="2071688" y="3136850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49"/>
          <p:cNvCxnSpPr>
            <a:endCxn id="75782" idx="1"/>
          </p:cNvCxnSpPr>
          <p:nvPr/>
        </p:nvCxnSpPr>
        <p:spPr>
          <a:xfrm>
            <a:off x="2071688" y="3929012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51"/>
          <p:cNvCxnSpPr>
            <a:endCxn id="75785" idx="1"/>
          </p:cNvCxnSpPr>
          <p:nvPr/>
        </p:nvCxnSpPr>
        <p:spPr>
          <a:xfrm>
            <a:off x="2071688" y="3929012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53"/>
          <p:cNvCxnSpPr>
            <a:stCxn id="16" idx="3"/>
            <a:endCxn id="75781" idx="1"/>
          </p:cNvCxnSpPr>
          <p:nvPr/>
        </p:nvCxnSpPr>
        <p:spPr>
          <a:xfrm flipV="1">
            <a:off x="2071688" y="3803600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55"/>
          <p:cNvCxnSpPr>
            <a:stCxn id="16" idx="3"/>
            <a:endCxn id="75782" idx="1"/>
          </p:cNvCxnSpPr>
          <p:nvPr/>
        </p:nvCxnSpPr>
        <p:spPr>
          <a:xfrm flipV="1">
            <a:off x="2071688" y="4425900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7" name="Textfeld 56"/>
          <p:cNvSpPr txBox="1">
            <a:spLocks noChangeArrowheads="1"/>
          </p:cNvSpPr>
          <p:nvPr/>
        </p:nvSpPr>
        <p:spPr bwMode="auto">
          <a:xfrm>
            <a:off x="2071688" y="4041725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90</a:t>
            </a:r>
          </a:p>
        </p:txBody>
      </p:sp>
      <p:sp>
        <p:nvSpPr>
          <p:cNvPr id="75798" name="Textfeld 57"/>
          <p:cNvSpPr txBox="1">
            <a:spLocks noChangeArrowheads="1"/>
          </p:cNvSpPr>
          <p:nvPr/>
        </p:nvSpPr>
        <p:spPr bwMode="auto">
          <a:xfrm>
            <a:off x="2071688" y="3646437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30</a:t>
            </a:r>
          </a:p>
        </p:txBody>
      </p:sp>
      <p:sp>
        <p:nvSpPr>
          <p:cNvPr id="75799" name="Textfeld 58"/>
          <p:cNvSpPr txBox="1">
            <a:spLocks noChangeArrowheads="1"/>
          </p:cNvSpPr>
          <p:nvPr/>
        </p:nvSpPr>
        <p:spPr bwMode="auto">
          <a:xfrm>
            <a:off x="2133600" y="4606875"/>
            <a:ext cx="2714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5</a:t>
            </a:r>
          </a:p>
        </p:txBody>
      </p:sp>
      <p:sp>
        <p:nvSpPr>
          <p:cNvPr id="75800" name="Textfeld 59"/>
          <p:cNvSpPr txBox="1">
            <a:spLocks noChangeArrowheads="1"/>
          </p:cNvSpPr>
          <p:nvPr/>
        </p:nvSpPr>
        <p:spPr bwMode="auto">
          <a:xfrm>
            <a:off x="2071688" y="4325887"/>
            <a:ext cx="5095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100</a:t>
            </a:r>
          </a:p>
        </p:txBody>
      </p:sp>
      <p:sp>
        <p:nvSpPr>
          <p:cNvPr id="75801" name="Textfeld 60"/>
          <p:cNvSpPr txBox="1">
            <a:spLocks noChangeArrowheads="1"/>
          </p:cNvSpPr>
          <p:nvPr/>
        </p:nvSpPr>
        <p:spPr bwMode="auto">
          <a:xfrm>
            <a:off x="2012950" y="3194000"/>
            <a:ext cx="5095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100</a:t>
            </a:r>
          </a:p>
        </p:txBody>
      </p:sp>
      <p:sp>
        <p:nvSpPr>
          <p:cNvPr id="75802" name="Textfeld 61"/>
          <p:cNvSpPr txBox="1">
            <a:spLocks noChangeArrowheads="1"/>
          </p:cNvSpPr>
          <p:nvPr/>
        </p:nvSpPr>
        <p:spPr bwMode="auto">
          <a:xfrm>
            <a:off x="2012950" y="2025600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50</a:t>
            </a:r>
          </a:p>
        </p:txBody>
      </p:sp>
      <p:sp>
        <p:nvSpPr>
          <p:cNvPr id="75803" name="Textfeld 62"/>
          <p:cNvSpPr txBox="1">
            <a:spLocks noChangeArrowheads="1"/>
          </p:cNvSpPr>
          <p:nvPr/>
        </p:nvSpPr>
        <p:spPr bwMode="auto">
          <a:xfrm>
            <a:off x="2012950" y="2401837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20</a:t>
            </a:r>
          </a:p>
        </p:txBody>
      </p:sp>
      <p:sp>
        <p:nvSpPr>
          <p:cNvPr id="75804" name="Textfeld 90"/>
          <p:cNvSpPr txBox="1">
            <a:spLocks noChangeArrowheads="1"/>
          </p:cNvSpPr>
          <p:nvPr/>
        </p:nvSpPr>
        <p:spPr bwMode="auto">
          <a:xfrm>
            <a:off x="5784850" y="2176412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50</a:t>
            </a:r>
          </a:p>
        </p:txBody>
      </p:sp>
      <p:sp>
        <p:nvSpPr>
          <p:cNvPr id="75805" name="Textfeld 92"/>
          <p:cNvSpPr txBox="1">
            <a:spLocks noChangeArrowheads="1"/>
          </p:cNvSpPr>
          <p:nvPr/>
        </p:nvSpPr>
        <p:spPr bwMode="auto">
          <a:xfrm>
            <a:off x="6143625" y="2911425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90</a:t>
            </a:r>
          </a:p>
        </p:txBody>
      </p:sp>
      <p:sp>
        <p:nvSpPr>
          <p:cNvPr id="75806" name="Textfeld 93"/>
          <p:cNvSpPr txBox="1">
            <a:spLocks noChangeArrowheads="1"/>
          </p:cNvSpPr>
          <p:nvPr/>
        </p:nvSpPr>
        <p:spPr bwMode="auto">
          <a:xfrm>
            <a:off x="6262688" y="3929012"/>
            <a:ext cx="4492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80</a:t>
            </a:r>
          </a:p>
        </p:txBody>
      </p:sp>
      <p:sp>
        <p:nvSpPr>
          <p:cNvPr id="75807" name="Textfeld 94"/>
          <p:cNvSpPr txBox="1">
            <a:spLocks noChangeArrowheads="1"/>
          </p:cNvSpPr>
          <p:nvPr/>
        </p:nvSpPr>
        <p:spPr bwMode="auto">
          <a:xfrm>
            <a:off x="6740525" y="4268737"/>
            <a:ext cx="450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90</a:t>
            </a:r>
          </a:p>
        </p:txBody>
      </p:sp>
      <p:sp>
        <p:nvSpPr>
          <p:cNvPr id="75808" name="Textfeld 95"/>
          <p:cNvSpPr txBox="1">
            <a:spLocks noChangeArrowheads="1"/>
          </p:cNvSpPr>
          <p:nvPr/>
        </p:nvSpPr>
        <p:spPr bwMode="auto">
          <a:xfrm>
            <a:off x="5784850" y="4495750"/>
            <a:ext cx="7175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 30</a:t>
            </a:r>
          </a:p>
        </p:txBody>
      </p:sp>
      <p:sp>
        <p:nvSpPr>
          <p:cNvPr id="75809" name="Textfeld 96"/>
          <p:cNvSpPr txBox="1">
            <a:spLocks noChangeArrowheads="1"/>
          </p:cNvSpPr>
          <p:nvPr/>
        </p:nvSpPr>
        <p:spPr bwMode="auto">
          <a:xfrm>
            <a:off x="5605463" y="2741562"/>
            <a:ext cx="4492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10</a:t>
            </a:r>
          </a:p>
        </p:txBody>
      </p:sp>
      <p:sp>
        <p:nvSpPr>
          <p:cNvPr id="75810" name="Textfeld 97"/>
          <p:cNvSpPr txBox="1">
            <a:spLocks noChangeArrowheads="1"/>
          </p:cNvSpPr>
          <p:nvPr/>
        </p:nvSpPr>
        <p:spPr bwMode="auto">
          <a:xfrm>
            <a:off x="7499350" y="2741562"/>
            <a:ext cx="3921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</a:t>
            </a:r>
          </a:p>
        </p:txBody>
      </p:sp>
      <p:sp>
        <p:nvSpPr>
          <p:cNvPr id="75811" name="Textfeld 98"/>
          <p:cNvSpPr txBox="1">
            <a:spLocks noChangeArrowheads="1"/>
          </p:cNvSpPr>
          <p:nvPr/>
        </p:nvSpPr>
        <p:spPr bwMode="auto">
          <a:xfrm>
            <a:off x="7535863" y="3876625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20</a:t>
            </a:r>
          </a:p>
        </p:txBody>
      </p:sp>
      <p:cxnSp>
        <p:nvCxnSpPr>
          <p:cNvPr id="75812" name="Form 151"/>
          <p:cNvCxnSpPr>
            <a:cxnSpLocks noChangeShapeType="1"/>
            <a:stCxn id="75784" idx="3"/>
            <a:endCxn id="75783" idx="3"/>
          </p:cNvCxnSpPr>
          <p:nvPr/>
        </p:nvCxnSpPr>
        <p:spPr bwMode="auto">
          <a:xfrm>
            <a:off x="5605463" y="2051000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3" name="Gekrümmte Verbindung 160"/>
          <p:cNvCxnSpPr>
            <a:cxnSpLocks noChangeShapeType="1"/>
            <a:stCxn id="75783" idx="3"/>
            <a:endCxn id="75780" idx="3"/>
          </p:cNvCxnSpPr>
          <p:nvPr/>
        </p:nvCxnSpPr>
        <p:spPr bwMode="auto">
          <a:xfrm>
            <a:off x="5605463" y="2616150"/>
            <a:ext cx="1587" cy="565150"/>
          </a:xfrm>
          <a:prstGeom prst="curvedConnector3">
            <a:avLst>
              <a:gd name="adj1" fmla="val 2993338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4" name="Gekrümmte Verbindung 163"/>
          <p:cNvCxnSpPr>
            <a:cxnSpLocks noChangeShapeType="1"/>
            <a:stCxn id="75783" idx="3"/>
            <a:endCxn id="75781" idx="3"/>
          </p:cNvCxnSpPr>
          <p:nvPr/>
        </p:nvCxnSpPr>
        <p:spPr bwMode="auto">
          <a:xfrm>
            <a:off x="5605463" y="2616150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5" name="Gekrümmte Verbindung 166"/>
          <p:cNvCxnSpPr>
            <a:cxnSpLocks noChangeShapeType="1"/>
            <a:stCxn id="75782" idx="3"/>
            <a:endCxn id="75785" idx="3"/>
          </p:cNvCxnSpPr>
          <p:nvPr/>
        </p:nvCxnSpPr>
        <p:spPr bwMode="auto">
          <a:xfrm>
            <a:off x="5664200" y="4425900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6" name="Gekrümmte Verbindung 171"/>
          <p:cNvCxnSpPr>
            <a:cxnSpLocks noChangeShapeType="1"/>
            <a:stCxn id="75781" idx="3"/>
            <a:endCxn id="75782" idx="3"/>
          </p:cNvCxnSpPr>
          <p:nvPr/>
        </p:nvCxnSpPr>
        <p:spPr bwMode="auto">
          <a:xfrm>
            <a:off x="5664200" y="3803600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7" name="Gekrümmte Verbindung 174"/>
          <p:cNvCxnSpPr>
            <a:cxnSpLocks noChangeShapeType="1"/>
            <a:stCxn id="75781" idx="3"/>
            <a:endCxn id="75785" idx="3"/>
          </p:cNvCxnSpPr>
          <p:nvPr/>
        </p:nvCxnSpPr>
        <p:spPr bwMode="auto">
          <a:xfrm>
            <a:off x="5664200" y="3803600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8" name="Gekrümmte Verbindung 186"/>
          <p:cNvCxnSpPr>
            <a:cxnSpLocks noChangeShapeType="1"/>
            <a:stCxn id="75784" idx="3"/>
            <a:endCxn id="75781" idx="3"/>
          </p:cNvCxnSpPr>
          <p:nvPr/>
        </p:nvCxnSpPr>
        <p:spPr bwMode="auto">
          <a:xfrm>
            <a:off x="5605463" y="2051000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9" name="Gekrümmte Verbindung 195"/>
          <p:cNvCxnSpPr>
            <a:cxnSpLocks noChangeShapeType="1"/>
            <a:stCxn id="75780" idx="3"/>
            <a:endCxn id="75785" idx="3"/>
          </p:cNvCxnSpPr>
          <p:nvPr/>
        </p:nvCxnSpPr>
        <p:spPr bwMode="auto">
          <a:xfrm>
            <a:off x="5605463" y="3181300"/>
            <a:ext cx="58737" cy="1809750"/>
          </a:xfrm>
          <a:prstGeom prst="curvedConnector3">
            <a:avLst>
              <a:gd name="adj1" fmla="val 4097019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47" name="Gerade Verbindung 197"/>
          <p:cNvCxnSpPr>
            <a:endCxn id="75784" idx="1"/>
          </p:cNvCxnSpPr>
          <p:nvPr/>
        </p:nvCxnSpPr>
        <p:spPr>
          <a:xfrm flipV="1">
            <a:off x="2071688" y="2051000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21" name="Textfeld 203"/>
          <p:cNvSpPr txBox="1">
            <a:spLocks noChangeArrowheads="1"/>
          </p:cNvSpPr>
          <p:nvPr/>
        </p:nvSpPr>
        <p:spPr bwMode="auto">
          <a:xfrm>
            <a:off x="2012950" y="2741562"/>
            <a:ext cx="3905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30</a:t>
            </a:r>
          </a:p>
        </p:txBody>
      </p:sp>
      <p:cxnSp>
        <p:nvCxnSpPr>
          <p:cNvPr id="49" name="Gerade Verbindung 204"/>
          <p:cNvCxnSpPr>
            <a:endCxn id="75784" idx="1"/>
          </p:cNvCxnSpPr>
          <p:nvPr/>
        </p:nvCxnSpPr>
        <p:spPr>
          <a:xfrm flipV="1">
            <a:off x="2071688" y="2051000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23" name="Textfeld 208"/>
          <p:cNvSpPr txBox="1">
            <a:spLocks noChangeArrowheads="1"/>
          </p:cNvSpPr>
          <p:nvPr/>
        </p:nvSpPr>
        <p:spPr bwMode="auto">
          <a:xfrm>
            <a:off x="2492375" y="2231975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30</a:t>
            </a:r>
          </a:p>
        </p:txBody>
      </p:sp>
      <p:sp>
        <p:nvSpPr>
          <p:cNvPr id="50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35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3491880" y="980728"/>
            <a:ext cx="3240360" cy="40011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2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</a:rPr>
              <a:t>Entities</a:t>
            </a:r>
            <a:r>
              <a:rPr lang="it-IT" sz="2000" b="1" dirty="0" smtClean="0">
                <a:solidFill>
                  <a:schemeClr val="bg1"/>
                </a:solidFill>
              </a:rPr>
              <a:t> = </a:t>
            </a:r>
            <a:r>
              <a:rPr lang="it-IT" sz="2000" b="1" dirty="0" err="1" smtClean="0">
                <a:solidFill>
                  <a:schemeClr val="bg1"/>
                </a:solidFill>
              </a:rPr>
              <a:t>Wikipedia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Pages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395536" y="980728"/>
            <a:ext cx="259228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</a:rPr>
              <a:t>Mentions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= Anchor Texts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5" name="Straight Arrow Connector 54"/>
          <p:cNvCxnSpPr>
            <a:endCxn id="75784" idx="1"/>
          </p:cNvCxnSpPr>
          <p:nvPr/>
        </p:nvCxnSpPr>
        <p:spPr>
          <a:xfrm flipV="1">
            <a:off x="2051720" y="2051000"/>
            <a:ext cx="2115468" cy="2978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6" idx="3"/>
            <a:endCxn id="75781" idx="1"/>
          </p:cNvCxnSpPr>
          <p:nvPr/>
        </p:nvCxnSpPr>
        <p:spPr>
          <a:xfrm flipV="1">
            <a:off x="2071688" y="3803600"/>
            <a:ext cx="2095500" cy="85963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75785" idx="1"/>
          </p:cNvCxnSpPr>
          <p:nvPr/>
        </p:nvCxnSpPr>
        <p:spPr>
          <a:xfrm>
            <a:off x="2123728" y="3933056"/>
            <a:ext cx="2043460" cy="10579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6"/>
          <p:cNvGrpSpPr/>
          <p:nvPr/>
        </p:nvGrpSpPr>
        <p:grpSpPr>
          <a:xfrm>
            <a:off x="1187624" y="2708920"/>
            <a:ext cx="648072" cy="792088"/>
            <a:chOff x="1187624" y="2708920"/>
            <a:chExt cx="648072" cy="792088"/>
          </a:xfrm>
        </p:grpSpPr>
        <p:cxnSp>
          <p:nvCxnSpPr>
            <p:cNvPr id="63" name="Straight Connector 62"/>
            <p:cNvCxnSpPr/>
            <p:nvPr/>
          </p:nvCxnSpPr>
          <p:spPr>
            <a:xfrm flipH="1">
              <a:off x="1187624" y="2708920"/>
              <a:ext cx="648072" cy="7920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1187624" y="2708920"/>
              <a:ext cx="648072" cy="7920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1032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65175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Probability Factor Graph</a:t>
            </a:r>
            <a:endParaRPr lang="en-GB" sz="20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936625" y="1254745"/>
            <a:ext cx="6991350" cy="3254375"/>
            <a:chOff x="936625" y="869950"/>
            <a:chExt cx="6991350" cy="3254375"/>
          </a:xfrm>
        </p:grpSpPr>
        <p:sp>
          <p:nvSpPr>
            <p:cNvPr id="28676" name="Textfeld 16"/>
            <p:cNvSpPr txBox="1">
              <a:spLocks noChangeArrowheads="1"/>
            </p:cNvSpPr>
            <p:nvPr/>
          </p:nvSpPr>
          <p:spPr bwMode="auto">
            <a:xfrm>
              <a:off x="4167188" y="20002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77" name="Textfeld 17"/>
            <p:cNvSpPr txBox="1">
              <a:spLocks noChangeArrowheads="1"/>
            </p:cNvSpPr>
            <p:nvPr/>
          </p:nvSpPr>
          <p:spPr bwMode="auto">
            <a:xfrm>
              <a:off x="4167188" y="2622550"/>
              <a:ext cx="1497012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78" name="Textfeld 18"/>
            <p:cNvSpPr txBox="1">
              <a:spLocks noChangeArrowheads="1"/>
            </p:cNvSpPr>
            <p:nvPr/>
          </p:nvSpPr>
          <p:spPr bwMode="auto">
            <a:xfrm>
              <a:off x="4167188" y="3244850"/>
              <a:ext cx="1497012" cy="312738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79" name="Textfeld 22"/>
            <p:cNvSpPr txBox="1">
              <a:spLocks noChangeArrowheads="1"/>
            </p:cNvSpPr>
            <p:nvPr/>
          </p:nvSpPr>
          <p:spPr bwMode="auto">
            <a:xfrm>
              <a:off x="4167188" y="143510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80" name="Textfeld 23"/>
            <p:cNvSpPr txBox="1">
              <a:spLocks noChangeArrowheads="1"/>
            </p:cNvSpPr>
            <p:nvPr/>
          </p:nvSpPr>
          <p:spPr bwMode="auto">
            <a:xfrm>
              <a:off x="4167188" y="8699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81" name="Textfeld 25"/>
            <p:cNvSpPr txBox="1">
              <a:spLocks noChangeArrowheads="1"/>
            </p:cNvSpPr>
            <p:nvPr/>
          </p:nvSpPr>
          <p:spPr bwMode="auto">
            <a:xfrm>
              <a:off x="4167188" y="3810000"/>
              <a:ext cx="1497012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13" name="Abgerundetes Rechteck 32"/>
            <p:cNvSpPr/>
            <p:nvPr/>
          </p:nvSpPr>
          <p:spPr>
            <a:xfrm>
              <a:off x="936625" y="1096963"/>
              <a:ext cx="1135063" cy="45085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/>
            </a:p>
          </p:txBody>
        </p:sp>
        <p:sp>
          <p:nvSpPr>
            <p:cNvPr id="14" name="Abgerundetes Rechteck 34"/>
            <p:cNvSpPr/>
            <p:nvPr/>
          </p:nvSpPr>
          <p:spPr>
            <a:xfrm>
              <a:off x="936625" y="1887538"/>
              <a:ext cx="1135063" cy="4524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/>
            </a:p>
          </p:txBody>
        </p:sp>
        <p:sp>
          <p:nvSpPr>
            <p:cNvPr id="15" name="Abgerundetes Rechteck 36"/>
            <p:cNvSpPr/>
            <p:nvPr/>
          </p:nvSpPr>
          <p:spPr>
            <a:xfrm>
              <a:off x="936625" y="2622550"/>
              <a:ext cx="1135063" cy="45243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/>
            </a:p>
          </p:txBody>
        </p:sp>
        <p:sp>
          <p:nvSpPr>
            <p:cNvPr id="16" name="Abgerundetes Rechteck 40"/>
            <p:cNvSpPr/>
            <p:nvPr/>
          </p:nvSpPr>
          <p:spPr>
            <a:xfrm>
              <a:off x="936625" y="3413125"/>
              <a:ext cx="1135063" cy="45243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/>
            </a:p>
          </p:txBody>
        </p:sp>
        <p:cxnSp>
          <p:nvCxnSpPr>
            <p:cNvPr id="17" name="Gerade Verbindung 43"/>
            <p:cNvCxnSpPr>
              <a:stCxn id="13" idx="3"/>
              <a:endCxn id="28679" idx="1"/>
            </p:cNvCxnSpPr>
            <p:nvPr/>
          </p:nvCxnSpPr>
          <p:spPr>
            <a:xfrm>
              <a:off x="2071688" y="1322388"/>
              <a:ext cx="2095500" cy="26987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5"/>
            <p:cNvCxnSpPr>
              <a:stCxn id="13" idx="3"/>
              <a:endCxn id="28676" idx="1"/>
            </p:cNvCxnSpPr>
            <p:nvPr/>
          </p:nvCxnSpPr>
          <p:spPr>
            <a:xfrm>
              <a:off x="2071688" y="1322388"/>
              <a:ext cx="2095500" cy="83502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7"/>
            <p:cNvCxnSpPr>
              <a:stCxn id="14" idx="3"/>
              <a:endCxn id="28677" idx="1"/>
            </p:cNvCxnSpPr>
            <p:nvPr/>
          </p:nvCxnSpPr>
          <p:spPr>
            <a:xfrm>
              <a:off x="2071688" y="2112963"/>
              <a:ext cx="2095500" cy="66675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49"/>
            <p:cNvCxnSpPr>
              <a:endCxn id="28678" idx="1"/>
            </p:cNvCxnSpPr>
            <p:nvPr/>
          </p:nvCxnSpPr>
          <p:spPr>
            <a:xfrm>
              <a:off x="2071688" y="2905125"/>
              <a:ext cx="2095500" cy="49688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1"/>
            <p:cNvCxnSpPr>
              <a:endCxn id="28681" idx="1"/>
            </p:cNvCxnSpPr>
            <p:nvPr/>
          </p:nvCxnSpPr>
          <p:spPr>
            <a:xfrm>
              <a:off x="2071688" y="2905125"/>
              <a:ext cx="2095500" cy="106203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53"/>
            <p:cNvCxnSpPr>
              <a:stCxn id="16" idx="3"/>
              <a:endCxn id="28677" idx="1"/>
            </p:cNvCxnSpPr>
            <p:nvPr/>
          </p:nvCxnSpPr>
          <p:spPr>
            <a:xfrm flipV="1">
              <a:off x="2071688" y="2779713"/>
              <a:ext cx="2095500" cy="86042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5"/>
            <p:cNvCxnSpPr>
              <a:stCxn id="16" idx="3"/>
              <a:endCxn id="28678" idx="1"/>
            </p:cNvCxnSpPr>
            <p:nvPr/>
          </p:nvCxnSpPr>
          <p:spPr>
            <a:xfrm flipV="1">
              <a:off x="2071688" y="3402013"/>
              <a:ext cx="2095500" cy="23812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93" name="Textfeld 56"/>
            <p:cNvSpPr txBox="1">
              <a:spLocks noChangeArrowheads="1"/>
            </p:cNvSpPr>
            <p:nvPr/>
          </p:nvSpPr>
          <p:spPr bwMode="auto">
            <a:xfrm>
              <a:off x="2071688" y="3017838"/>
              <a:ext cx="39211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90</a:t>
              </a:r>
            </a:p>
          </p:txBody>
        </p:sp>
        <p:sp>
          <p:nvSpPr>
            <p:cNvPr id="28694" name="Textfeld 57"/>
            <p:cNvSpPr txBox="1">
              <a:spLocks noChangeArrowheads="1"/>
            </p:cNvSpPr>
            <p:nvPr/>
          </p:nvSpPr>
          <p:spPr bwMode="auto">
            <a:xfrm>
              <a:off x="2071688" y="2622550"/>
              <a:ext cx="39211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30</a:t>
              </a:r>
            </a:p>
          </p:txBody>
        </p:sp>
        <p:sp>
          <p:nvSpPr>
            <p:cNvPr id="28695" name="Textfeld 58"/>
            <p:cNvSpPr txBox="1">
              <a:spLocks noChangeArrowheads="1"/>
            </p:cNvSpPr>
            <p:nvPr/>
          </p:nvSpPr>
          <p:spPr bwMode="auto">
            <a:xfrm>
              <a:off x="2133600" y="3582988"/>
              <a:ext cx="2714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5</a:t>
              </a:r>
            </a:p>
          </p:txBody>
        </p:sp>
        <p:sp>
          <p:nvSpPr>
            <p:cNvPr id="28696" name="Textfeld 59"/>
            <p:cNvSpPr txBox="1">
              <a:spLocks noChangeArrowheads="1"/>
            </p:cNvSpPr>
            <p:nvPr/>
          </p:nvSpPr>
          <p:spPr bwMode="auto">
            <a:xfrm>
              <a:off x="2071688" y="3302000"/>
              <a:ext cx="509587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100</a:t>
              </a:r>
            </a:p>
          </p:txBody>
        </p:sp>
        <p:sp>
          <p:nvSpPr>
            <p:cNvPr id="28697" name="Textfeld 60"/>
            <p:cNvSpPr txBox="1">
              <a:spLocks noChangeArrowheads="1"/>
            </p:cNvSpPr>
            <p:nvPr/>
          </p:nvSpPr>
          <p:spPr bwMode="auto">
            <a:xfrm>
              <a:off x="2012950" y="2170113"/>
              <a:ext cx="509588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100</a:t>
              </a:r>
            </a:p>
          </p:txBody>
        </p:sp>
        <p:sp>
          <p:nvSpPr>
            <p:cNvPr id="28698" name="Textfeld 61"/>
            <p:cNvSpPr txBox="1">
              <a:spLocks noChangeArrowheads="1"/>
            </p:cNvSpPr>
            <p:nvPr/>
          </p:nvSpPr>
          <p:spPr bwMode="auto">
            <a:xfrm>
              <a:off x="2012950" y="1001713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50</a:t>
              </a:r>
            </a:p>
          </p:txBody>
        </p:sp>
        <p:sp>
          <p:nvSpPr>
            <p:cNvPr id="28699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20</a:t>
              </a:r>
            </a:p>
          </p:txBody>
        </p:sp>
        <p:sp>
          <p:nvSpPr>
            <p:cNvPr id="28700" name="Textfeld 90"/>
            <p:cNvSpPr txBox="1">
              <a:spLocks noChangeArrowheads="1"/>
            </p:cNvSpPr>
            <p:nvPr/>
          </p:nvSpPr>
          <p:spPr bwMode="auto">
            <a:xfrm>
              <a:off x="5784850" y="1152525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50</a:t>
              </a:r>
            </a:p>
          </p:txBody>
        </p:sp>
        <p:sp>
          <p:nvSpPr>
            <p:cNvPr id="28701" name="Textfeld 92"/>
            <p:cNvSpPr txBox="1">
              <a:spLocks noChangeArrowheads="1"/>
            </p:cNvSpPr>
            <p:nvPr/>
          </p:nvSpPr>
          <p:spPr bwMode="auto">
            <a:xfrm>
              <a:off x="6143625" y="1887538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90</a:t>
              </a:r>
            </a:p>
          </p:txBody>
        </p:sp>
        <p:sp>
          <p:nvSpPr>
            <p:cNvPr id="28702" name="Textfeld 93"/>
            <p:cNvSpPr txBox="1">
              <a:spLocks noChangeArrowheads="1"/>
            </p:cNvSpPr>
            <p:nvPr/>
          </p:nvSpPr>
          <p:spPr bwMode="auto">
            <a:xfrm>
              <a:off x="6262688" y="2905125"/>
              <a:ext cx="44926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80</a:t>
              </a:r>
            </a:p>
          </p:txBody>
        </p:sp>
        <p:sp>
          <p:nvSpPr>
            <p:cNvPr id="28703" name="Textfeld 94"/>
            <p:cNvSpPr txBox="1">
              <a:spLocks noChangeArrowheads="1"/>
            </p:cNvSpPr>
            <p:nvPr/>
          </p:nvSpPr>
          <p:spPr bwMode="auto">
            <a:xfrm>
              <a:off x="6740525" y="3244850"/>
              <a:ext cx="45085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90</a:t>
              </a:r>
            </a:p>
          </p:txBody>
        </p:sp>
        <p:sp>
          <p:nvSpPr>
            <p:cNvPr id="28704" name="Textfeld 95"/>
            <p:cNvSpPr txBox="1">
              <a:spLocks noChangeArrowheads="1"/>
            </p:cNvSpPr>
            <p:nvPr/>
          </p:nvSpPr>
          <p:spPr bwMode="auto">
            <a:xfrm>
              <a:off x="5784850" y="3471863"/>
              <a:ext cx="717550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30</a:t>
              </a:r>
            </a:p>
          </p:txBody>
        </p:sp>
        <p:sp>
          <p:nvSpPr>
            <p:cNvPr id="28705" name="Textfeld 96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44926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10</a:t>
              </a:r>
            </a:p>
          </p:txBody>
        </p:sp>
        <p:sp>
          <p:nvSpPr>
            <p:cNvPr id="28706" name="Textfeld 97"/>
            <p:cNvSpPr txBox="1">
              <a:spLocks noChangeArrowheads="1"/>
            </p:cNvSpPr>
            <p:nvPr/>
          </p:nvSpPr>
          <p:spPr bwMode="auto">
            <a:xfrm>
              <a:off x="7499350" y="1717675"/>
              <a:ext cx="39211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10</a:t>
              </a:r>
            </a:p>
          </p:txBody>
        </p:sp>
        <p:sp>
          <p:nvSpPr>
            <p:cNvPr id="28707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39211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20</a:t>
              </a:r>
            </a:p>
          </p:txBody>
        </p:sp>
        <p:cxnSp>
          <p:nvCxnSpPr>
            <p:cNvPr id="28708" name="Form 151"/>
            <p:cNvCxnSpPr>
              <a:cxnSpLocks noChangeShapeType="1"/>
              <a:stCxn id="28680" idx="3"/>
              <a:endCxn id="28679" idx="3"/>
            </p:cNvCxnSpPr>
            <p:nvPr/>
          </p:nvCxnSpPr>
          <p:spPr bwMode="auto">
            <a:xfrm>
              <a:off x="5605463" y="1027113"/>
              <a:ext cx="1587" cy="565150"/>
            </a:xfrm>
            <a:prstGeom prst="curvedConnector3">
              <a:avLst>
                <a:gd name="adj1" fmla="val 52783407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09" name="Gekrümmte Verbindung 160"/>
            <p:cNvCxnSpPr>
              <a:cxnSpLocks noChangeShapeType="1"/>
              <a:stCxn id="28679" idx="3"/>
              <a:endCxn id="28676" idx="3"/>
            </p:cNvCxnSpPr>
            <p:nvPr/>
          </p:nvCxnSpPr>
          <p:spPr bwMode="auto">
            <a:xfrm>
              <a:off x="5605463" y="1592263"/>
              <a:ext cx="1587" cy="565150"/>
            </a:xfrm>
            <a:prstGeom prst="curvedConnector3">
              <a:avLst>
                <a:gd name="adj1" fmla="val 29933384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10" name="Gekrümmte Verbindung 163"/>
            <p:cNvCxnSpPr>
              <a:cxnSpLocks noChangeShapeType="1"/>
              <a:stCxn id="28679" idx="3"/>
              <a:endCxn id="28677" idx="3"/>
            </p:cNvCxnSpPr>
            <p:nvPr/>
          </p:nvCxnSpPr>
          <p:spPr bwMode="auto">
            <a:xfrm>
              <a:off x="5605463" y="1592263"/>
              <a:ext cx="58737" cy="1187450"/>
            </a:xfrm>
            <a:prstGeom prst="curvedConnector3">
              <a:avLst>
                <a:gd name="adj1" fmla="val 1667167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11" name="Gekrümmte Verbindung 166"/>
            <p:cNvCxnSpPr>
              <a:cxnSpLocks noChangeShapeType="1"/>
              <a:stCxn id="28678" idx="3"/>
              <a:endCxn id="28681" idx="3"/>
            </p:cNvCxnSpPr>
            <p:nvPr/>
          </p:nvCxnSpPr>
          <p:spPr bwMode="auto">
            <a:xfrm>
              <a:off x="5664200" y="3402013"/>
              <a:ext cx="1588" cy="565150"/>
            </a:xfrm>
            <a:prstGeom prst="curvedConnector3">
              <a:avLst>
                <a:gd name="adj1" fmla="val 41815375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12" name="Gekrümmte Verbindung 171"/>
            <p:cNvCxnSpPr>
              <a:cxnSpLocks noChangeShapeType="1"/>
              <a:stCxn id="28677" idx="3"/>
              <a:endCxn id="28678" idx="3"/>
            </p:cNvCxnSpPr>
            <p:nvPr/>
          </p:nvCxnSpPr>
          <p:spPr bwMode="auto">
            <a:xfrm>
              <a:off x="5664200" y="2779713"/>
              <a:ext cx="1588" cy="622300"/>
            </a:xfrm>
            <a:prstGeom prst="curvedConnector3">
              <a:avLst>
                <a:gd name="adj1" fmla="val 82945310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13" name="Gekrümmte Verbindung 174"/>
            <p:cNvCxnSpPr>
              <a:cxnSpLocks noChangeShapeType="1"/>
              <a:stCxn id="28677" idx="3"/>
              <a:endCxn id="28681" idx="3"/>
            </p:cNvCxnSpPr>
            <p:nvPr/>
          </p:nvCxnSpPr>
          <p:spPr bwMode="auto">
            <a:xfrm>
              <a:off x="5664200" y="2779713"/>
              <a:ext cx="1588" cy="1187450"/>
            </a:xfrm>
            <a:prstGeom prst="curvedConnector3">
              <a:avLst>
                <a:gd name="adj1" fmla="val 114935264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14" name="Gekrümmte Verbindung 186"/>
            <p:cNvCxnSpPr>
              <a:cxnSpLocks noChangeShapeType="1"/>
              <a:stCxn id="28680" idx="3"/>
              <a:endCxn id="28677" idx="3"/>
            </p:cNvCxnSpPr>
            <p:nvPr/>
          </p:nvCxnSpPr>
          <p:spPr bwMode="auto">
            <a:xfrm>
              <a:off x="5605463" y="1027113"/>
              <a:ext cx="58737" cy="1752600"/>
            </a:xfrm>
            <a:prstGeom prst="curvedConnector3">
              <a:avLst>
                <a:gd name="adj1" fmla="val 4087250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15" name="Gekrümmte Verbindung 195"/>
            <p:cNvCxnSpPr>
              <a:cxnSpLocks noChangeShapeType="1"/>
              <a:stCxn id="28676" idx="3"/>
              <a:endCxn id="28681" idx="3"/>
            </p:cNvCxnSpPr>
            <p:nvPr/>
          </p:nvCxnSpPr>
          <p:spPr bwMode="auto">
            <a:xfrm>
              <a:off x="5605463" y="2157413"/>
              <a:ext cx="58737" cy="1809750"/>
            </a:xfrm>
            <a:prstGeom prst="curvedConnector3">
              <a:avLst>
                <a:gd name="adj1" fmla="val 4097019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" name="Gerade Verbindung 197"/>
            <p:cNvCxnSpPr>
              <a:endCxn id="28680" idx="1"/>
            </p:cNvCxnSpPr>
            <p:nvPr/>
          </p:nvCxnSpPr>
          <p:spPr>
            <a:xfrm flipV="1">
              <a:off x="2071688" y="1027113"/>
              <a:ext cx="2095500" cy="108585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17" name="Textfeld 203"/>
            <p:cNvSpPr txBox="1">
              <a:spLocks noChangeArrowheads="1"/>
            </p:cNvSpPr>
            <p:nvPr/>
          </p:nvSpPr>
          <p:spPr bwMode="auto">
            <a:xfrm>
              <a:off x="2012950" y="1717675"/>
              <a:ext cx="3905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30</a:t>
              </a:r>
            </a:p>
          </p:txBody>
        </p:sp>
        <p:cxnSp>
          <p:nvCxnSpPr>
            <p:cNvPr id="49" name="Gerade Verbindung 204"/>
            <p:cNvCxnSpPr>
              <a:endCxn id="28680" idx="1"/>
            </p:cNvCxnSpPr>
            <p:nvPr/>
          </p:nvCxnSpPr>
          <p:spPr>
            <a:xfrm flipV="1">
              <a:off x="2071688" y="1027113"/>
              <a:ext cx="2095500" cy="29527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19" name="Textfeld 208"/>
            <p:cNvSpPr txBox="1">
              <a:spLocks noChangeArrowheads="1"/>
            </p:cNvSpPr>
            <p:nvPr/>
          </p:nvSpPr>
          <p:spPr bwMode="auto">
            <a:xfrm>
              <a:off x="2492375" y="1208088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30</a:t>
              </a:r>
            </a:p>
          </p:txBody>
        </p:sp>
      </p:grpSp>
      <p:sp>
        <p:nvSpPr>
          <p:cNvPr id="51" name="Textfeld 2"/>
          <p:cNvSpPr txBox="1">
            <a:spLocks noChangeArrowheads="1"/>
          </p:cNvSpPr>
          <p:nvPr/>
        </p:nvSpPr>
        <p:spPr bwMode="auto">
          <a:xfrm>
            <a:off x="182562" y="4691459"/>
            <a:ext cx="8709918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/>
              <a:t>Collective Learning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 smtClean="0"/>
              <a:t>Probabilistic</a:t>
            </a:r>
            <a:r>
              <a:rPr lang="de-DE" sz="2400" dirty="0" smtClean="0"/>
              <a:t> </a:t>
            </a:r>
            <a:r>
              <a:rPr lang="de-DE" sz="2400" dirty="0" err="1"/>
              <a:t>Factor</a:t>
            </a:r>
            <a:r>
              <a:rPr lang="de-DE" sz="2400" dirty="0"/>
              <a:t> Graphs</a:t>
            </a:r>
          </a:p>
          <a:p>
            <a:pPr eaLnBrk="1" hangingPunct="1"/>
            <a:r>
              <a:rPr lang="de-DE" sz="1800" dirty="0" smtClean="0"/>
              <a:t>					            [Chakrabarti </a:t>
            </a:r>
            <a:r>
              <a:rPr lang="de-DE" sz="1800" dirty="0"/>
              <a:t>et al.: </a:t>
            </a:r>
            <a:r>
              <a:rPr lang="de-DE" sz="1800" dirty="0" smtClean="0"/>
              <a:t>KDD’09]</a:t>
            </a:r>
            <a:endParaRPr lang="de-DE" sz="1800" dirty="0"/>
          </a:p>
          <a:p>
            <a:pPr lvl="1" eaLnBrk="1" hangingPunct="1">
              <a:buFont typeface="Arial" pitchFamily="34" charset="0"/>
              <a:buChar char="•"/>
            </a:pPr>
            <a:r>
              <a:rPr lang="de-DE" b="0" dirty="0"/>
              <a:t> </a:t>
            </a:r>
            <a:r>
              <a:rPr lang="de-DE" b="0" dirty="0" err="1"/>
              <a:t>model</a:t>
            </a:r>
            <a:r>
              <a:rPr lang="de-DE" b="0" dirty="0"/>
              <a:t> </a:t>
            </a:r>
            <a:r>
              <a:rPr lang="de-DE" b="0" dirty="0" smtClean="0">
                <a:solidFill>
                  <a:srgbClr val="0000FF"/>
                </a:solidFill>
              </a:rPr>
              <a:t>P[</a:t>
            </a:r>
            <a:r>
              <a:rPr lang="de-DE" b="0" dirty="0" err="1" smtClean="0">
                <a:solidFill>
                  <a:srgbClr val="0000FF"/>
                </a:solidFill>
              </a:rPr>
              <a:t>m|e</a:t>
            </a:r>
            <a:r>
              <a:rPr lang="de-DE" b="0" dirty="0" smtClean="0">
                <a:solidFill>
                  <a:srgbClr val="0000FF"/>
                </a:solidFill>
              </a:rPr>
              <a:t>]</a:t>
            </a:r>
            <a:r>
              <a:rPr lang="de-DE" b="0" dirty="0" smtClean="0"/>
              <a:t> </a:t>
            </a:r>
            <a:r>
              <a:rPr lang="de-DE" b="0" dirty="0" err="1"/>
              <a:t>by</a:t>
            </a:r>
            <a:r>
              <a:rPr lang="de-DE" b="0" dirty="0"/>
              <a:t> </a:t>
            </a:r>
            <a:r>
              <a:rPr lang="de-DE" b="0" dirty="0" err="1"/>
              <a:t>similarity</a:t>
            </a:r>
            <a:r>
              <a:rPr lang="de-DE" b="0" dirty="0"/>
              <a:t> </a:t>
            </a:r>
            <a:r>
              <a:rPr lang="de-DE" b="0" dirty="0" err="1"/>
              <a:t>and</a:t>
            </a:r>
            <a:r>
              <a:rPr lang="de-DE" b="0" dirty="0"/>
              <a:t> </a:t>
            </a:r>
            <a:r>
              <a:rPr lang="de-DE" b="0" dirty="0" smtClean="0">
                <a:solidFill>
                  <a:srgbClr val="0000FF"/>
                </a:solidFill>
              </a:rPr>
              <a:t>P[e1|e2]</a:t>
            </a:r>
            <a:r>
              <a:rPr lang="de-DE" b="0" dirty="0" smtClean="0"/>
              <a:t> </a:t>
            </a:r>
            <a:r>
              <a:rPr lang="de-DE" b="0" dirty="0" err="1"/>
              <a:t>by</a:t>
            </a:r>
            <a:r>
              <a:rPr lang="de-DE" b="0" dirty="0"/>
              <a:t> </a:t>
            </a:r>
            <a:r>
              <a:rPr lang="de-DE" b="0" dirty="0" err="1" smtClean="0"/>
              <a:t>coherence</a:t>
            </a:r>
            <a:endParaRPr lang="de-DE" b="0" dirty="0"/>
          </a:p>
          <a:p>
            <a:pPr lvl="1" eaLnBrk="1" hangingPunct="1">
              <a:buFont typeface="Arial" pitchFamily="34" charset="0"/>
              <a:buChar char="•"/>
            </a:pPr>
            <a:r>
              <a:rPr lang="de-DE" b="0" dirty="0"/>
              <a:t> </a:t>
            </a:r>
            <a:r>
              <a:rPr lang="de-DE" b="0" dirty="0" err="1"/>
              <a:t>consider</a:t>
            </a:r>
            <a:r>
              <a:rPr lang="de-DE" b="0" dirty="0"/>
              <a:t> </a:t>
            </a:r>
            <a:r>
              <a:rPr lang="de-DE" b="0" dirty="0" err="1">
                <a:solidFill>
                  <a:srgbClr val="0000FF"/>
                </a:solidFill>
              </a:rPr>
              <a:t>likelihood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smtClean="0">
                <a:solidFill>
                  <a:srgbClr val="0000FF"/>
                </a:solidFill>
              </a:rPr>
              <a:t>P[m1 </a:t>
            </a:r>
            <a:r>
              <a:rPr lang="de-DE" b="0" dirty="0">
                <a:solidFill>
                  <a:srgbClr val="0000FF"/>
                </a:solidFill>
              </a:rPr>
              <a:t>… mk|e1 … </a:t>
            </a:r>
            <a:r>
              <a:rPr lang="de-DE" b="0" dirty="0" err="1" smtClean="0">
                <a:solidFill>
                  <a:srgbClr val="0000FF"/>
                </a:solidFill>
              </a:rPr>
              <a:t>ek</a:t>
            </a:r>
            <a:r>
              <a:rPr lang="de-DE" b="0" dirty="0" smtClean="0">
                <a:solidFill>
                  <a:srgbClr val="0000FF"/>
                </a:solidFill>
              </a:rPr>
              <a:t>]</a:t>
            </a:r>
            <a:endParaRPr lang="de-DE" b="0" dirty="0">
              <a:solidFill>
                <a:srgbClr val="0000FF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de-DE" b="0" dirty="0"/>
              <a:t> </a:t>
            </a:r>
            <a:r>
              <a:rPr lang="de-DE" b="0" dirty="0" err="1">
                <a:solidFill>
                  <a:srgbClr val="0000FF"/>
                </a:solidFill>
              </a:rPr>
              <a:t>factorize</a:t>
            </a:r>
            <a:r>
              <a:rPr lang="de-DE" b="0" dirty="0"/>
              <a:t> </a:t>
            </a:r>
            <a:r>
              <a:rPr lang="de-DE" b="0" dirty="0" err="1"/>
              <a:t>by</a:t>
            </a:r>
            <a:r>
              <a:rPr lang="de-DE" b="0" dirty="0"/>
              <a:t> all </a:t>
            </a:r>
            <a:r>
              <a:rPr lang="de-DE" b="0" dirty="0">
                <a:solidFill>
                  <a:srgbClr val="0000FF"/>
                </a:solidFill>
              </a:rPr>
              <a:t>m-e </a:t>
            </a:r>
            <a:r>
              <a:rPr lang="de-DE" b="0" dirty="0" err="1">
                <a:solidFill>
                  <a:srgbClr val="0000FF"/>
                </a:solidFill>
              </a:rPr>
              <a:t>pairs</a:t>
            </a:r>
            <a:r>
              <a:rPr lang="de-DE" b="0" dirty="0">
                <a:solidFill>
                  <a:srgbClr val="0000FF"/>
                </a:solidFill>
              </a:rPr>
              <a:t> </a:t>
            </a:r>
            <a:r>
              <a:rPr lang="de-DE" b="0" dirty="0" err="1"/>
              <a:t>and</a:t>
            </a:r>
            <a:r>
              <a:rPr lang="de-DE" b="0" dirty="0"/>
              <a:t> </a:t>
            </a:r>
            <a:r>
              <a:rPr lang="de-DE" b="0" dirty="0">
                <a:solidFill>
                  <a:srgbClr val="0000FF"/>
                </a:solidFill>
              </a:rPr>
              <a:t>e1-e2 </a:t>
            </a:r>
            <a:r>
              <a:rPr lang="de-DE" b="0" dirty="0" err="1">
                <a:solidFill>
                  <a:srgbClr val="0000FF"/>
                </a:solidFill>
              </a:rPr>
              <a:t>pairs</a:t>
            </a:r>
            <a:endParaRPr lang="de-DE" b="0" dirty="0">
              <a:solidFill>
                <a:srgbClr val="0000FF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de-DE" b="0" dirty="0"/>
              <a:t> </a:t>
            </a:r>
            <a:r>
              <a:rPr lang="de-DE" b="0" dirty="0" err="1"/>
              <a:t>use</a:t>
            </a:r>
            <a:r>
              <a:rPr lang="de-DE" b="0" dirty="0"/>
              <a:t> </a:t>
            </a:r>
            <a:r>
              <a:rPr lang="de-DE" b="0" dirty="0" err="1" smtClean="0"/>
              <a:t>hill-climbing</a:t>
            </a:r>
            <a:r>
              <a:rPr lang="de-DE" b="0" dirty="0"/>
              <a:t>, </a:t>
            </a:r>
            <a:r>
              <a:rPr lang="de-DE" b="0" dirty="0" smtClean="0"/>
              <a:t>LP etc</a:t>
            </a:r>
            <a:r>
              <a:rPr lang="de-DE" b="0" dirty="0"/>
              <a:t>.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solution</a:t>
            </a:r>
            <a:endParaRPr lang="de-DE" b="0" dirty="0"/>
          </a:p>
          <a:p>
            <a:pPr eaLnBrk="1" hangingPunct="1"/>
            <a:endParaRPr lang="de-DE" dirty="0"/>
          </a:p>
          <a:p>
            <a:pPr eaLnBrk="1" hangingPunct="1"/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2071687" y="1411908"/>
            <a:ext cx="3594100" cy="2940050"/>
            <a:chOff x="2071687" y="1027113"/>
            <a:chExt cx="3594100" cy="2940050"/>
          </a:xfrm>
        </p:grpSpPr>
        <p:cxnSp>
          <p:nvCxnSpPr>
            <p:cNvPr id="50" name="Gerade Verbindung 43"/>
            <p:cNvCxnSpPr/>
            <p:nvPr/>
          </p:nvCxnSpPr>
          <p:spPr>
            <a:xfrm>
              <a:off x="2071687" y="1322388"/>
              <a:ext cx="2095500" cy="2698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45"/>
            <p:cNvCxnSpPr/>
            <p:nvPr/>
          </p:nvCxnSpPr>
          <p:spPr>
            <a:xfrm>
              <a:off x="2071687" y="1322388"/>
              <a:ext cx="2095500" cy="8350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47"/>
            <p:cNvCxnSpPr/>
            <p:nvPr/>
          </p:nvCxnSpPr>
          <p:spPr>
            <a:xfrm>
              <a:off x="2071687" y="2112963"/>
              <a:ext cx="2095500" cy="66675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49"/>
            <p:cNvCxnSpPr/>
            <p:nvPr/>
          </p:nvCxnSpPr>
          <p:spPr>
            <a:xfrm>
              <a:off x="2071687" y="2905125"/>
              <a:ext cx="2095500" cy="4968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1"/>
            <p:cNvCxnSpPr/>
            <p:nvPr/>
          </p:nvCxnSpPr>
          <p:spPr>
            <a:xfrm>
              <a:off x="2071687" y="2905125"/>
              <a:ext cx="2095500" cy="106203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3"/>
            <p:cNvCxnSpPr/>
            <p:nvPr/>
          </p:nvCxnSpPr>
          <p:spPr>
            <a:xfrm flipV="1">
              <a:off x="2071687" y="2779713"/>
              <a:ext cx="2095500" cy="8604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5"/>
            <p:cNvCxnSpPr/>
            <p:nvPr/>
          </p:nvCxnSpPr>
          <p:spPr>
            <a:xfrm flipV="1">
              <a:off x="2071687" y="3402013"/>
              <a:ext cx="2095500" cy="2381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Form 151"/>
            <p:cNvCxnSpPr>
              <a:cxnSpLocks noChangeShapeType="1"/>
            </p:cNvCxnSpPr>
            <p:nvPr/>
          </p:nvCxnSpPr>
          <p:spPr bwMode="auto">
            <a:xfrm>
              <a:off x="5605462" y="1027113"/>
              <a:ext cx="1587" cy="565150"/>
            </a:xfrm>
            <a:prstGeom prst="curvedConnector3">
              <a:avLst>
                <a:gd name="adj1" fmla="val 52783407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" name="Gekrümmte Verbindung 160"/>
            <p:cNvCxnSpPr>
              <a:cxnSpLocks noChangeShapeType="1"/>
            </p:cNvCxnSpPr>
            <p:nvPr/>
          </p:nvCxnSpPr>
          <p:spPr bwMode="auto">
            <a:xfrm>
              <a:off x="5605462" y="1592263"/>
              <a:ext cx="1587" cy="565150"/>
            </a:xfrm>
            <a:prstGeom prst="curvedConnector3">
              <a:avLst>
                <a:gd name="adj1" fmla="val 29933384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" name="Gekrümmte Verbindung 163"/>
            <p:cNvCxnSpPr>
              <a:cxnSpLocks noChangeShapeType="1"/>
            </p:cNvCxnSpPr>
            <p:nvPr/>
          </p:nvCxnSpPr>
          <p:spPr bwMode="auto">
            <a:xfrm>
              <a:off x="5605462" y="1592263"/>
              <a:ext cx="58737" cy="1187450"/>
            </a:xfrm>
            <a:prstGeom prst="curvedConnector3">
              <a:avLst>
                <a:gd name="adj1" fmla="val 1667167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1" name="Gekrümmte Verbindung 166"/>
            <p:cNvCxnSpPr>
              <a:cxnSpLocks noChangeShapeType="1"/>
            </p:cNvCxnSpPr>
            <p:nvPr/>
          </p:nvCxnSpPr>
          <p:spPr bwMode="auto">
            <a:xfrm>
              <a:off x="5664199" y="3402013"/>
              <a:ext cx="1588" cy="565150"/>
            </a:xfrm>
            <a:prstGeom prst="curvedConnector3">
              <a:avLst>
                <a:gd name="adj1" fmla="val 41815375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2" name="Gekrümmte Verbindung 171"/>
            <p:cNvCxnSpPr>
              <a:cxnSpLocks noChangeShapeType="1"/>
            </p:cNvCxnSpPr>
            <p:nvPr/>
          </p:nvCxnSpPr>
          <p:spPr bwMode="auto">
            <a:xfrm>
              <a:off x="5664199" y="2779713"/>
              <a:ext cx="1588" cy="622300"/>
            </a:xfrm>
            <a:prstGeom prst="curvedConnector3">
              <a:avLst>
                <a:gd name="adj1" fmla="val 82945310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3" name="Gekrümmte Verbindung 174"/>
            <p:cNvCxnSpPr>
              <a:cxnSpLocks noChangeShapeType="1"/>
            </p:cNvCxnSpPr>
            <p:nvPr/>
          </p:nvCxnSpPr>
          <p:spPr bwMode="auto">
            <a:xfrm>
              <a:off x="5664199" y="2779713"/>
              <a:ext cx="1588" cy="1187450"/>
            </a:xfrm>
            <a:prstGeom prst="curvedConnector3">
              <a:avLst>
                <a:gd name="adj1" fmla="val 114935264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" name="Gekrümmte Verbindung 186"/>
            <p:cNvCxnSpPr>
              <a:cxnSpLocks noChangeShapeType="1"/>
            </p:cNvCxnSpPr>
            <p:nvPr/>
          </p:nvCxnSpPr>
          <p:spPr bwMode="auto">
            <a:xfrm>
              <a:off x="5605462" y="1027113"/>
              <a:ext cx="58737" cy="1752600"/>
            </a:xfrm>
            <a:prstGeom prst="curvedConnector3">
              <a:avLst>
                <a:gd name="adj1" fmla="val 4087250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5" name="Gekrümmte Verbindung 195"/>
            <p:cNvCxnSpPr>
              <a:cxnSpLocks noChangeShapeType="1"/>
            </p:cNvCxnSpPr>
            <p:nvPr/>
          </p:nvCxnSpPr>
          <p:spPr bwMode="auto">
            <a:xfrm>
              <a:off x="5605462" y="2157413"/>
              <a:ext cx="58737" cy="1809750"/>
            </a:xfrm>
            <a:prstGeom prst="curvedConnector3">
              <a:avLst>
                <a:gd name="adj1" fmla="val 4097019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6" name="Gerade Verbindung 197"/>
            <p:cNvCxnSpPr/>
            <p:nvPr/>
          </p:nvCxnSpPr>
          <p:spPr>
            <a:xfrm flipV="1">
              <a:off x="2071687" y="1027113"/>
              <a:ext cx="2095500" cy="108585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204"/>
            <p:cNvCxnSpPr/>
            <p:nvPr/>
          </p:nvCxnSpPr>
          <p:spPr>
            <a:xfrm flipV="1">
              <a:off x="2071687" y="1027113"/>
              <a:ext cx="2095500" cy="2952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36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9" name="CasellaDiTesto 50"/>
          <p:cNvSpPr txBox="1"/>
          <p:nvPr/>
        </p:nvSpPr>
        <p:spPr>
          <a:xfrm>
            <a:off x="3635896" y="692696"/>
            <a:ext cx="3240360" cy="40011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2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</a:rPr>
              <a:t>Entities</a:t>
            </a:r>
            <a:r>
              <a:rPr lang="it-IT" sz="2000" b="1" dirty="0" smtClean="0">
                <a:solidFill>
                  <a:schemeClr val="bg1"/>
                </a:solidFill>
              </a:rPr>
              <a:t> = </a:t>
            </a:r>
            <a:r>
              <a:rPr lang="it-IT" sz="2000" b="1" dirty="0" err="1" smtClean="0">
                <a:solidFill>
                  <a:schemeClr val="bg1"/>
                </a:solidFill>
              </a:rPr>
              <a:t>Wikipedia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Pages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70" name="CasellaDiTesto 51"/>
          <p:cNvSpPr txBox="1"/>
          <p:nvPr/>
        </p:nvSpPr>
        <p:spPr>
          <a:xfrm>
            <a:off x="539552" y="692696"/>
            <a:ext cx="259228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</a:rPr>
              <a:t>Mentions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= Anchor Texts</a:t>
            </a:r>
          </a:p>
        </p:txBody>
      </p:sp>
    </p:spTree>
    <p:extLst>
      <p:ext uri="{BB962C8B-B14F-4D97-AF65-F5344CB8AC3E}">
        <p14:creationId xmlns:p14="http://schemas.microsoft.com/office/powerpoint/2010/main" xmlns="" val="20347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65175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Dense </a:t>
            </a:r>
            <a:r>
              <a:rPr lang="en-GB" dirty="0" err="1" smtClean="0"/>
              <a:t>Subgraph</a:t>
            </a:r>
            <a:endParaRPr lang="en-GB" sz="2000" dirty="0" smtClean="0"/>
          </a:p>
        </p:txBody>
      </p:sp>
      <p:sp>
        <p:nvSpPr>
          <p:cNvPr id="28675" name="Textfeld 209"/>
          <p:cNvSpPr txBox="1">
            <a:spLocks noChangeArrowheads="1"/>
          </p:cNvSpPr>
          <p:nvPr/>
        </p:nvSpPr>
        <p:spPr bwMode="auto">
          <a:xfrm>
            <a:off x="404813" y="4687976"/>
            <a:ext cx="819963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de-DE" sz="2000" dirty="0" err="1" smtClean="0"/>
              <a:t>Compute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dense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>
                <a:solidFill>
                  <a:srgbClr val="0000FF"/>
                </a:solidFill>
              </a:rPr>
              <a:t>subgraph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dirty="0"/>
              <a:t>such </a:t>
            </a:r>
            <a:r>
              <a:rPr lang="de-DE" sz="2000" dirty="0" err="1"/>
              <a:t>that</a:t>
            </a:r>
            <a:r>
              <a:rPr lang="de-DE" sz="2000" dirty="0"/>
              <a:t>: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each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mention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is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connected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to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at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most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one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entity</a:t>
            </a:r>
            <a:endParaRPr lang="de-DE" sz="2000" dirty="0" smtClean="0">
              <a:solidFill>
                <a:srgbClr val="C00000"/>
              </a:solidFill>
            </a:endParaRPr>
          </a:p>
          <a:p>
            <a:pPr eaLnBrk="1" hangingPunct="1"/>
            <a:endParaRPr lang="de-DE" sz="20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de-DE" sz="2000" b="0" dirty="0" smtClean="0"/>
              <a:t>    ML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classification</a:t>
            </a:r>
            <a:r>
              <a:rPr lang="de-DE" sz="2000" b="0" dirty="0" smtClean="0"/>
              <a:t> (</a:t>
            </a:r>
            <a:r>
              <a:rPr lang="de-DE" sz="2000" b="0" dirty="0" err="1" smtClean="0"/>
              <a:t>possibly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based</a:t>
            </a:r>
            <a:r>
              <a:rPr lang="de-DE" sz="2000" b="0" dirty="0" smtClean="0"/>
              <a:t> on </a:t>
            </a:r>
            <a:r>
              <a:rPr lang="de-DE" sz="2000" b="0" dirty="0" err="1" smtClean="0"/>
              <a:t>unambiguous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entities</a:t>
            </a:r>
            <a:r>
              <a:rPr lang="de-DE" sz="2000" b="0" dirty="0" smtClean="0"/>
              <a:t>)</a:t>
            </a:r>
            <a:endParaRPr lang="de-DE" sz="2000" b="0" dirty="0" smtClean="0">
              <a:sym typeface="Symbol"/>
            </a:endParaRPr>
          </a:p>
        </p:txBody>
      </p:sp>
      <p:sp>
        <p:nvSpPr>
          <p:cNvPr id="28676" name="Textfeld 16"/>
          <p:cNvSpPr txBox="1">
            <a:spLocks noChangeArrowheads="1"/>
          </p:cNvSpPr>
          <p:nvPr/>
        </p:nvSpPr>
        <p:spPr bwMode="auto">
          <a:xfrm>
            <a:off x="4167188" y="2385045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7" name="Textfeld 17"/>
          <p:cNvSpPr txBox="1">
            <a:spLocks noChangeArrowheads="1"/>
          </p:cNvSpPr>
          <p:nvPr/>
        </p:nvSpPr>
        <p:spPr bwMode="auto">
          <a:xfrm>
            <a:off x="4167188" y="3007345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8" name="Textfeld 18"/>
          <p:cNvSpPr txBox="1">
            <a:spLocks noChangeArrowheads="1"/>
          </p:cNvSpPr>
          <p:nvPr/>
        </p:nvSpPr>
        <p:spPr bwMode="auto">
          <a:xfrm>
            <a:off x="4167188" y="3629645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9" name="Textfeld 22"/>
          <p:cNvSpPr txBox="1">
            <a:spLocks noChangeArrowheads="1"/>
          </p:cNvSpPr>
          <p:nvPr/>
        </p:nvSpPr>
        <p:spPr bwMode="auto">
          <a:xfrm>
            <a:off x="4167188" y="1819895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80" name="Textfeld 23"/>
          <p:cNvSpPr txBox="1">
            <a:spLocks noChangeArrowheads="1"/>
          </p:cNvSpPr>
          <p:nvPr/>
        </p:nvSpPr>
        <p:spPr bwMode="auto">
          <a:xfrm>
            <a:off x="4167188" y="1254745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81" name="Textfeld 25"/>
          <p:cNvSpPr txBox="1">
            <a:spLocks noChangeArrowheads="1"/>
          </p:cNvSpPr>
          <p:nvPr/>
        </p:nvSpPr>
        <p:spPr bwMode="auto">
          <a:xfrm>
            <a:off x="4167188" y="4194795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13" name="Abgerundetes Rechteck 32"/>
          <p:cNvSpPr/>
          <p:nvPr/>
        </p:nvSpPr>
        <p:spPr>
          <a:xfrm>
            <a:off x="936625" y="1481758"/>
            <a:ext cx="1135063" cy="4508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4" name="Abgerundetes Rechteck 34"/>
          <p:cNvSpPr/>
          <p:nvPr/>
        </p:nvSpPr>
        <p:spPr>
          <a:xfrm>
            <a:off x="936625" y="2272333"/>
            <a:ext cx="1135063" cy="4524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5" name="Abgerundetes Rechteck 36"/>
          <p:cNvSpPr/>
          <p:nvPr/>
        </p:nvSpPr>
        <p:spPr>
          <a:xfrm>
            <a:off x="936625" y="3007345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6" name="Abgerundetes Rechteck 40"/>
          <p:cNvSpPr/>
          <p:nvPr/>
        </p:nvSpPr>
        <p:spPr>
          <a:xfrm>
            <a:off x="936625" y="3797920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17" name="Gerade Verbindung 43"/>
          <p:cNvCxnSpPr>
            <a:stCxn id="13" idx="3"/>
            <a:endCxn id="28679" idx="1"/>
          </p:cNvCxnSpPr>
          <p:nvPr/>
        </p:nvCxnSpPr>
        <p:spPr>
          <a:xfrm>
            <a:off x="2071688" y="1707183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45"/>
          <p:cNvCxnSpPr>
            <a:stCxn id="13" idx="3"/>
            <a:endCxn id="28676" idx="1"/>
          </p:cNvCxnSpPr>
          <p:nvPr/>
        </p:nvCxnSpPr>
        <p:spPr>
          <a:xfrm>
            <a:off x="2071688" y="1707183"/>
            <a:ext cx="2095500" cy="835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47"/>
          <p:cNvCxnSpPr>
            <a:stCxn id="14" idx="3"/>
            <a:endCxn id="28677" idx="1"/>
          </p:cNvCxnSpPr>
          <p:nvPr/>
        </p:nvCxnSpPr>
        <p:spPr>
          <a:xfrm>
            <a:off x="2071688" y="2497758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49"/>
          <p:cNvCxnSpPr>
            <a:endCxn id="28678" idx="1"/>
          </p:cNvCxnSpPr>
          <p:nvPr/>
        </p:nvCxnSpPr>
        <p:spPr>
          <a:xfrm>
            <a:off x="2071688" y="3289920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51"/>
          <p:cNvCxnSpPr>
            <a:endCxn id="28681" idx="1"/>
          </p:cNvCxnSpPr>
          <p:nvPr/>
        </p:nvCxnSpPr>
        <p:spPr>
          <a:xfrm>
            <a:off x="2071688" y="3289920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53"/>
          <p:cNvCxnSpPr>
            <a:stCxn id="16" idx="3"/>
            <a:endCxn id="28677" idx="1"/>
          </p:cNvCxnSpPr>
          <p:nvPr/>
        </p:nvCxnSpPr>
        <p:spPr>
          <a:xfrm flipV="1">
            <a:off x="2071688" y="3164508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55"/>
          <p:cNvCxnSpPr>
            <a:stCxn id="16" idx="3"/>
            <a:endCxn id="28678" idx="1"/>
          </p:cNvCxnSpPr>
          <p:nvPr/>
        </p:nvCxnSpPr>
        <p:spPr>
          <a:xfrm flipV="1">
            <a:off x="2071688" y="3786808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3" name="Textfeld 56"/>
          <p:cNvSpPr txBox="1">
            <a:spLocks noChangeArrowheads="1"/>
          </p:cNvSpPr>
          <p:nvPr/>
        </p:nvSpPr>
        <p:spPr bwMode="auto">
          <a:xfrm>
            <a:off x="2071688" y="3402633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90</a:t>
            </a:r>
          </a:p>
        </p:txBody>
      </p:sp>
      <p:sp>
        <p:nvSpPr>
          <p:cNvPr id="28694" name="Textfeld 57"/>
          <p:cNvSpPr txBox="1">
            <a:spLocks noChangeArrowheads="1"/>
          </p:cNvSpPr>
          <p:nvPr/>
        </p:nvSpPr>
        <p:spPr bwMode="auto">
          <a:xfrm>
            <a:off x="2071688" y="3007345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30</a:t>
            </a:r>
          </a:p>
        </p:txBody>
      </p:sp>
      <p:sp>
        <p:nvSpPr>
          <p:cNvPr id="28695" name="Textfeld 58"/>
          <p:cNvSpPr txBox="1">
            <a:spLocks noChangeArrowheads="1"/>
          </p:cNvSpPr>
          <p:nvPr/>
        </p:nvSpPr>
        <p:spPr bwMode="auto">
          <a:xfrm>
            <a:off x="2133600" y="3967783"/>
            <a:ext cx="2714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5</a:t>
            </a:r>
          </a:p>
        </p:txBody>
      </p:sp>
      <p:sp>
        <p:nvSpPr>
          <p:cNvPr id="28696" name="Textfeld 59"/>
          <p:cNvSpPr txBox="1">
            <a:spLocks noChangeArrowheads="1"/>
          </p:cNvSpPr>
          <p:nvPr/>
        </p:nvSpPr>
        <p:spPr bwMode="auto">
          <a:xfrm>
            <a:off x="2071688" y="3686795"/>
            <a:ext cx="5095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100</a:t>
            </a:r>
          </a:p>
        </p:txBody>
      </p:sp>
      <p:sp>
        <p:nvSpPr>
          <p:cNvPr id="28697" name="Textfeld 60"/>
          <p:cNvSpPr txBox="1">
            <a:spLocks noChangeArrowheads="1"/>
          </p:cNvSpPr>
          <p:nvPr/>
        </p:nvSpPr>
        <p:spPr bwMode="auto">
          <a:xfrm>
            <a:off x="2012950" y="2554908"/>
            <a:ext cx="5095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100</a:t>
            </a:r>
          </a:p>
        </p:txBody>
      </p:sp>
      <p:sp>
        <p:nvSpPr>
          <p:cNvPr id="28698" name="Textfeld 61"/>
          <p:cNvSpPr txBox="1">
            <a:spLocks noChangeArrowheads="1"/>
          </p:cNvSpPr>
          <p:nvPr/>
        </p:nvSpPr>
        <p:spPr bwMode="auto">
          <a:xfrm>
            <a:off x="2012950" y="1386508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50</a:t>
            </a:r>
          </a:p>
        </p:txBody>
      </p:sp>
      <p:sp>
        <p:nvSpPr>
          <p:cNvPr id="28699" name="Textfeld 62"/>
          <p:cNvSpPr txBox="1">
            <a:spLocks noChangeArrowheads="1"/>
          </p:cNvSpPr>
          <p:nvPr/>
        </p:nvSpPr>
        <p:spPr bwMode="auto">
          <a:xfrm>
            <a:off x="2012950" y="1762745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20</a:t>
            </a:r>
          </a:p>
        </p:txBody>
      </p:sp>
      <p:sp>
        <p:nvSpPr>
          <p:cNvPr id="28700" name="Textfeld 90"/>
          <p:cNvSpPr txBox="1">
            <a:spLocks noChangeArrowheads="1"/>
          </p:cNvSpPr>
          <p:nvPr/>
        </p:nvSpPr>
        <p:spPr bwMode="auto">
          <a:xfrm>
            <a:off x="5784850" y="1537320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50</a:t>
            </a:r>
          </a:p>
        </p:txBody>
      </p:sp>
      <p:sp>
        <p:nvSpPr>
          <p:cNvPr id="28701" name="Textfeld 92"/>
          <p:cNvSpPr txBox="1">
            <a:spLocks noChangeArrowheads="1"/>
          </p:cNvSpPr>
          <p:nvPr/>
        </p:nvSpPr>
        <p:spPr bwMode="auto">
          <a:xfrm>
            <a:off x="6143625" y="2272333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90</a:t>
            </a:r>
          </a:p>
        </p:txBody>
      </p:sp>
      <p:sp>
        <p:nvSpPr>
          <p:cNvPr id="28702" name="Textfeld 93"/>
          <p:cNvSpPr txBox="1">
            <a:spLocks noChangeArrowheads="1"/>
          </p:cNvSpPr>
          <p:nvPr/>
        </p:nvSpPr>
        <p:spPr bwMode="auto">
          <a:xfrm>
            <a:off x="6262688" y="3289920"/>
            <a:ext cx="449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80</a:t>
            </a:r>
          </a:p>
        </p:txBody>
      </p:sp>
      <p:sp>
        <p:nvSpPr>
          <p:cNvPr id="28703" name="Textfeld 94"/>
          <p:cNvSpPr txBox="1">
            <a:spLocks noChangeArrowheads="1"/>
          </p:cNvSpPr>
          <p:nvPr/>
        </p:nvSpPr>
        <p:spPr bwMode="auto">
          <a:xfrm>
            <a:off x="6740525" y="3629645"/>
            <a:ext cx="4508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90</a:t>
            </a:r>
          </a:p>
        </p:txBody>
      </p:sp>
      <p:sp>
        <p:nvSpPr>
          <p:cNvPr id="28704" name="Textfeld 95"/>
          <p:cNvSpPr txBox="1">
            <a:spLocks noChangeArrowheads="1"/>
          </p:cNvSpPr>
          <p:nvPr/>
        </p:nvSpPr>
        <p:spPr bwMode="auto">
          <a:xfrm>
            <a:off x="5784850" y="3856658"/>
            <a:ext cx="7175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30</a:t>
            </a:r>
          </a:p>
        </p:txBody>
      </p:sp>
      <p:sp>
        <p:nvSpPr>
          <p:cNvPr id="28705" name="Textfeld 96"/>
          <p:cNvSpPr txBox="1">
            <a:spLocks noChangeArrowheads="1"/>
          </p:cNvSpPr>
          <p:nvPr/>
        </p:nvSpPr>
        <p:spPr bwMode="auto">
          <a:xfrm>
            <a:off x="5605463" y="2102470"/>
            <a:ext cx="449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10</a:t>
            </a:r>
          </a:p>
        </p:txBody>
      </p:sp>
      <p:sp>
        <p:nvSpPr>
          <p:cNvPr id="28706" name="Textfeld 97"/>
          <p:cNvSpPr txBox="1">
            <a:spLocks noChangeArrowheads="1"/>
          </p:cNvSpPr>
          <p:nvPr/>
        </p:nvSpPr>
        <p:spPr bwMode="auto">
          <a:xfrm>
            <a:off x="7499350" y="2102470"/>
            <a:ext cx="392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</a:t>
            </a:r>
          </a:p>
        </p:txBody>
      </p:sp>
      <p:sp>
        <p:nvSpPr>
          <p:cNvPr id="28707" name="Textfeld 98"/>
          <p:cNvSpPr txBox="1">
            <a:spLocks noChangeArrowheads="1"/>
          </p:cNvSpPr>
          <p:nvPr/>
        </p:nvSpPr>
        <p:spPr bwMode="auto">
          <a:xfrm>
            <a:off x="7535863" y="3237533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20</a:t>
            </a:r>
          </a:p>
        </p:txBody>
      </p:sp>
      <p:cxnSp>
        <p:nvCxnSpPr>
          <p:cNvPr id="28708" name="Form 151"/>
          <p:cNvCxnSpPr>
            <a:cxnSpLocks noChangeShapeType="1"/>
            <a:stCxn id="28680" idx="3"/>
            <a:endCxn id="28679" idx="3"/>
          </p:cNvCxnSpPr>
          <p:nvPr/>
        </p:nvCxnSpPr>
        <p:spPr bwMode="auto">
          <a:xfrm>
            <a:off x="5605463" y="1411908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09" name="Gekrümmte Verbindung 160"/>
          <p:cNvCxnSpPr>
            <a:cxnSpLocks noChangeShapeType="1"/>
            <a:stCxn id="28679" idx="3"/>
            <a:endCxn id="28676" idx="3"/>
          </p:cNvCxnSpPr>
          <p:nvPr/>
        </p:nvCxnSpPr>
        <p:spPr bwMode="auto">
          <a:xfrm>
            <a:off x="5605463" y="1977058"/>
            <a:ext cx="1587" cy="565150"/>
          </a:xfrm>
          <a:prstGeom prst="curvedConnector3">
            <a:avLst>
              <a:gd name="adj1" fmla="val 2993338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10" name="Gekrümmte Verbindung 163"/>
          <p:cNvCxnSpPr>
            <a:cxnSpLocks noChangeShapeType="1"/>
            <a:stCxn id="28679" idx="3"/>
            <a:endCxn id="28677" idx="3"/>
          </p:cNvCxnSpPr>
          <p:nvPr/>
        </p:nvCxnSpPr>
        <p:spPr bwMode="auto">
          <a:xfrm>
            <a:off x="5605463" y="1977058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11" name="Gekrümmte Verbindung 166"/>
          <p:cNvCxnSpPr>
            <a:cxnSpLocks noChangeShapeType="1"/>
            <a:stCxn id="28678" idx="3"/>
            <a:endCxn id="28681" idx="3"/>
          </p:cNvCxnSpPr>
          <p:nvPr/>
        </p:nvCxnSpPr>
        <p:spPr bwMode="auto">
          <a:xfrm>
            <a:off x="5664200" y="3786808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12" name="Gekrümmte Verbindung 171"/>
          <p:cNvCxnSpPr>
            <a:cxnSpLocks noChangeShapeType="1"/>
            <a:stCxn id="28677" idx="3"/>
            <a:endCxn id="28678" idx="3"/>
          </p:cNvCxnSpPr>
          <p:nvPr/>
        </p:nvCxnSpPr>
        <p:spPr bwMode="auto">
          <a:xfrm>
            <a:off x="5664200" y="3164508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13" name="Gekrümmte Verbindung 174"/>
          <p:cNvCxnSpPr>
            <a:cxnSpLocks noChangeShapeType="1"/>
            <a:stCxn id="28677" idx="3"/>
            <a:endCxn id="28681" idx="3"/>
          </p:cNvCxnSpPr>
          <p:nvPr/>
        </p:nvCxnSpPr>
        <p:spPr bwMode="auto">
          <a:xfrm>
            <a:off x="5664200" y="3164508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14" name="Gekrümmte Verbindung 186"/>
          <p:cNvCxnSpPr>
            <a:cxnSpLocks noChangeShapeType="1"/>
            <a:stCxn id="28680" idx="3"/>
            <a:endCxn id="28677" idx="3"/>
          </p:cNvCxnSpPr>
          <p:nvPr/>
        </p:nvCxnSpPr>
        <p:spPr bwMode="auto">
          <a:xfrm>
            <a:off x="5605463" y="1411908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15" name="Gekrümmte Verbindung 195"/>
          <p:cNvCxnSpPr>
            <a:cxnSpLocks noChangeShapeType="1"/>
            <a:stCxn id="28676" idx="3"/>
            <a:endCxn id="28681" idx="3"/>
          </p:cNvCxnSpPr>
          <p:nvPr/>
        </p:nvCxnSpPr>
        <p:spPr bwMode="auto">
          <a:xfrm>
            <a:off x="5605463" y="2542208"/>
            <a:ext cx="58737" cy="1809750"/>
          </a:xfrm>
          <a:prstGeom prst="curvedConnector3">
            <a:avLst>
              <a:gd name="adj1" fmla="val 4097019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" name="Gerade Verbindung 197"/>
          <p:cNvCxnSpPr>
            <a:endCxn id="28680" idx="1"/>
          </p:cNvCxnSpPr>
          <p:nvPr/>
        </p:nvCxnSpPr>
        <p:spPr>
          <a:xfrm flipV="1">
            <a:off x="2071688" y="1411908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7" name="Textfeld 203"/>
          <p:cNvSpPr txBox="1">
            <a:spLocks noChangeArrowheads="1"/>
          </p:cNvSpPr>
          <p:nvPr/>
        </p:nvSpPr>
        <p:spPr bwMode="auto">
          <a:xfrm>
            <a:off x="2012950" y="2102470"/>
            <a:ext cx="390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30</a:t>
            </a:r>
          </a:p>
        </p:txBody>
      </p:sp>
      <p:cxnSp>
        <p:nvCxnSpPr>
          <p:cNvPr id="49" name="Gerade Verbindung 204"/>
          <p:cNvCxnSpPr>
            <a:endCxn id="28680" idx="1"/>
          </p:cNvCxnSpPr>
          <p:nvPr/>
        </p:nvCxnSpPr>
        <p:spPr>
          <a:xfrm flipV="1">
            <a:off x="2071688" y="1411908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9" name="Textfeld 208"/>
          <p:cNvSpPr txBox="1">
            <a:spLocks noChangeArrowheads="1"/>
          </p:cNvSpPr>
          <p:nvPr/>
        </p:nvSpPr>
        <p:spPr bwMode="auto">
          <a:xfrm>
            <a:off x="2492375" y="1592883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30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4225" y="1710542"/>
            <a:ext cx="3609975" cy="2663641"/>
            <a:chOff x="1812865" y="1345364"/>
            <a:chExt cx="4343311" cy="3393272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812865" y="1345364"/>
              <a:ext cx="4343311" cy="3393272"/>
              <a:chOff x="1812865" y="1345364"/>
              <a:chExt cx="4343311" cy="3393272"/>
            </a:xfrm>
          </p:grpSpPr>
          <p:cxnSp>
            <p:nvCxnSpPr>
              <p:cNvPr id="54" name="Gerade Verbindung 204"/>
              <p:cNvCxnSpPr/>
              <p:nvPr/>
            </p:nvCxnSpPr>
            <p:spPr>
              <a:xfrm>
                <a:off x="1833875" y="1345364"/>
                <a:ext cx="2521183" cy="359979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47"/>
              <p:cNvCxnSpPr/>
              <p:nvPr/>
            </p:nvCxnSpPr>
            <p:spPr>
              <a:xfrm>
                <a:off x="1812865" y="2366416"/>
                <a:ext cx="2521183" cy="847366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1"/>
              <p:cNvCxnSpPr/>
              <p:nvPr/>
            </p:nvCxnSpPr>
            <p:spPr>
              <a:xfrm>
                <a:off x="1835785" y="3385682"/>
                <a:ext cx="2519274" cy="135295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31" name="Gekrümmte Verbindung 174"/>
              <p:cNvCxnSpPr>
                <a:cxnSpLocks noChangeShapeType="1"/>
              </p:cNvCxnSpPr>
              <p:nvPr/>
            </p:nvCxnSpPr>
            <p:spPr bwMode="auto">
              <a:xfrm>
                <a:off x="6154588" y="3193799"/>
                <a:ext cx="1588" cy="1512168"/>
              </a:xfrm>
              <a:prstGeom prst="curvedConnector3">
                <a:avLst>
                  <a:gd name="adj1" fmla="val 137665343"/>
                </a:avLst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732" name="Gekrümmte Verbindung 163"/>
              <p:cNvCxnSpPr>
                <a:cxnSpLocks noChangeShapeType="1"/>
              </p:cNvCxnSpPr>
              <p:nvPr/>
            </p:nvCxnSpPr>
            <p:spPr bwMode="auto">
              <a:xfrm>
                <a:off x="6049752" y="1690179"/>
                <a:ext cx="72008" cy="1512168"/>
              </a:xfrm>
              <a:prstGeom prst="curvedConnector3">
                <a:avLst>
                  <a:gd name="adj1" fmla="val 1667167"/>
                </a:avLst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cxnSp>
          <p:nvCxnSpPr>
            <p:cNvPr id="53" name="Gerade Verbindung 53"/>
            <p:cNvCxnSpPr/>
            <p:nvPr/>
          </p:nvCxnSpPr>
          <p:spPr>
            <a:xfrm flipV="1">
              <a:off x="1824325" y="3213782"/>
              <a:ext cx="2521183" cy="1096115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feld 22"/>
          <p:cNvSpPr txBox="1">
            <a:spLocks noChangeArrowheads="1"/>
          </p:cNvSpPr>
          <p:nvPr/>
        </p:nvSpPr>
        <p:spPr bwMode="auto">
          <a:xfrm>
            <a:off x="4173538" y="1834183"/>
            <a:ext cx="14382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58" name="Textfeld 22"/>
          <p:cNvSpPr txBox="1">
            <a:spLocks noChangeArrowheads="1"/>
          </p:cNvSpPr>
          <p:nvPr/>
        </p:nvSpPr>
        <p:spPr bwMode="auto">
          <a:xfrm>
            <a:off x="4162425" y="3007345"/>
            <a:ext cx="15017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59" name="Textfeld 22"/>
          <p:cNvSpPr txBox="1">
            <a:spLocks noChangeArrowheads="1"/>
          </p:cNvSpPr>
          <p:nvPr/>
        </p:nvSpPr>
        <p:spPr bwMode="auto">
          <a:xfrm>
            <a:off x="4176713" y="4188445"/>
            <a:ext cx="14763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60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37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67744" y="615601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ym typeface="Symbol"/>
              </a:rPr>
              <a:t> [</a:t>
            </a:r>
            <a:r>
              <a:rPr lang="de-DE" dirty="0" err="1" smtClean="0">
                <a:sym typeface="Symbol"/>
              </a:rPr>
              <a:t>Bunescu</a:t>
            </a:r>
            <a:r>
              <a:rPr lang="de-DE" dirty="0" smtClean="0">
                <a:sym typeface="Symbol"/>
              </a:rPr>
              <a:t>/Pasca 2006, </a:t>
            </a:r>
            <a:r>
              <a:rPr lang="de-DE" dirty="0" err="1" smtClean="0">
                <a:sym typeface="Symbol"/>
              </a:rPr>
              <a:t>Cucerzan</a:t>
            </a:r>
            <a:r>
              <a:rPr lang="de-DE" dirty="0" smtClean="0">
                <a:sym typeface="Symbol"/>
              </a:rPr>
              <a:t> 2007, Milne/Witten 2008, …]</a:t>
            </a:r>
            <a:endParaRPr lang="it-IT" dirty="0"/>
          </a:p>
        </p:txBody>
      </p:sp>
      <p:sp>
        <p:nvSpPr>
          <p:cNvPr id="63" name="CasellaDiTesto 50"/>
          <p:cNvSpPr txBox="1"/>
          <p:nvPr/>
        </p:nvSpPr>
        <p:spPr>
          <a:xfrm>
            <a:off x="3491880" y="724634"/>
            <a:ext cx="3240360" cy="40011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2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</a:rPr>
              <a:t>Entities</a:t>
            </a:r>
            <a:r>
              <a:rPr lang="it-IT" sz="2000" b="1" dirty="0" smtClean="0">
                <a:solidFill>
                  <a:schemeClr val="bg1"/>
                </a:solidFill>
              </a:rPr>
              <a:t> = </a:t>
            </a:r>
            <a:r>
              <a:rPr lang="it-IT" sz="2000" b="1" dirty="0" err="1" smtClean="0">
                <a:solidFill>
                  <a:schemeClr val="bg1"/>
                </a:solidFill>
              </a:rPr>
              <a:t>Wikipedia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Pages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64" name="CasellaDiTesto 51"/>
          <p:cNvSpPr txBox="1"/>
          <p:nvPr/>
        </p:nvSpPr>
        <p:spPr>
          <a:xfrm>
            <a:off x="395536" y="724634"/>
            <a:ext cx="259228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</a:rPr>
              <a:t>Mentions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= Anchor Texts</a:t>
            </a:r>
          </a:p>
        </p:txBody>
      </p:sp>
    </p:spTree>
    <p:extLst>
      <p:ext uri="{BB962C8B-B14F-4D97-AF65-F5344CB8AC3E}">
        <p14:creationId xmlns:p14="http://schemas.microsoft.com/office/powerpoint/2010/main" xmlns="" val="37613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mtClean="0"/>
              <a:t>Coherence Graph Algorithm</a:t>
            </a:r>
            <a:endParaRPr lang="en-GB" sz="2000" smtClean="0"/>
          </a:p>
        </p:txBody>
      </p:sp>
      <p:sp>
        <p:nvSpPr>
          <p:cNvPr id="76803" name="Textfeld 209"/>
          <p:cNvSpPr txBox="1">
            <a:spLocks noChangeArrowheads="1"/>
          </p:cNvSpPr>
          <p:nvPr/>
        </p:nvSpPr>
        <p:spPr bwMode="auto">
          <a:xfrm>
            <a:off x="297309" y="4195733"/>
            <a:ext cx="8739187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dirty="0" err="1" smtClean="0"/>
              <a:t>Compute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dense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subgraph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smtClean="0"/>
              <a:t>such </a:t>
            </a:r>
            <a:r>
              <a:rPr lang="de-DE" sz="2400" dirty="0" err="1" smtClean="0"/>
              <a:t>that</a:t>
            </a:r>
            <a:r>
              <a:rPr lang="de-DE" sz="2400" dirty="0" smtClean="0"/>
              <a:t>:</a:t>
            </a:r>
          </a:p>
          <a:p>
            <a:pPr algn="ctr"/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each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mention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is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connected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toat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most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one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entity</a:t>
            </a:r>
            <a:endParaRPr lang="de-DE" sz="2400" dirty="0" smtClean="0">
              <a:solidFill>
                <a:srgbClr val="C00000"/>
              </a:solidFill>
            </a:endParaRPr>
          </a:p>
          <a:p>
            <a:pPr algn="ctr"/>
            <a:endParaRPr lang="de-DE" sz="2400" dirty="0" smtClean="0"/>
          </a:p>
          <a:p>
            <a:pPr>
              <a:buFont typeface="Arial" charset="0"/>
              <a:buChar char="•"/>
            </a:pPr>
            <a:r>
              <a:rPr lang="de-DE" sz="2400" dirty="0" smtClean="0"/>
              <a:t> </a:t>
            </a:r>
            <a:r>
              <a:rPr lang="de-DE" sz="2400" b="1" dirty="0" smtClean="0">
                <a:solidFill>
                  <a:srgbClr val="C00000"/>
                </a:solidFill>
              </a:rPr>
              <a:t>GOAL: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maximize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rgbClr val="0000FF"/>
                </a:solidFill>
              </a:rPr>
              <a:t>min </a:t>
            </a:r>
            <a:r>
              <a:rPr lang="de-DE" sz="2400" dirty="0" err="1">
                <a:solidFill>
                  <a:srgbClr val="0000FF"/>
                </a:solidFill>
              </a:rPr>
              <a:t>weighted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degree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/>
              <a:t>among</a:t>
            </a:r>
            <a:r>
              <a:rPr lang="de-DE" sz="2400" dirty="0"/>
              <a:t> </a:t>
            </a:r>
            <a:r>
              <a:rPr lang="de-DE" sz="2400" dirty="0" err="1"/>
              <a:t>entity</a:t>
            </a:r>
            <a:r>
              <a:rPr lang="de-DE" sz="2400" dirty="0"/>
              <a:t> </a:t>
            </a:r>
            <a:r>
              <a:rPr lang="de-DE" sz="2400" dirty="0" err="1"/>
              <a:t>nodes</a:t>
            </a:r>
            <a:endParaRPr lang="de-DE" sz="2400" dirty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Greedy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dirty="0" err="1"/>
              <a:t>approximation</a:t>
            </a:r>
            <a:r>
              <a:rPr lang="de-DE" sz="2400" dirty="0"/>
              <a:t>:</a:t>
            </a:r>
          </a:p>
          <a:p>
            <a:r>
              <a:rPr lang="de-DE" sz="2400" dirty="0"/>
              <a:t>       </a:t>
            </a:r>
            <a:r>
              <a:rPr lang="de-DE" sz="2400" dirty="0" err="1"/>
              <a:t>iteratively</a:t>
            </a:r>
            <a:r>
              <a:rPr lang="de-DE" sz="2400" dirty="0"/>
              <a:t> </a:t>
            </a:r>
            <a:r>
              <a:rPr lang="de-DE" sz="2400" dirty="0" err="1"/>
              <a:t>remove</a:t>
            </a:r>
            <a:r>
              <a:rPr lang="de-DE" sz="2400" dirty="0"/>
              <a:t> </a:t>
            </a:r>
            <a:r>
              <a:rPr lang="de-DE" sz="2400" dirty="0" err="1"/>
              <a:t>weakest</a:t>
            </a:r>
            <a:r>
              <a:rPr lang="de-DE" sz="2400" dirty="0"/>
              <a:t> </a:t>
            </a:r>
            <a:r>
              <a:rPr lang="de-DE" sz="2400" dirty="0" err="1"/>
              <a:t>entity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its</a:t>
            </a:r>
            <a:r>
              <a:rPr lang="de-DE" sz="2400" dirty="0"/>
              <a:t> </a:t>
            </a:r>
            <a:r>
              <a:rPr lang="de-DE" sz="2400" dirty="0" err="1"/>
              <a:t>edges</a:t>
            </a:r>
            <a:endParaRPr lang="de-DE" dirty="0"/>
          </a:p>
          <a:p>
            <a:endParaRPr lang="de-DE" dirty="0"/>
          </a:p>
        </p:txBody>
      </p:sp>
      <p:sp>
        <p:nvSpPr>
          <p:cNvPr id="76804" name="Textfeld 17"/>
          <p:cNvSpPr txBox="1">
            <a:spLocks noChangeArrowheads="1"/>
          </p:cNvSpPr>
          <p:nvPr/>
        </p:nvSpPr>
        <p:spPr bwMode="auto">
          <a:xfrm>
            <a:off x="4411613" y="2622649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6805" name="Textfeld 18"/>
          <p:cNvSpPr txBox="1">
            <a:spLocks noChangeArrowheads="1"/>
          </p:cNvSpPr>
          <p:nvPr/>
        </p:nvSpPr>
        <p:spPr bwMode="auto">
          <a:xfrm>
            <a:off x="4411613" y="3244949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6806" name="Textfeld 22"/>
          <p:cNvSpPr txBox="1">
            <a:spLocks noChangeArrowheads="1"/>
          </p:cNvSpPr>
          <p:nvPr/>
        </p:nvSpPr>
        <p:spPr bwMode="auto">
          <a:xfrm>
            <a:off x="4411613" y="1435199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6807" name="Textfeld 23"/>
          <p:cNvSpPr txBox="1">
            <a:spLocks noChangeArrowheads="1"/>
          </p:cNvSpPr>
          <p:nvPr/>
        </p:nvSpPr>
        <p:spPr bwMode="auto">
          <a:xfrm>
            <a:off x="4411613" y="870049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6808" name="Textfeld 25"/>
          <p:cNvSpPr txBox="1">
            <a:spLocks noChangeArrowheads="1"/>
          </p:cNvSpPr>
          <p:nvPr/>
        </p:nvSpPr>
        <p:spPr bwMode="auto">
          <a:xfrm>
            <a:off x="4411613" y="3810099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10" name="Abgerundetes Rechteck 32"/>
          <p:cNvSpPr/>
          <p:nvPr/>
        </p:nvSpPr>
        <p:spPr>
          <a:xfrm>
            <a:off x="1181050" y="1097062"/>
            <a:ext cx="1135063" cy="450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1" name="Abgerundetes Rechteck 34"/>
          <p:cNvSpPr/>
          <p:nvPr/>
        </p:nvSpPr>
        <p:spPr>
          <a:xfrm>
            <a:off x="1181050" y="1887637"/>
            <a:ext cx="1135063" cy="4524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2" name="Abgerundetes Rechteck 36"/>
          <p:cNvSpPr/>
          <p:nvPr/>
        </p:nvSpPr>
        <p:spPr>
          <a:xfrm>
            <a:off x="1181050" y="2622649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3" name="Abgerundetes Rechteck 40"/>
          <p:cNvSpPr/>
          <p:nvPr/>
        </p:nvSpPr>
        <p:spPr>
          <a:xfrm>
            <a:off x="1181050" y="3413224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14" name="Gerade Verbindung 43"/>
          <p:cNvCxnSpPr>
            <a:stCxn id="10" idx="3"/>
            <a:endCxn id="76806" idx="1"/>
          </p:cNvCxnSpPr>
          <p:nvPr/>
        </p:nvCxnSpPr>
        <p:spPr>
          <a:xfrm>
            <a:off x="2316113" y="1322487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47"/>
          <p:cNvCxnSpPr>
            <a:stCxn id="11" idx="3"/>
            <a:endCxn id="76804" idx="1"/>
          </p:cNvCxnSpPr>
          <p:nvPr/>
        </p:nvCxnSpPr>
        <p:spPr>
          <a:xfrm>
            <a:off x="2316113" y="2113062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49"/>
          <p:cNvCxnSpPr>
            <a:endCxn id="76805" idx="1"/>
          </p:cNvCxnSpPr>
          <p:nvPr/>
        </p:nvCxnSpPr>
        <p:spPr>
          <a:xfrm>
            <a:off x="2316113" y="2905224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51"/>
          <p:cNvCxnSpPr>
            <a:endCxn id="76808" idx="1"/>
          </p:cNvCxnSpPr>
          <p:nvPr/>
        </p:nvCxnSpPr>
        <p:spPr>
          <a:xfrm>
            <a:off x="2316113" y="2905224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53"/>
          <p:cNvCxnSpPr>
            <a:stCxn id="13" idx="3"/>
            <a:endCxn id="76804" idx="1"/>
          </p:cNvCxnSpPr>
          <p:nvPr/>
        </p:nvCxnSpPr>
        <p:spPr>
          <a:xfrm flipV="1">
            <a:off x="2316113" y="2779812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55"/>
          <p:cNvCxnSpPr>
            <a:stCxn id="13" idx="3"/>
            <a:endCxn id="76805" idx="1"/>
          </p:cNvCxnSpPr>
          <p:nvPr/>
        </p:nvCxnSpPr>
        <p:spPr>
          <a:xfrm flipV="1">
            <a:off x="2316113" y="3402112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19" name="Textfeld 56"/>
          <p:cNvSpPr txBox="1">
            <a:spLocks noChangeArrowheads="1"/>
          </p:cNvSpPr>
          <p:nvPr/>
        </p:nvSpPr>
        <p:spPr bwMode="auto">
          <a:xfrm>
            <a:off x="2316113" y="3017937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90</a:t>
            </a:r>
          </a:p>
        </p:txBody>
      </p:sp>
      <p:sp>
        <p:nvSpPr>
          <p:cNvPr id="76820" name="Textfeld 57"/>
          <p:cNvSpPr txBox="1">
            <a:spLocks noChangeArrowheads="1"/>
          </p:cNvSpPr>
          <p:nvPr/>
        </p:nvSpPr>
        <p:spPr bwMode="auto">
          <a:xfrm>
            <a:off x="2316113" y="2622649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30</a:t>
            </a:r>
          </a:p>
        </p:txBody>
      </p:sp>
      <p:sp>
        <p:nvSpPr>
          <p:cNvPr id="76821" name="Textfeld 58"/>
          <p:cNvSpPr txBox="1">
            <a:spLocks noChangeArrowheads="1"/>
          </p:cNvSpPr>
          <p:nvPr/>
        </p:nvSpPr>
        <p:spPr bwMode="auto">
          <a:xfrm>
            <a:off x="2378025" y="3583087"/>
            <a:ext cx="2714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5</a:t>
            </a:r>
          </a:p>
        </p:txBody>
      </p:sp>
      <p:sp>
        <p:nvSpPr>
          <p:cNvPr id="76822" name="Textfeld 59"/>
          <p:cNvSpPr txBox="1">
            <a:spLocks noChangeArrowheads="1"/>
          </p:cNvSpPr>
          <p:nvPr/>
        </p:nvSpPr>
        <p:spPr bwMode="auto">
          <a:xfrm>
            <a:off x="2316113" y="3302099"/>
            <a:ext cx="5095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100</a:t>
            </a:r>
          </a:p>
        </p:txBody>
      </p:sp>
      <p:sp>
        <p:nvSpPr>
          <p:cNvPr id="76823" name="Textfeld 60"/>
          <p:cNvSpPr txBox="1">
            <a:spLocks noChangeArrowheads="1"/>
          </p:cNvSpPr>
          <p:nvPr/>
        </p:nvSpPr>
        <p:spPr bwMode="auto">
          <a:xfrm>
            <a:off x="2257375" y="2170212"/>
            <a:ext cx="5095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100</a:t>
            </a:r>
          </a:p>
        </p:txBody>
      </p:sp>
      <p:sp>
        <p:nvSpPr>
          <p:cNvPr id="76824" name="Textfeld 61"/>
          <p:cNvSpPr txBox="1">
            <a:spLocks noChangeArrowheads="1"/>
          </p:cNvSpPr>
          <p:nvPr/>
        </p:nvSpPr>
        <p:spPr bwMode="auto">
          <a:xfrm>
            <a:off x="2257375" y="1001812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50</a:t>
            </a:r>
          </a:p>
        </p:txBody>
      </p:sp>
      <p:sp>
        <p:nvSpPr>
          <p:cNvPr id="76825" name="Textfeld 90"/>
          <p:cNvSpPr txBox="1">
            <a:spLocks noChangeArrowheads="1"/>
          </p:cNvSpPr>
          <p:nvPr/>
        </p:nvSpPr>
        <p:spPr bwMode="auto">
          <a:xfrm>
            <a:off x="6029275" y="1152624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50</a:t>
            </a:r>
          </a:p>
        </p:txBody>
      </p:sp>
      <p:sp>
        <p:nvSpPr>
          <p:cNvPr id="76826" name="Textfeld 92"/>
          <p:cNvSpPr txBox="1">
            <a:spLocks noChangeArrowheads="1"/>
          </p:cNvSpPr>
          <p:nvPr/>
        </p:nvSpPr>
        <p:spPr bwMode="auto">
          <a:xfrm>
            <a:off x="6388050" y="1887637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90</a:t>
            </a:r>
          </a:p>
        </p:txBody>
      </p:sp>
      <p:sp>
        <p:nvSpPr>
          <p:cNvPr id="76827" name="Textfeld 93"/>
          <p:cNvSpPr txBox="1">
            <a:spLocks noChangeArrowheads="1"/>
          </p:cNvSpPr>
          <p:nvPr/>
        </p:nvSpPr>
        <p:spPr bwMode="auto">
          <a:xfrm>
            <a:off x="6507113" y="2905224"/>
            <a:ext cx="4492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80</a:t>
            </a:r>
          </a:p>
        </p:txBody>
      </p:sp>
      <p:sp>
        <p:nvSpPr>
          <p:cNvPr id="76828" name="Textfeld 94"/>
          <p:cNvSpPr txBox="1">
            <a:spLocks noChangeArrowheads="1"/>
          </p:cNvSpPr>
          <p:nvPr/>
        </p:nvSpPr>
        <p:spPr bwMode="auto">
          <a:xfrm>
            <a:off x="7668344" y="3212976"/>
            <a:ext cx="450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 90</a:t>
            </a:r>
          </a:p>
        </p:txBody>
      </p:sp>
      <p:sp>
        <p:nvSpPr>
          <p:cNvPr id="76829" name="Textfeld 95"/>
          <p:cNvSpPr txBox="1">
            <a:spLocks noChangeArrowheads="1"/>
          </p:cNvSpPr>
          <p:nvPr/>
        </p:nvSpPr>
        <p:spPr bwMode="auto">
          <a:xfrm>
            <a:off x="6014690" y="2204864"/>
            <a:ext cx="7175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/>
              <a:t> 30</a:t>
            </a:r>
          </a:p>
        </p:txBody>
      </p:sp>
      <p:sp>
        <p:nvSpPr>
          <p:cNvPr id="76830" name="Textfeld 97"/>
          <p:cNvSpPr txBox="1">
            <a:spLocks noChangeArrowheads="1"/>
          </p:cNvSpPr>
          <p:nvPr/>
        </p:nvSpPr>
        <p:spPr bwMode="auto">
          <a:xfrm>
            <a:off x="7743775" y="1717774"/>
            <a:ext cx="3921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</a:t>
            </a:r>
          </a:p>
        </p:txBody>
      </p:sp>
      <p:cxnSp>
        <p:nvCxnSpPr>
          <p:cNvPr id="76831" name="Form 151"/>
          <p:cNvCxnSpPr>
            <a:cxnSpLocks noChangeShapeType="1"/>
            <a:stCxn id="76807" idx="3"/>
            <a:endCxn id="76806" idx="3"/>
          </p:cNvCxnSpPr>
          <p:nvPr/>
        </p:nvCxnSpPr>
        <p:spPr bwMode="auto">
          <a:xfrm>
            <a:off x="5849888" y="1027212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2" name="Gekrümmte Verbindung 163"/>
          <p:cNvCxnSpPr>
            <a:cxnSpLocks noChangeShapeType="1"/>
            <a:stCxn id="76806" idx="3"/>
            <a:endCxn id="76804" idx="3"/>
          </p:cNvCxnSpPr>
          <p:nvPr/>
        </p:nvCxnSpPr>
        <p:spPr bwMode="auto">
          <a:xfrm>
            <a:off x="5849888" y="1592362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3" name="Gekrümmte Verbindung 166"/>
          <p:cNvCxnSpPr>
            <a:cxnSpLocks noChangeShapeType="1"/>
            <a:stCxn id="76805" idx="3"/>
            <a:endCxn id="76808" idx="3"/>
          </p:cNvCxnSpPr>
          <p:nvPr/>
        </p:nvCxnSpPr>
        <p:spPr bwMode="auto">
          <a:xfrm>
            <a:off x="5908625" y="3402112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4" name="Gekrümmte Verbindung 171"/>
          <p:cNvCxnSpPr>
            <a:cxnSpLocks noChangeShapeType="1"/>
            <a:stCxn id="76804" idx="3"/>
            <a:endCxn id="76805" idx="3"/>
          </p:cNvCxnSpPr>
          <p:nvPr/>
        </p:nvCxnSpPr>
        <p:spPr bwMode="auto">
          <a:xfrm>
            <a:off x="5908625" y="2779812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5" name="Gekrümmte Verbindung 174"/>
          <p:cNvCxnSpPr>
            <a:cxnSpLocks noChangeShapeType="1"/>
            <a:stCxn id="76804" idx="3"/>
            <a:endCxn id="76808" idx="3"/>
          </p:cNvCxnSpPr>
          <p:nvPr/>
        </p:nvCxnSpPr>
        <p:spPr bwMode="auto">
          <a:xfrm>
            <a:off x="5908625" y="2779812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6" name="Gekrümmte Verbindung 186"/>
          <p:cNvCxnSpPr>
            <a:cxnSpLocks noChangeShapeType="1"/>
            <a:stCxn id="76807" idx="3"/>
            <a:endCxn id="76804" idx="3"/>
          </p:cNvCxnSpPr>
          <p:nvPr/>
        </p:nvCxnSpPr>
        <p:spPr bwMode="auto">
          <a:xfrm>
            <a:off x="5849888" y="1027212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2" name="Gruppieren 64"/>
          <p:cNvGrpSpPr>
            <a:grpSpLocks/>
          </p:cNvGrpSpPr>
          <p:nvPr/>
        </p:nvGrpSpPr>
        <p:grpSpPr bwMode="auto">
          <a:xfrm>
            <a:off x="2257375" y="1322487"/>
            <a:ext cx="4703193" cy="2644775"/>
            <a:chOff x="2012950" y="1322388"/>
            <a:chExt cx="4703193" cy="2644775"/>
          </a:xfrm>
        </p:grpSpPr>
        <p:sp>
          <p:nvSpPr>
            <p:cNvPr id="76860" name="Textfeld 16"/>
            <p:cNvSpPr txBox="1">
              <a:spLocks noChangeArrowheads="1"/>
            </p:cNvSpPr>
            <p:nvPr/>
          </p:nvSpPr>
          <p:spPr bwMode="auto">
            <a:xfrm>
              <a:off x="4167188" y="20002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15" name="Gerade Verbindung 45"/>
            <p:cNvCxnSpPr>
              <a:stCxn id="10" idx="3"/>
              <a:endCxn id="76860" idx="1"/>
            </p:cNvCxnSpPr>
            <p:nvPr/>
          </p:nvCxnSpPr>
          <p:spPr>
            <a:xfrm>
              <a:off x="2143696" y="1322388"/>
              <a:ext cx="2023492" cy="83502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862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44926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/>
                <a:t> 20</a:t>
              </a:r>
            </a:p>
          </p:txBody>
        </p:sp>
        <p:sp>
          <p:nvSpPr>
            <p:cNvPr id="76863" name="Textfeld 96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4492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/>
                <a:t> 10</a:t>
              </a:r>
            </a:p>
          </p:txBody>
        </p:sp>
        <p:sp>
          <p:nvSpPr>
            <p:cNvPr id="76864" name="Textfeld 98"/>
            <p:cNvSpPr txBox="1">
              <a:spLocks noChangeArrowheads="1"/>
            </p:cNvSpPr>
            <p:nvPr/>
          </p:nvSpPr>
          <p:spPr bwMode="auto">
            <a:xfrm>
              <a:off x="6271791" y="3500909"/>
              <a:ext cx="4443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 smtClean="0"/>
                <a:t>30</a:t>
              </a:r>
              <a:endParaRPr lang="de-DE" sz="2000" dirty="0"/>
            </a:p>
          </p:txBody>
        </p:sp>
        <p:cxnSp>
          <p:nvCxnSpPr>
            <p:cNvPr id="76865" name="Gekrümmte Verbindung 160"/>
            <p:cNvCxnSpPr>
              <a:cxnSpLocks noChangeShapeType="1"/>
              <a:stCxn id="76806" idx="3"/>
              <a:endCxn id="76860" idx="3"/>
            </p:cNvCxnSpPr>
            <p:nvPr/>
          </p:nvCxnSpPr>
          <p:spPr bwMode="auto">
            <a:xfrm flipH="1">
              <a:off x="5605463" y="1592263"/>
              <a:ext cx="72008" cy="565150"/>
            </a:xfrm>
            <a:prstGeom prst="curvedConnector3">
              <a:avLst>
                <a:gd name="adj1" fmla="val -317465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76866" name="Gekrümmte Verbindung 195"/>
            <p:cNvCxnSpPr>
              <a:cxnSpLocks noChangeShapeType="1"/>
              <a:stCxn id="76860" idx="3"/>
              <a:endCxn id="76808" idx="3"/>
            </p:cNvCxnSpPr>
            <p:nvPr/>
          </p:nvCxnSpPr>
          <p:spPr bwMode="auto">
            <a:xfrm>
              <a:off x="5605463" y="2157413"/>
              <a:ext cx="130745" cy="1809750"/>
            </a:xfrm>
            <a:prstGeom prst="curvedConnector3">
              <a:avLst>
                <a:gd name="adj1" fmla="val 274844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</p:grpSp>
      <p:cxnSp>
        <p:nvCxnSpPr>
          <p:cNvPr id="44" name="Gerade Verbindung 197"/>
          <p:cNvCxnSpPr>
            <a:endCxn id="76807" idx="1"/>
          </p:cNvCxnSpPr>
          <p:nvPr/>
        </p:nvCxnSpPr>
        <p:spPr>
          <a:xfrm flipV="1">
            <a:off x="2316113" y="1027212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39" name="Textfeld 203"/>
          <p:cNvSpPr txBox="1">
            <a:spLocks noChangeArrowheads="1"/>
          </p:cNvSpPr>
          <p:nvPr/>
        </p:nvSpPr>
        <p:spPr bwMode="auto">
          <a:xfrm>
            <a:off x="2257375" y="1717774"/>
            <a:ext cx="3905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30</a:t>
            </a:r>
          </a:p>
        </p:txBody>
      </p:sp>
      <p:cxnSp>
        <p:nvCxnSpPr>
          <p:cNvPr id="46" name="Gerade Verbindung 204"/>
          <p:cNvCxnSpPr>
            <a:endCxn id="76807" idx="1"/>
          </p:cNvCxnSpPr>
          <p:nvPr/>
        </p:nvCxnSpPr>
        <p:spPr>
          <a:xfrm flipV="1">
            <a:off x="2316113" y="1027212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41" name="Textfeld 208"/>
          <p:cNvSpPr txBox="1">
            <a:spLocks noChangeArrowheads="1"/>
          </p:cNvSpPr>
          <p:nvPr/>
        </p:nvSpPr>
        <p:spPr bwMode="auto">
          <a:xfrm>
            <a:off x="2736800" y="1208187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30</a:t>
            </a:r>
          </a:p>
        </p:txBody>
      </p:sp>
      <p:sp>
        <p:nvSpPr>
          <p:cNvPr id="76842" name="Textfeld 56"/>
          <p:cNvSpPr txBox="1">
            <a:spLocks noChangeArrowheads="1"/>
          </p:cNvSpPr>
          <p:nvPr/>
        </p:nvSpPr>
        <p:spPr bwMode="auto">
          <a:xfrm>
            <a:off x="6948264" y="6488668"/>
            <a:ext cx="2137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 smtClean="0"/>
              <a:t>[</a:t>
            </a:r>
            <a:r>
              <a:rPr lang="de-DE" dirty="0" err="1" smtClean="0"/>
              <a:t>Weikum</a:t>
            </a:r>
            <a:r>
              <a:rPr lang="de-DE" sz="1800" dirty="0" smtClean="0"/>
              <a:t> </a:t>
            </a:r>
            <a:r>
              <a:rPr lang="de-DE" sz="1800" dirty="0"/>
              <a:t>et al</a:t>
            </a:r>
            <a:r>
              <a:rPr lang="de-DE" sz="1800" dirty="0" smtClean="0"/>
              <a:t>. 2011</a:t>
            </a:r>
            <a:r>
              <a:rPr lang="de-DE" sz="1800" dirty="0"/>
              <a:t>]</a:t>
            </a:r>
          </a:p>
        </p:txBody>
      </p:sp>
      <p:grpSp>
        <p:nvGrpSpPr>
          <p:cNvPr id="3" name="Gruppieren 63"/>
          <p:cNvGrpSpPr>
            <a:grpSpLocks/>
          </p:cNvGrpSpPr>
          <p:nvPr/>
        </p:nvGrpSpPr>
        <p:grpSpPr bwMode="auto">
          <a:xfrm>
            <a:off x="4744988" y="836712"/>
            <a:ext cx="655637" cy="3321440"/>
            <a:chOff x="4499992" y="836712"/>
            <a:chExt cx="655949" cy="3321688"/>
          </a:xfrm>
        </p:grpSpPr>
        <p:sp>
          <p:nvSpPr>
            <p:cNvPr id="76854" name="Textfeld 57"/>
            <p:cNvSpPr txBox="1">
              <a:spLocks noChangeArrowheads="1"/>
            </p:cNvSpPr>
            <p:nvPr/>
          </p:nvSpPr>
          <p:spPr bwMode="auto">
            <a:xfrm>
              <a:off x="4499992" y="836712"/>
              <a:ext cx="655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140</a:t>
              </a:r>
            </a:p>
          </p:txBody>
        </p:sp>
        <p:sp>
          <p:nvSpPr>
            <p:cNvPr id="76855" name="Textfeld 58"/>
            <p:cNvSpPr txBox="1">
              <a:spLocks noChangeArrowheads="1"/>
            </p:cNvSpPr>
            <p:nvPr/>
          </p:nvSpPr>
          <p:spPr bwMode="auto">
            <a:xfrm>
              <a:off x="4499992" y="1340768"/>
              <a:ext cx="655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180</a:t>
              </a:r>
            </a:p>
          </p:txBody>
        </p:sp>
        <p:sp>
          <p:nvSpPr>
            <p:cNvPr id="76856" name="Textfeld 59"/>
            <p:cNvSpPr txBox="1">
              <a:spLocks noChangeArrowheads="1"/>
            </p:cNvSpPr>
            <p:nvPr/>
          </p:nvSpPr>
          <p:spPr bwMode="auto">
            <a:xfrm>
              <a:off x="4644008" y="1916832"/>
              <a:ext cx="418903" cy="369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 smtClean="0"/>
                <a:t>60</a:t>
              </a:r>
              <a:endParaRPr lang="de-DE" dirty="0"/>
            </a:p>
          </p:txBody>
        </p:sp>
        <p:sp>
          <p:nvSpPr>
            <p:cNvPr id="76857" name="Textfeld 60"/>
            <p:cNvSpPr txBox="1">
              <a:spLocks noChangeArrowheads="1"/>
            </p:cNvSpPr>
            <p:nvPr/>
          </p:nvSpPr>
          <p:spPr bwMode="auto">
            <a:xfrm>
              <a:off x="4499992" y="2564904"/>
              <a:ext cx="655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 smtClean="0"/>
                <a:t>470</a:t>
              </a:r>
              <a:endParaRPr lang="de-DE" dirty="0"/>
            </a:p>
          </p:txBody>
        </p:sp>
        <p:sp>
          <p:nvSpPr>
            <p:cNvPr id="76858" name="Textfeld 61"/>
            <p:cNvSpPr txBox="1">
              <a:spLocks noChangeArrowheads="1"/>
            </p:cNvSpPr>
            <p:nvPr/>
          </p:nvSpPr>
          <p:spPr bwMode="auto">
            <a:xfrm>
              <a:off x="4499992" y="3212976"/>
              <a:ext cx="655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/>
                <a:t>145</a:t>
              </a:r>
            </a:p>
          </p:txBody>
        </p:sp>
        <p:sp>
          <p:nvSpPr>
            <p:cNvPr id="76859" name="Textfeld 62"/>
            <p:cNvSpPr txBox="1">
              <a:spLocks noChangeArrowheads="1"/>
            </p:cNvSpPr>
            <p:nvPr/>
          </p:nvSpPr>
          <p:spPr bwMode="auto">
            <a:xfrm>
              <a:off x="4499992" y="3789040"/>
              <a:ext cx="535979" cy="369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 smtClean="0"/>
                <a:t>240</a:t>
              </a:r>
              <a:endParaRPr lang="de-DE" dirty="0"/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2316113" y="1346224"/>
            <a:ext cx="3598862" cy="2775571"/>
            <a:chOff x="2071688" y="1698153"/>
            <a:chExt cx="3599621" cy="2775572"/>
          </a:xfrm>
        </p:grpSpPr>
        <p:cxnSp>
          <p:nvCxnSpPr>
            <p:cNvPr id="76845" name="Straight Connector 47"/>
            <p:cNvCxnSpPr>
              <a:cxnSpLocks noChangeShapeType="1"/>
            </p:cNvCxnSpPr>
            <p:nvPr/>
          </p:nvCxnSpPr>
          <p:spPr bwMode="auto">
            <a:xfrm>
              <a:off x="2095332" y="1698153"/>
              <a:ext cx="2095500" cy="282576"/>
            </a:xfrm>
            <a:prstGeom prst="line">
              <a:avLst/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cxnSp>
          <p:nvCxnSpPr>
            <p:cNvPr id="76846" name="Straight Connector 65"/>
            <p:cNvCxnSpPr>
              <a:cxnSpLocks noChangeShapeType="1"/>
            </p:cNvCxnSpPr>
            <p:nvPr/>
          </p:nvCxnSpPr>
          <p:spPr bwMode="auto">
            <a:xfrm>
              <a:off x="2071688" y="2516089"/>
              <a:ext cx="2095942" cy="665956"/>
            </a:xfrm>
            <a:prstGeom prst="line">
              <a:avLst/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cxnSp>
          <p:nvCxnSpPr>
            <p:cNvPr id="76847" name="Straight Connector 66"/>
            <p:cNvCxnSpPr>
              <a:cxnSpLocks noChangeShapeType="1"/>
            </p:cNvCxnSpPr>
            <p:nvPr/>
          </p:nvCxnSpPr>
          <p:spPr bwMode="auto">
            <a:xfrm flipV="1">
              <a:off x="2071688" y="3182046"/>
              <a:ext cx="2095942" cy="859631"/>
            </a:xfrm>
            <a:prstGeom prst="line">
              <a:avLst/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cxnSp>
          <p:nvCxnSpPr>
            <p:cNvPr id="76848" name="Straight Connector 67"/>
            <p:cNvCxnSpPr>
              <a:cxnSpLocks noChangeShapeType="1"/>
            </p:cNvCxnSpPr>
            <p:nvPr/>
          </p:nvCxnSpPr>
          <p:spPr bwMode="auto">
            <a:xfrm>
              <a:off x="2095332" y="3276874"/>
              <a:ext cx="2095500" cy="1042219"/>
            </a:xfrm>
            <a:prstGeom prst="line">
              <a:avLst/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sp>
          <p:nvSpPr>
            <p:cNvPr id="76849" name="Textfeld 22"/>
            <p:cNvSpPr txBox="1">
              <a:spLocks noChangeArrowheads="1"/>
            </p:cNvSpPr>
            <p:nvPr/>
          </p:nvSpPr>
          <p:spPr bwMode="auto">
            <a:xfrm>
              <a:off x="4174297" y="1783135"/>
              <a:ext cx="1438275" cy="314325"/>
            </a:xfrm>
            <a:prstGeom prst="rect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76850" name="Textfeld 22"/>
            <p:cNvSpPr txBox="1">
              <a:spLocks noChangeArrowheads="1"/>
            </p:cNvSpPr>
            <p:nvPr/>
          </p:nvSpPr>
          <p:spPr bwMode="auto">
            <a:xfrm>
              <a:off x="4163144" y="2961557"/>
              <a:ext cx="1501056" cy="314325"/>
            </a:xfrm>
            <a:prstGeom prst="rect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76851" name="Textfeld 22"/>
            <p:cNvSpPr txBox="1">
              <a:spLocks noChangeArrowheads="1"/>
            </p:cNvSpPr>
            <p:nvPr/>
          </p:nvSpPr>
          <p:spPr bwMode="auto">
            <a:xfrm>
              <a:off x="4177694" y="4159400"/>
              <a:ext cx="1476000" cy="314325"/>
            </a:xfrm>
            <a:prstGeom prst="rect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76852" name="Gekrümmte Verbindung 174"/>
            <p:cNvCxnSpPr>
              <a:cxnSpLocks noChangeShapeType="1"/>
            </p:cNvCxnSpPr>
            <p:nvPr/>
          </p:nvCxnSpPr>
          <p:spPr bwMode="auto">
            <a:xfrm>
              <a:off x="5665788" y="3142259"/>
              <a:ext cx="1588" cy="1187450"/>
            </a:xfrm>
            <a:prstGeom prst="curvedConnector3">
              <a:avLst>
                <a:gd name="adj1" fmla="val 114935264"/>
              </a:avLst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cxnSp>
          <p:nvCxnSpPr>
            <p:cNvPr id="76853" name="Gekrümmte Verbindung 163"/>
            <p:cNvCxnSpPr>
              <a:cxnSpLocks noChangeShapeType="1"/>
            </p:cNvCxnSpPr>
            <p:nvPr/>
          </p:nvCxnSpPr>
          <p:spPr bwMode="auto">
            <a:xfrm>
              <a:off x="5612572" y="1902074"/>
              <a:ext cx="58737" cy="1187450"/>
            </a:xfrm>
            <a:prstGeom prst="curvedConnector3">
              <a:avLst>
                <a:gd name="adj1" fmla="val 1667167"/>
              </a:avLst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xmlns="" val="18712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Random Walks</a:t>
            </a:r>
            <a:endParaRPr lang="en-GB" sz="2000" dirty="0" smtClean="0"/>
          </a:p>
        </p:txBody>
      </p:sp>
      <p:sp>
        <p:nvSpPr>
          <p:cNvPr id="79875" name="Textfeld 209"/>
          <p:cNvSpPr txBox="1">
            <a:spLocks noChangeArrowheads="1"/>
          </p:cNvSpPr>
          <p:nvPr/>
        </p:nvSpPr>
        <p:spPr bwMode="auto">
          <a:xfrm>
            <a:off x="153293" y="5325015"/>
            <a:ext cx="873918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mention</a:t>
            </a:r>
            <a:r>
              <a:rPr lang="de-DE" sz="2400" dirty="0" smtClean="0"/>
              <a:t> </a:t>
            </a:r>
            <a:r>
              <a:rPr lang="de-DE" sz="2400" dirty="0" err="1" smtClean="0"/>
              <a:t>run</a:t>
            </a:r>
            <a:r>
              <a:rPr lang="de-DE" sz="2400" dirty="0" smtClean="0"/>
              <a:t> </a:t>
            </a:r>
            <a:r>
              <a:rPr lang="de-DE" sz="2400" dirty="0" err="1" smtClean="0"/>
              <a:t>personalized</a:t>
            </a:r>
            <a:r>
              <a:rPr lang="de-DE" sz="2400" dirty="0" smtClean="0"/>
              <a:t> PageRank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restart</a:t>
            </a:r>
            <a:endParaRPr lang="de-DE" sz="24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DE" sz="2400" dirty="0" smtClean="0"/>
              <a:t> rank </a:t>
            </a:r>
            <a:r>
              <a:rPr lang="de-DE" sz="2400" dirty="0" err="1" smtClean="0"/>
              <a:t>entity</a:t>
            </a:r>
            <a:r>
              <a:rPr lang="de-DE" sz="2400" dirty="0" smtClean="0"/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e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stationary</a:t>
            </a:r>
            <a:r>
              <a:rPr lang="de-DE" sz="2400" dirty="0" smtClean="0"/>
              <a:t> </a:t>
            </a:r>
            <a:r>
              <a:rPr lang="de-DE" sz="2400" dirty="0" err="1" smtClean="0"/>
              <a:t>visiting</a:t>
            </a:r>
            <a:r>
              <a:rPr lang="de-DE" sz="2400" dirty="0" smtClean="0"/>
              <a:t> </a:t>
            </a:r>
            <a:r>
              <a:rPr lang="de-DE" sz="2400" dirty="0" err="1" smtClean="0"/>
              <a:t>probability</a:t>
            </a:r>
            <a:r>
              <a:rPr lang="de-DE" sz="2400" dirty="0" smtClean="0"/>
              <a:t>, </a:t>
            </a:r>
            <a:r>
              <a:rPr lang="de-DE" sz="2400" dirty="0" err="1" smtClean="0"/>
              <a:t>starting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m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  <p:sp>
        <p:nvSpPr>
          <p:cNvPr id="31" name="Textfeld 17"/>
          <p:cNvSpPr txBox="1">
            <a:spLocks noChangeArrowheads="1"/>
          </p:cNvSpPr>
          <p:nvPr/>
        </p:nvSpPr>
        <p:spPr bwMode="auto">
          <a:xfrm>
            <a:off x="4167188" y="297620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2" name="Textfeld 18"/>
          <p:cNvSpPr txBox="1">
            <a:spLocks noChangeArrowheads="1"/>
          </p:cNvSpPr>
          <p:nvPr/>
        </p:nvSpPr>
        <p:spPr bwMode="auto">
          <a:xfrm>
            <a:off x="4167188" y="3598500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3" name="Textfeld 22"/>
          <p:cNvSpPr txBox="1">
            <a:spLocks noChangeArrowheads="1"/>
          </p:cNvSpPr>
          <p:nvPr/>
        </p:nvSpPr>
        <p:spPr bwMode="auto">
          <a:xfrm>
            <a:off x="4167188" y="178875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4" name="Textfeld 23"/>
          <p:cNvSpPr txBox="1">
            <a:spLocks noChangeArrowheads="1"/>
          </p:cNvSpPr>
          <p:nvPr/>
        </p:nvSpPr>
        <p:spPr bwMode="auto">
          <a:xfrm>
            <a:off x="4167188" y="122360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5" name="Textfeld 25"/>
          <p:cNvSpPr txBox="1">
            <a:spLocks noChangeArrowheads="1"/>
          </p:cNvSpPr>
          <p:nvPr/>
        </p:nvSpPr>
        <p:spPr bwMode="auto">
          <a:xfrm>
            <a:off x="4167188" y="416365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6" name="Abgerundetes Rechteck 32"/>
          <p:cNvSpPr/>
          <p:nvPr/>
        </p:nvSpPr>
        <p:spPr>
          <a:xfrm>
            <a:off x="936625" y="1450613"/>
            <a:ext cx="1135063" cy="450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7" name="Abgerundetes Rechteck 34"/>
          <p:cNvSpPr/>
          <p:nvPr/>
        </p:nvSpPr>
        <p:spPr>
          <a:xfrm>
            <a:off x="936625" y="2241188"/>
            <a:ext cx="1135063" cy="4524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8" name="Abgerundetes Rechteck 36"/>
          <p:cNvSpPr/>
          <p:nvPr/>
        </p:nvSpPr>
        <p:spPr>
          <a:xfrm>
            <a:off x="936625" y="2976200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9" name="Abgerundetes Rechteck 40"/>
          <p:cNvSpPr/>
          <p:nvPr/>
        </p:nvSpPr>
        <p:spPr>
          <a:xfrm>
            <a:off x="936625" y="3766775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40" name="Gerade Verbindung 43"/>
          <p:cNvCxnSpPr>
            <a:stCxn id="36" idx="3"/>
            <a:endCxn id="33" idx="1"/>
          </p:cNvCxnSpPr>
          <p:nvPr/>
        </p:nvCxnSpPr>
        <p:spPr>
          <a:xfrm>
            <a:off x="2071688" y="1676038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7"/>
          <p:cNvCxnSpPr>
            <a:stCxn id="37" idx="3"/>
            <a:endCxn id="31" idx="1"/>
          </p:cNvCxnSpPr>
          <p:nvPr/>
        </p:nvCxnSpPr>
        <p:spPr>
          <a:xfrm>
            <a:off x="2071688" y="2466613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9"/>
          <p:cNvCxnSpPr>
            <a:endCxn id="32" idx="1"/>
          </p:cNvCxnSpPr>
          <p:nvPr/>
        </p:nvCxnSpPr>
        <p:spPr>
          <a:xfrm>
            <a:off x="2071688" y="3258775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51"/>
          <p:cNvCxnSpPr>
            <a:endCxn id="35" idx="1"/>
          </p:cNvCxnSpPr>
          <p:nvPr/>
        </p:nvCxnSpPr>
        <p:spPr>
          <a:xfrm>
            <a:off x="2071688" y="3258775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53"/>
          <p:cNvCxnSpPr>
            <a:stCxn id="39" idx="3"/>
            <a:endCxn id="31" idx="1"/>
          </p:cNvCxnSpPr>
          <p:nvPr/>
        </p:nvCxnSpPr>
        <p:spPr>
          <a:xfrm flipV="1">
            <a:off x="2071688" y="3133363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55"/>
          <p:cNvCxnSpPr>
            <a:stCxn id="39" idx="3"/>
            <a:endCxn id="32" idx="1"/>
          </p:cNvCxnSpPr>
          <p:nvPr/>
        </p:nvCxnSpPr>
        <p:spPr>
          <a:xfrm flipV="1">
            <a:off x="2071688" y="3755663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Form 151"/>
          <p:cNvCxnSpPr>
            <a:cxnSpLocks noChangeShapeType="1"/>
            <a:stCxn id="34" idx="3"/>
            <a:endCxn id="33" idx="3"/>
          </p:cNvCxnSpPr>
          <p:nvPr/>
        </p:nvCxnSpPr>
        <p:spPr bwMode="auto">
          <a:xfrm>
            <a:off x="5605463" y="1380763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9" name="Gekrümmte Verbindung 163"/>
          <p:cNvCxnSpPr>
            <a:cxnSpLocks noChangeShapeType="1"/>
            <a:stCxn id="33" idx="3"/>
            <a:endCxn id="31" idx="3"/>
          </p:cNvCxnSpPr>
          <p:nvPr/>
        </p:nvCxnSpPr>
        <p:spPr bwMode="auto">
          <a:xfrm>
            <a:off x="5605463" y="1945913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0" name="Gekrümmte Verbindung 166"/>
          <p:cNvCxnSpPr>
            <a:cxnSpLocks noChangeShapeType="1"/>
            <a:stCxn id="32" idx="3"/>
            <a:endCxn id="35" idx="3"/>
          </p:cNvCxnSpPr>
          <p:nvPr/>
        </p:nvCxnSpPr>
        <p:spPr bwMode="auto">
          <a:xfrm>
            <a:off x="5664200" y="3755663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1" name="Gekrümmte Verbindung 171"/>
          <p:cNvCxnSpPr>
            <a:cxnSpLocks noChangeShapeType="1"/>
            <a:stCxn id="31" idx="3"/>
            <a:endCxn id="32" idx="3"/>
          </p:cNvCxnSpPr>
          <p:nvPr/>
        </p:nvCxnSpPr>
        <p:spPr bwMode="auto">
          <a:xfrm>
            <a:off x="5664200" y="3133363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2" name="Gekrümmte Verbindung 174"/>
          <p:cNvCxnSpPr>
            <a:cxnSpLocks noChangeShapeType="1"/>
            <a:stCxn id="31" idx="3"/>
            <a:endCxn id="35" idx="3"/>
          </p:cNvCxnSpPr>
          <p:nvPr/>
        </p:nvCxnSpPr>
        <p:spPr bwMode="auto">
          <a:xfrm>
            <a:off x="5664200" y="3133363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3" name="Gekrümmte Verbindung 186"/>
          <p:cNvCxnSpPr>
            <a:cxnSpLocks noChangeShapeType="1"/>
            <a:stCxn id="34" idx="3"/>
            <a:endCxn id="31" idx="3"/>
          </p:cNvCxnSpPr>
          <p:nvPr/>
        </p:nvCxnSpPr>
        <p:spPr bwMode="auto">
          <a:xfrm>
            <a:off x="5605463" y="1380763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2" name="Gruppieren 64"/>
          <p:cNvGrpSpPr>
            <a:grpSpLocks/>
          </p:cNvGrpSpPr>
          <p:nvPr/>
        </p:nvGrpSpPr>
        <p:grpSpPr bwMode="auto">
          <a:xfrm>
            <a:off x="2071688" y="1748046"/>
            <a:ext cx="3592512" cy="2644775"/>
            <a:chOff x="2071688" y="1394396"/>
            <a:chExt cx="3592512" cy="2644775"/>
          </a:xfrm>
        </p:grpSpPr>
        <p:sp>
          <p:nvSpPr>
            <p:cNvPr id="65" name="Textfeld 16"/>
            <p:cNvSpPr txBox="1">
              <a:spLocks noChangeArrowheads="1"/>
            </p:cNvSpPr>
            <p:nvPr/>
          </p:nvSpPr>
          <p:spPr bwMode="auto">
            <a:xfrm>
              <a:off x="4167188" y="20002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66" name="Gerade Verbindung 45"/>
            <p:cNvCxnSpPr>
              <a:stCxn id="36" idx="3"/>
              <a:endCxn id="65" idx="1"/>
            </p:cNvCxnSpPr>
            <p:nvPr/>
          </p:nvCxnSpPr>
          <p:spPr>
            <a:xfrm>
              <a:off x="2071688" y="1394396"/>
              <a:ext cx="2095500" cy="76301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krümmte Verbindung 160"/>
            <p:cNvCxnSpPr>
              <a:cxnSpLocks noChangeShapeType="1"/>
              <a:stCxn id="33" idx="3"/>
              <a:endCxn id="65" idx="3"/>
            </p:cNvCxnSpPr>
            <p:nvPr/>
          </p:nvCxnSpPr>
          <p:spPr bwMode="auto">
            <a:xfrm>
              <a:off x="5605463" y="1664271"/>
              <a:ext cx="12700" cy="493142"/>
            </a:xfrm>
            <a:prstGeom prst="curvedConnector3">
              <a:avLst>
                <a:gd name="adj1" fmla="val 1800000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71" name="Gekrümmte Verbindung 195"/>
            <p:cNvCxnSpPr>
              <a:cxnSpLocks noChangeShapeType="1"/>
              <a:stCxn id="65" idx="3"/>
              <a:endCxn id="35" idx="3"/>
            </p:cNvCxnSpPr>
            <p:nvPr/>
          </p:nvCxnSpPr>
          <p:spPr bwMode="auto">
            <a:xfrm>
              <a:off x="5605463" y="2157413"/>
              <a:ext cx="58737" cy="1881758"/>
            </a:xfrm>
            <a:prstGeom prst="curvedConnector3">
              <a:avLst>
                <a:gd name="adj1" fmla="val 489193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</p:grpSp>
      <p:cxnSp>
        <p:nvCxnSpPr>
          <p:cNvPr id="72" name="Gerade Verbindung 197"/>
          <p:cNvCxnSpPr>
            <a:endCxn id="34" idx="1"/>
          </p:cNvCxnSpPr>
          <p:nvPr/>
        </p:nvCxnSpPr>
        <p:spPr>
          <a:xfrm flipV="1">
            <a:off x="2071688" y="1380763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204"/>
          <p:cNvCxnSpPr>
            <a:endCxn id="34" idx="1"/>
          </p:cNvCxnSpPr>
          <p:nvPr/>
        </p:nvCxnSpPr>
        <p:spPr>
          <a:xfrm flipV="1">
            <a:off x="2071688" y="1380763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97"/>
          <p:cNvGrpSpPr/>
          <p:nvPr/>
        </p:nvGrpSpPr>
        <p:grpSpPr>
          <a:xfrm>
            <a:off x="5605463" y="1506175"/>
            <a:ext cx="2322512" cy="2632075"/>
            <a:chOff x="5605463" y="1152525"/>
            <a:chExt cx="2322512" cy="2632075"/>
          </a:xfrm>
        </p:grpSpPr>
        <p:grpSp>
          <p:nvGrpSpPr>
            <p:cNvPr id="4" name="Gruppieren 94"/>
            <p:cNvGrpSpPr/>
            <p:nvPr/>
          </p:nvGrpSpPr>
          <p:grpSpPr>
            <a:xfrm>
              <a:off x="5784850" y="1152525"/>
              <a:ext cx="2106613" cy="2632075"/>
              <a:chOff x="5784850" y="1152525"/>
              <a:chExt cx="2106613" cy="2632075"/>
            </a:xfrm>
          </p:grpSpPr>
          <p:sp>
            <p:nvSpPr>
              <p:cNvPr id="52" name="Textfeld 90"/>
              <p:cNvSpPr txBox="1">
                <a:spLocks noChangeArrowheads="1"/>
              </p:cNvSpPr>
              <p:nvPr/>
            </p:nvSpPr>
            <p:spPr bwMode="auto">
              <a:xfrm>
                <a:off x="5784850" y="1152525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50</a:t>
                </a:r>
              </a:p>
            </p:txBody>
          </p:sp>
          <p:sp>
            <p:nvSpPr>
              <p:cNvPr id="53" name="Textfeld 92"/>
              <p:cNvSpPr txBox="1">
                <a:spLocks noChangeArrowheads="1"/>
              </p:cNvSpPr>
              <p:nvPr/>
            </p:nvSpPr>
            <p:spPr bwMode="auto">
              <a:xfrm>
                <a:off x="6143625" y="1887538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90</a:t>
                </a:r>
              </a:p>
            </p:txBody>
          </p:sp>
          <p:sp>
            <p:nvSpPr>
              <p:cNvPr id="54" name="Textfeld 93"/>
              <p:cNvSpPr txBox="1">
                <a:spLocks noChangeArrowheads="1"/>
              </p:cNvSpPr>
              <p:nvPr/>
            </p:nvSpPr>
            <p:spPr bwMode="auto">
              <a:xfrm>
                <a:off x="6262688" y="2905125"/>
                <a:ext cx="44926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80</a:t>
                </a:r>
              </a:p>
            </p:txBody>
          </p:sp>
          <p:sp>
            <p:nvSpPr>
              <p:cNvPr id="55" name="Textfeld 94"/>
              <p:cNvSpPr txBox="1">
                <a:spLocks noChangeArrowheads="1"/>
              </p:cNvSpPr>
              <p:nvPr/>
            </p:nvSpPr>
            <p:spPr bwMode="auto">
              <a:xfrm>
                <a:off x="6740525" y="3244850"/>
                <a:ext cx="45085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90</a:t>
                </a:r>
              </a:p>
            </p:txBody>
          </p:sp>
          <p:sp>
            <p:nvSpPr>
              <p:cNvPr id="56" name="Textfeld 95"/>
              <p:cNvSpPr txBox="1">
                <a:spLocks noChangeArrowheads="1"/>
              </p:cNvSpPr>
              <p:nvPr/>
            </p:nvSpPr>
            <p:spPr bwMode="auto">
              <a:xfrm>
                <a:off x="5784850" y="3471863"/>
                <a:ext cx="717550" cy="312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2000"/>
                  <a:t> 30</a:t>
                </a:r>
              </a:p>
            </p:txBody>
          </p:sp>
          <p:sp>
            <p:nvSpPr>
              <p:cNvPr id="57" name="Textfeld 97"/>
              <p:cNvSpPr txBox="1">
                <a:spLocks noChangeArrowheads="1"/>
              </p:cNvSpPr>
              <p:nvPr/>
            </p:nvSpPr>
            <p:spPr bwMode="auto">
              <a:xfrm>
                <a:off x="7499350" y="1717675"/>
                <a:ext cx="39211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</a:t>
                </a:r>
              </a:p>
            </p:txBody>
          </p:sp>
        </p:grpSp>
        <p:sp>
          <p:nvSpPr>
            <p:cNvPr id="96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39211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20</a:t>
              </a:r>
            </a:p>
          </p:txBody>
        </p:sp>
        <p:sp>
          <p:nvSpPr>
            <p:cNvPr id="97" name="Textfeld 96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4492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10</a:t>
              </a:r>
            </a:p>
          </p:txBody>
        </p:sp>
      </p:grpSp>
      <p:grpSp>
        <p:nvGrpSpPr>
          <p:cNvPr id="5" name="Gruppieren 107"/>
          <p:cNvGrpSpPr/>
          <p:nvPr/>
        </p:nvGrpSpPr>
        <p:grpSpPr>
          <a:xfrm>
            <a:off x="5580112" y="1478394"/>
            <a:ext cx="2577087" cy="2719448"/>
            <a:chOff x="5605463" y="1152525"/>
            <a:chExt cx="2577087" cy="2719448"/>
          </a:xfrm>
        </p:grpSpPr>
        <p:grpSp>
          <p:nvGrpSpPr>
            <p:cNvPr id="6" name="Gruppieren 94"/>
            <p:cNvGrpSpPr/>
            <p:nvPr/>
          </p:nvGrpSpPr>
          <p:grpSpPr>
            <a:xfrm>
              <a:off x="5784849" y="1152525"/>
              <a:ext cx="2397701" cy="2719448"/>
              <a:chOff x="5784849" y="1152525"/>
              <a:chExt cx="2397701" cy="2719448"/>
            </a:xfrm>
          </p:grpSpPr>
          <p:sp>
            <p:nvSpPr>
              <p:cNvPr id="112" name="Textfeld 90"/>
              <p:cNvSpPr txBox="1">
                <a:spLocks noChangeArrowheads="1"/>
              </p:cNvSpPr>
              <p:nvPr/>
            </p:nvSpPr>
            <p:spPr bwMode="auto">
              <a:xfrm>
                <a:off x="5784850" y="1152525"/>
                <a:ext cx="7537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0.83</a:t>
                </a:r>
                <a:endParaRPr lang="de-DE" sz="2000" dirty="0"/>
              </a:p>
            </p:txBody>
          </p:sp>
          <p:sp>
            <p:nvSpPr>
              <p:cNvPr id="113" name="Textfeld 92"/>
              <p:cNvSpPr txBox="1">
                <a:spLocks noChangeArrowheads="1"/>
              </p:cNvSpPr>
              <p:nvPr/>
            </p:nvSpPr>
            <p:spPr bwMode="auto">
              <a:xfrm>
                <a:off x="6143625" y="1887538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0.7</a:t>
                </a:r>
                <a:endParaRPr lang="de-DE" sz="2000" dirty="0"/>
              </a:p>
            </p:txBody>
          </p:sp>
          <p:sp>
            <p:nvSpPr>
              <p:cNvPr id="114" name="Textfeld 93"/>
              <p:cNvSpPr txBox="1">
                <a:spLocks noChangeArrowheads="1"/>
              </p:cNvSpPr>
              <p:nvPr/>
            </p:nvSpPr>
            <p:spPr bwMode="auto">
              <a:xfrm>
                <a:off x="6262688" y="2905125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0.4</a:t>
                </a:r>
                <a:endParaRPr lang="de-DE" sz="2000" dirty="0"/>
              </a:p>
            </p:txBody>
          </p:sp>
          <p:sp>
            <p:nvSpPr>
              <p:cNvPr id="115" name="Textfeld 94"/>
              <p:cNvSpPr txBox="1">
                <a:spLocks noChangeArrowheads="1"/>
              </p:cNvSpPr>
              <p:nvPr/>
            </p:nvSpPr>
            <p:spPr bwMode="auto">
              <a:xfrm>
                <a:off x="6740525" y="3244850"/>
                <a:ext cx="7537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0.75</a:t>
                </a:r>
                <a:endParaRPr lang="de-DE" sz="2000" dirty="0"/>
              </a:p>
            </p:txBody>
          </p:sp>
          <p:sp>
            <p:nvSpPr>
              <p:cNvPr id="116" name="Textfeld 95"/>
              <p:cNvSpPr txBox="1">
                <a:spLocks noChangeArrowheads="1"/>
              </p:cNvSpPr>
              <p:nvPr/>
            </p:nvSpPr>
            <p:spPr bwMode="auto">
              <a:xfrm>
                <a:off x="5784849" y="3471863"/>
                <a:ext cx="8287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0.15</a:t>
                </a:r>
                <a:endParaRPr lang="de-DE" sz="2000" dirty="0"/>
              </a:p>
            </p:txBody>
          </p:sp>
          <p:sp>
            <p:nvSpPr>
              <p:cNvPr id="117" name="Textfeld 97"/>
              <p:cNvSpPr txBox="1">
                <a:spLocks noChangeArrowheads="1"/>
              </p:cNvSpPr>
              <p:nvPr/>
            </p:nvSpPr>
            <p:spPr bwMode="auto">
              <a:xfrm>
                <a:off x="7499350" y="1717675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0.17</a:t>
                </a:r>
                <a:endParaRPr lang="de-DE" sz="2000" dirty="0"/>
              </a:p>
            </p:txBody>
          </p:sp>
        </p:grpSp>
        <p:sp>
          <p:nvSpPr>
            <p:cNvPr id="110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54053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 smtClean="0"/>
                <a:t>0.2</a:t>
              </a:r>
              <a:endParaRPr lang="de-DE" sz="2000" dirty="0"/>
            </a:p>
          </p:txBody>
        </p:sp>
        <p:sp>
          <p:nvSpPr>
            <p:cNvPr id="111" name="Textfeld 110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6110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</a:t>
              </a:r>
              <a:r>
                <a:rPr lang="de-DE" sz="2000" dirty="0" smtClean="0"/>
                <a:t>0.1</a:t>
              </a:r>
              <a:endParaRPr lang="de-DE" sz="2000" dirty="0"/>
            </a:p>
          </p:txBody>
        </p:sp>
      </p:grpSp>
      <p:grpSp>
        <p:nvGrpSpPr>
          <p:cNvPr id="7" name="Gruppieren 118"/>
          <p:cNvGrpSpPr/>
          <p:nvPr/>
        </p:nvGrpSpPr>
        <p:grpSpPr>
          <a:xfrm>
            <a:off x="2012950" y="1355363"/>
            <a:ext cx="928688" cy="2895600"/>
            <a:chOff x="2012950" y="1001713"/>
            <a:chExt cx="928688" cy="2895600"/>
          </a:xfrm>
        </p:grpSpPr>
        <p:grpSp>
          <p:nvGrpSpPr>
            <p:cNvPr id="8" name="Gruppieren 93"/>
            <p:cNvGrpSpPr/>
            <p:nvPr/>
          </p:nvGrpSpPr>
          <p:grpSpPr>
            <a:xfrm>
              <a:off x="2012950" y="1001713"/>
              <a:ext cx="928688" cy="2895600"/>
              <a:chOff x="2012950" y="1001713"/>
              <a:chExt cx="928688" cy="2895600"/>
            </a:xfrm>
          </p:grpSpPr>
          <p:sp>
            <p:nvSpPr>
              <p:cNvPr id="46" name="Textfeld 56"/>
              <p:cNvSpPr txBox="1">
                <a:spLocks noChangeArrowheads="1"/>
              </p:cNvSpPr>
              <p:nvPr/>
            </p:nvSpPr>
            <p:spPr bwMode="auto">
              <a:xfrm>
                <a:off x="2071688" y="3017838"/>
                <a:ext cx="39211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90</a:t>
                </a:r>
              </a:p>
            </p:txBody>
          </p:sp>
          <p:sp>
            <p:nvSpPr>
              <p:cNvPr id="47" name="Textfeld 57"/>
              <p:cNvSpPr txBox="1">
                <a:spLocks noChangeArrowheads="1"/>
              </p:cNvSpPr>
              <p:nvPr/>
            </p:nvSpPr>
            <p:spPr bwMode="auto">
              <a:xfrm>
                <a:off x="2071688" y="2622550"/>
                <a:ext cx="39211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30</a:t>
                </a:r>
              </a:p>
            </p:txBody>
          </p:sp>
          <p:sp>
            <p:nvSpPr>
              <p:cNvPr id="48" name="Textfeld 58"/>
              <p:cNvSpPr txBox="1">
                <a:spLocks noChangeArrowheads="1"/>
              </p:cNvSpPr>
              <p:nvPr/>
            </p:nvSpPr>
            <p:spPr bwMode="auto">
              <a:xfrm>
                <a:off x="2133600" y="3582988"/>
                <a:ext cx="2714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5</a:t>
                </a:r>
              </a:p>
            </p:txBody>
          </p:sp>
          <p:sp>
            <p:nvSpPr>
              <p:cNvPr id="49" name="Textfeld 59"/>
              <p:cNvSpPr txBox="1">
                <a:spLocks noChangeArrowheads="1"/>
              </p:cNvSpPr>
              <p:nvPr/>
            </p:nvSpPr>
            <p:spPr bwMode="auto">
              <a:xfrm>
                <a:off x="2071688" y="3302000"/>
                <a:ext cx="509587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100</a:t>
                </a:r>
              </a:p>
            </p:txBody>
          </p:sp>
          <p:sp>
            <p:nvSpPr>
              <p:cNvPr id="50" name="Textfeld 60"/>
              <p:cNvSpPr txBox="1">
                <a:spLocks noChangeArrowheads="1"/>
              </p:cNvSpPr>
              <p:nvPr/>
            </p:nvSpPr>
            <p:spPr bwMode="auto">
              <a:xfrm>
                <a:off x="2012950" y="2170113"/>
                <a:ext cx="509588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100</a:t>
                </a:r>
              </a:p>
            </p:txBody>
          </p:sp>
          <p:sp>
            <p:nvSpPr>
              <p:cNvPr id="51" name="Textfeld 61"/>
              <p:cNvSpPr txBox="1">
                <a:spLocks noChangeArrowheads="1"/>
              </p:cNvSpPr>
              <p:nvPr/>
            </p:nvSpPr>
            <p:spPr bwMode="auto">
              <a:xfrm>
                <a:off x="2012950" y="1001713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50</a:t>
                </a:r>
              </a:p>
            </p:txBody>
          </p:sp>
          <p:sp>
            <p:nvSpPr>
              <p:cNvPr id="73" name="Textfeld 203"/>
              <p:cNvSpPr txBox="1">
                <a:spLocks noChangeArrowheads="1"/>
              </p:cNvSpPr>
              <p:nvPr/>
            </p:nvSpPr>
            <p:spPr bwMode="auto">
              <a:xfrm>
                <a:off x="2012950" y="1717675"/>
                <a:ext cx="39052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30</a:t>
                </a:r>
              </a:p>
            </p:txBody>
          </p:sp>
          <p:sp>
            <p:nvSpPr>
              <p:cNvPr id="75" name="Textfeld 208"/>
              <p:cNvSpPr txBox="1">
                <a:spLocks noChangeArrowheads="1"/>
              </p:cNvSpPr>
              <p:nvPr/>
            </p:nvSpPr>
            <p:spPr bwMode="auto">
              <a:xfrm>
                <a:off x="2492375" y="1208088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30</a:t>
                </a:r>
              </a:p>
            </p:txBody>
          </p:sp>
        </p:grpSp>
        <p:sp>
          <p:nvSpPr>
            <p:cNvPr id="118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44926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20</a:t>
              </a:r>
            </a:p>
          </p:txBody>
        </p:sp>
      </p:grpSp>
      <p:grpSp>
        <p:nvGrpSpPr>
          <p:cNvPr id="9" name="Gruppieren 119"/>
          <p:cNvGrpSpPr/>
          <p:nvPr/>
        </p:nvGrpSpPr>
        <p:grpSpPr>
          <a:xfrm>
            <a:off x="1979712" y="1334378"/>
            <a:ext cx="1090490" cy="2981385"/>
            <a:chOff x="2012950" y="1001713"/>
            <a:chExt cx="1090490" cy="2981385"/>
          </a:xfrm>
        </p:grpSpPr>
        <p:grpSp>
          <p:nvGrpSpPr>
            <p:cNvPr id="10" name="Gruppieren 93"/>
            <p:cNvGrpSpPr/>
            <p:nvPr/>
          </p:nvGrpSpPr>
          <p:grpSpPr>
            <a:xfrm>
              <a:off x="2012950" y="1001713"/>
              <a:ext cx="1090490" cy="2981385"/>
              <a:chOff x="2012950" y="1001713"/>
              <a:chExt cx="1090490" cy="2981385"/>
            </a:xfrm>
          </p:grpSpPr>
          <p:sp>
            <p:nvSpPr>
              <p:cNvPr id="123" name="Textfeld 56"/>
              <p:cNvSpPr txBox="1">
                <a:spLocks noChangeArrowheads="1"/>
              </p:cNvSpPr>
              <p:nvPr/>
            </p:nvSpPr>
            <p:spPr bwMode="auto">
              <a:xfrm>
                <a:off x="2071688" y="3017838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0.75</a:t>
                </a:r>
                <a:endParaRPr lang="de-DE" sz="2000" dirty="0"/>
              </a:p>
            </p:txBody>
          </p:sp>
          <p:sp>
            <p:nvSpPr>
              <p:cNvPr id="124" name="Textfeld 57"/>
              <p:cNvSpPr txBox="1">
                <a:spLocks noChangeArrowheads="1"/>
              </p:cNvSpPr>
              <p:nvPr/>
            </p:nvSpPr>
            <p:spPr bwMode="auto">
              <a:xfrm>
                <a:off x="2071688" y="2622550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0.25</a:t>
                </a:r>
                <a:endParaRPr lang="de-DE" sz="2000" dirty="0"/>
              </a:p>
            </p:txBody>
          </p:sp>
          <p:sp>
            <p:nvSpPr>
              <p:cNvPr id="125" name="Textfeld 58"/>
              <p:cNvSpPr txBox="1">
                <a:spLocks noChangeArrowheads="1"/>
              </p:cNvSpPr>
              <p:nvPr/>
            </p:nvSpPr>
            <p:spPr bwMode="auto">
              <a:xfrm>
                <a:off x="2133600" y="3582988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0.04</a:t>
                </a:r>
                <a:endParaRPr lang="de-DE" sz="2000" dirty="0"/>
              </a:p>
            </p:txBody>
          </p:sp>
          <p:sp>
            <p:nvSpPr>
              <p:cNvPr id="126" name="Textfeld 59"/>
              <p:cNvSpPr txBox="1">
                <a:spLocks noChangeArrowheads="1"/>
              </p:cNvSpPr>
              <p:nvPr/>
            </p:nvSpPr>
            <p:spPr bwMode="auto">
              <a:xfrm>
                <a:off x="2071688" y="3302000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0.96</a:t>
                </a:r>
                <a:endParaRPr lang="de-DE" sz="2000" dirty="0"/>
              </a:p>
            </p:txBody>
          </p:sp>
          <p:sp>
            <p:nvSpPr>
              <p:cNvPr id="127" name="Textfeld 60"/>
              <p:cNvSpPr txBox="1">
                <a:spLocks noChangeArrowheads="1"/>
              </p:cNvSpPr>
              <p:nvPr/>
            </p:nvSpPr>
            <p:spPr bwMode="auto">
              <a:xfrm>
                <a:off x="2012950" y="2170113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0.77</a:t>
                </a:r>
                <a:endParaRPr lang="de-DE" sz="2000" dirty="0"/>
              </a:p>
            </p:txBody>
          </p:sp>
          <p:sp>
            <p:nvSpPr>
              <p:cNvPr id="128" name="Textfeld 61"/>
              <p:cNvSpPr txBox="1">
                <a:spLocks noChangeArrowheads="1"/>
              </p:cNvSpPr>
              <p:nvPr/>
            </p:nvSpPr>
            <p:spPr bwMode="auto">
              <a:xfrm>
                <a:off x="2012950" y="1001713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0.5</a:t>
                </a:r>
                <a:endParaRPr lang="de-DE" sz="2000" dirty="0"/>
              </a:p>
            </p:txBody>
          </p:sp>
          <p:sp>
            <p:nvSpPr>
              <p:cNvPr id="129" name="Textfeld 203"/>
              <p:cNvSpPr txBox="1">
                <a:spLocks noChangeArrowheads="1"/>
              </p:cNvSpPr>
              <p:nvPr/>
            </p:nvSpPr>
            <p:spPr bwMode="auto">
              <a:xfrm>
                <a:off x="2012950" y="1717675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0.23</a:t>
                </a:r>
                <a:endParaRPr lang="de-DE" sz="2000" dirty="0"/>
              </a:p>
            </p:txBody>
          </p:sp>
          <p:sp>
            <p:nvSpPr>
              <p:cNvPr id="130" name="Textfeld 208"/>
              <p:cNvSpPr txBox="1">
                <a:spLocks noChangeArrowheads="1"/>
              </p:cNvSpPr>
              <p:nvPr/>
            </p:nvSpPr>
            <p:spPr bwMode="auto">
              <a:xfrm>
                <a:off x="2492375" y="1208088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0.3</a:t>
                </a:r>
                <a:endParaRPr lang="de-DE" sz="2000" dirty="0"/>
              </a:p>
            </p:txBody>
          </p:sp>
        </p:grpSp>
        <p:sp>
          <p:nvSpPr>
            <p:cNvPr id="122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6110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</a:t>
              </a:r>
              <a:r>
                <a:rPr lang="de-DE" sz="2000" dirty="0" smtClean="0"/>
                <a:t>0.2</a:t>
              </a:r>
              <a:endParaRPr lang="de-DE" sz="2000" dirty="0"/>
            </a:p>
          </p:txBody>
        </p:sp>
      </p:grpSp>
      <p:cxnSp>
        <p:nvCxnSpPr>
          <p:cNvPr id="133" name="Gekrümmte Verbindung 132"/>
          <p:cNvCxnSpPr>
            <a:stCxn id="35" idx="2"/>
            <a:endCxn id="36" idx="1"/>
          </p:cNvCxnSpPr>
          <p:nvPr/>
        </p:nvCxnSpPr>
        <p:spPr bwMode="auto">
          <a:xfrm rot="5400000" flipH="1">
            <a:off x="1525191" y="1087473"/>
            <a:ext cx="2801937" cy="3979069"/>
          </a:xfrm>
          <a:prstGeom prst="curvedConnector4">
            <a:avLst>
              <a:gd name="adj1" fmla="val -29915"/>
              <a:gd name="adj2" fmla="val 119971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Gekrümmte Verbindung 132"/>
          <p:cNvCxnSpPr>
            <a:stCxn id="32" idx="2"/>
            <a:endCxn id="36" idx="1"/>
          </p:cNvCxnSpPr>
          <p:nvPr/>
        </p:nvCxnSpPr>
        <p:spPr bwMode="auto">
          <a:xfrm rot="5400000" flipH="1">
            <a:off x="1808560" y="804104"/>
            <a:ext cx="2235200" cy="3979069"/>
          </a:xfrm>
          <a:prstGeom prst="curvedConnector4">
            <a:avLst>
              <a:gd name="adj1" fmla="val -56331"/>
              <a:gd name="adj2" fmla="val 115959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Gekrümmte Verbindung 132"/>
          <p:cNvCxnSpPr>
            <a:stCxn id="31" idx="2"/>
            <a:endCxn id="36" idx="1"/>
          </p:cNvCxnSpPr>
          <p:nvPr/>
        </p:nvCxnSpPr>
        <p:spPr bwMode="auto">
          <a:xfrm rot="5400000" flipH="1">
            <a:off x="2118916" y="493748"/>
            <a:ext cx="1614487" cy="3979069"/>
          </a:xfrm>
          <a:prstGeom prst="curvedConnector4">
            <a:avLst>
              <a:gd name="adj1" fmla="val -102261"/>
              <a:gd name="adj2" fmla="val 112676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uppieren 161"/>
          <p:cNvGrpSpPr/>
          <p:nvPr/>
        </p:nvGrpSpPr>
        <p:grpSpPr>
          <a:xfrm>
            <a:off x="4932040" y="3206586"/>
            <a:ext cx="308098" cy="1583015"/>
            <a:chOff x="4932040" y="2852936"/>
            <a:chExt cx="308098" cy="1583015"/>
          </a:xfrm>
        </p:grpSpPr>
        <p:sp>
          <p:nvSpPr>
            <p:cNvPr id="159" name="Textfeld 158"/>
            <p:cNvSpPr txBox="1"/>
            <p:nvPr/>
          </p:nvSpPr>
          <p:spPr>
            <a:xfrm>
              <a:off x="4932040" y="2852936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60" name="Textfeld 159"/>
            <p:cNvSpPr txBox="1"/>
            <p:nvPr/>
          </p:nvSpPr>
          <p:spPr>
            <a:xfrm>
              <a:off x="4932040" y="3429000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4932040" y="4005064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</p:grpSp>
      <p:cxnSp>
        <p:nvCxnSpPr>
          <p:cNvPr id="82" name="Gekrümmte Verbindung 132"/>
          <p:cNvCxnSpPr>
            <a:stCxn id="34" idx="0"/>
            <a:endCxn id="36" idx="1"/>
          </p:cNvCxnSpPr>
          <p:nvPr/>
        </p:nvCxnSpPr>
        <p:spPr bwMode="auto">
          <a:xfrm rot="16200000" flipH="1" flipV="1">
            <a:off x="2685257" y="-525032"/>
            <a:ext cx="452438" cy="3949701"/>
          </a:xfrm>
          <a:prstGeom prst="curvedConnector4">
            <a:avLst>
              <a:gd name="adj1" fmla="val -66568"/>
              <a:gd name="adj2" fmla="val 114240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krümmte Verbindung 132"/>
          <p:cNvCxnSpPr>
            <a:stCxn id="33" idx="0"/>
            <a:endCxn id="36" idx="1"/>
          </p:cNvCxnSpPr>
          <p:nvPr/>
        </p:nvCxnSpPr>
        <p:spPr bwMode="auto">
          <a:xfrm rot="16200000" flipV="1">
            <a:off x="2855120" y="-242457"/>
            <a:ext cx="112712" cy="3949701"/>
          </a:xfrm>
          <a:prstGeom prst="curvedConnector4">
            <a:avLst>
              <a:gd name="adj1" fmla="val 631590"/>
              <a:gd name="adj2" fmla="val 109463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Gekrümmte Verbindung 132"/>
          <p:cNvCxnSpPr>
            <a:stCxn id="65" idx="0"/>
            <a:endCxn id="36" idx="1"/>
          </p:cNvCxnSpPr>
          <p:nvPr/>
        </p:nvCxnSpPr>
        <p:spPr bwMode="auto">
          <a:xfrm rot="16200000" flipV="1">
            <a:off x="2572545" y="40118"/>
            <a:ext cx="677862" cy="3949701"/>
          </a:xfrm>
          <a:prstGeom prst="curvedConnector4">
            <a:avLst>
              <a:gd name="adj1" fmla="val 163984"/>
              <a:gd name="adj2" fmla="val 105788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uppieren 161"/>
          <p:cNvGrpSpPr/>
          <p:nvPr/>
        </p:nvGrpSpPr>
        <p:grpSpPr>
          <a:xfrm>
            <a:off x="4914003" y="871829"/>
            <a:ext cx="308098" cy="1583015"/>
            <a:chOff x="4932040" y="2852936"/>
            <a:chExt cx="308098" cy="1583015"/>
          </a:xfrm>
        </p:grpSpPr>
        <p:sp>
          <p:nvSpPr>
            <p:cNvPr id="102" name="Textfeld 158"/>
            <p:cNvSpPr txBox="1"/>
            <p:nvPr/>
          </p:nvSpPr>
          <p:spPr>
            <a:xfrm>
              <a:off x="4932040" y="2852936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03" name="Textfeld 159"/>
            <p:cNvSpPr txBox="1"/>
            <p:nvPr/>
          </p:nvSpPr>
          <p:spPr>
            <a:xfrm>
              <a:off x="4932040" y="3429000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04" name="Textfeld 160"/>
            <p:cNvSpPr txBox="1"/>
            <p:nvPr/>
          </p:nvSpPr>
          <p:spPr>
            <a:xfrm>
              <a:off x="4932040" y="4005064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</p:grpSp>
      <p:sp>
        <p:nvSpPr>
          <p:cNvPr id="88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39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the   paparazzi   photographed the   star</a:t>
            </a:r>
          </a:p>
        </p:txBody>
      </p:sp>
      <p:sp>
        <p:nvSpPr>
          <p:cNvPr id="41987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the  astronomer  photographed the   star</a:t>
            </a:r>
          </a:p>
        </p:txBody>
      </p:sp>
      <p:sp>
        <p:nvSpPr>
          <p:cNvPr id="7" name="Ovale 6"/>
          <p:cNvSpPr/>
          <p:nvPr/>
        </p:nvSpPr>
        <p:spPr>
          <a:xfrm>
            <a:off x="7164388" y="4076700"/>
            <a:ext cx="936625" cy="5667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6"/>
          <p:cNvSpPr/>
          <p:nvPr/>
        </p:nvSpPr>
        <p:spPr>
          <a:xfrm>
            <a:off x="6948488" y="3284538"/>
            <a:ext cx="936625" cy="5762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9" name="Connettore 1 18"/>
          <p:cNvCxnSpPr/>
          <p:nvPr/>
        </p:nvCxnSpPr>
        <p:spPr>
          <a:xfrm>
            <a:off x="2000250" y="3857625"/>
            <a:ext cx="15716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1928813" y="4572000"/>
            <a:ext cx="185737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Tito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 typical issue: polysemy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429684" cy="2227269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it-IT" sz="4000" dirty="0" err="1" smtClean="0">
                <a:latin typeface="+mj-lt"/>
              </a:rPr>
              <a:t>Is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it</a:t>
            </a:r>
            <a:r>
              <a:rPr lang="it-IT" sz="4000" dirty="0" smtClean="0">
                <a:latin typeface="+mj-lt"/>
              </a:rPr>
              <a:t> just a </a:t>
            </a:r>
            <a:r>
              <a:rPr lang="it-IT" sz="4000" dirty="0" err="1" smtClean="0">
                <a:latin typeface="+mj-lt"/>
              </a:rPr>
              <a:t>matter</a:t>
            </a:r>
            <a:r>
              <a:rPr lang="it-IT" sz="4000" dirty="0" smtClean="0">
                <a:latin typeface="+mj-lt"/>
              </a:rPr>
              <a:t> of “</a:t>
            </a:r>
            <a:r>
              <a:rPr lang="it-IT" sz="4000" dirty="0" err="1" smtClean="0">
                <a:latin typeface="+mj-lt"/>
              </a:rPr>
              <a:t>annotation</a:t>
            </a:r>
            <a:r>
              <a:rPr lang="it-IT" sz="4000" dirty="0" smtClean="0">
                <a:latin typeface="+mj-lt"/>
              </a:rPr>
              <a:t>” ?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BOW-representation</a:t>
            </a:r>
            <a:endParaRPr lang="en-US" sz="3200" dirty="0" smtClean="0">
              <a:solidFill>
                <a:srgbClr val="CC0000"/>
              </a:solidFill>
            </a:endParaRPr>
          </a:p>
        </p:txBody>
      </p:sp>
      <p:cxnSp>
        <p:nvCxnSpPr>
          <p:cNvPr id="24580" name="AutoShape 6"/>
          <p:cNvCxnSpPr>
            <a:cxnSpLocks noChangeShapeType="1"/>
          </p:cNvCxnSpPr>
          <p:nvPr/>
        </p:nvCxnSpPr>
        <p:spPr bwMode="auto">
          <a:xfrm>
            <a:off x="2601913" y="3810000"/>
            <a:ext cx="2667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81" name="AutoShape 7"/>
          <p:cNvCxnSpPr>
            <a:cxnSpLocks noChangeShapeType="1"/>
          </p:cNvCxnSpPr>
          <p:nvPr/>
        </p:nvCxnSpPr>
        <p:spPr bwMode="auto">
          <a:xfrm flipV="1">
            <a:off x="2601913" y="1905000"/>
            <a:ext cx="0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82" name="AutoShape 8"/>
          <p:cNvCxnSpPr>
            <a:cxnSpLocks noChangeShapeType="1"/>
          </p:cNvCxnSpPr>
          <p:nvPr/>
        </p:nvCxnSpPr>
        <p:spPr bwMode="auto">
          <a:xfrm flipH="1">
            <a:off x="849313" y="3810000"/>
            <a:ext cx="17526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83" name="AutoShape 9"/>
          <p:cNvCxnSpPr>
            <a:cxnSpLocks noChangeShapeType="1"/>
          </p:cNvCxnSpPr>
          <p:nvPr/>
        </p:nvCxnSpPr>
        <p:spPr bwMode="auto">
          <a:xfrm flipV="1">
            <a:off x="2601913" y="3124200"/>
            <a:ext cx="1905000" cy="685800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84" name="AutoShape 10"/>
          <p:cNvCxnSpPr>
            <a:cxnSpLocks noChangeShapeType="1"/>
          </p:cNvCxnSpPr>
          <p:nvPr/>
        </p:nvCxnSpPr>
        <p:spPr bwMode="auto">
          <a:xfrm flipV="1">
            <a:off x="2601913" y="3500438"/>
            <a:ext cx="1970087" cy="309562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85" name="AutoShape 11"/>
          <p:cNvCxnSpPr>
            <a:cxnSpLocks noChangeShapeType="1"/>
          </p:cNvCxnSpPr>
          <p:nvPr/>
        </p:nvCxnSpPr>
        <p:spPr bwMode="auto">
          <a:xfrm flipV="1">
            <a:off x="2601913" y="2286000"/>
            <a:ext cx="914400" cy="1524000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4719638" y="37719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3516313" y="1981200"/>
            <a:ext cx="469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d</a:t>
            </a:r>
            <a:r>
              <a:rPr lang="en-US" sz="1800" baseline="-25000">
                <a:latin typeface="Times New Roman" panose="02020603050405020304" pitchFamily="18" charset="0"/>
              </a:rPr>
              <a:t>2</a:t>
            </a: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24588" name="Text Box 16"/>
          <p:cNvSpPr txBox="1">
            <a:spLocks noChangeArrowheads="1"/>
          </p:cNvSpPr>
          <p:nvPr/>
        </p:nvSpPr>
        <p:spPr bwMode="auto">
          <a:xfrm>
            <a:off x="4430713" y="28956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d</a:t>
            </a:r>
            <a:r>
              <a:rPr lang="en-US" sz="1800" baseline="-25000">
                <a:latin typeface="Times New Roman" panose="02020603050405020304" pitchFamily="18" charset="0"/>
              </a:rPr>
              <a:t>1</a:t>
            </a: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24589" name="Text Box 19"/>
          <p:cNvSpPr txBox="1">
            <a:spLocks noChangeArrowheads="1"/>
          </p:cNvSpPr>
          <p:nvPr/>
        </p:nvSpPr>
        <p:spPr bwMode="auto">
          <a:xfrm>
            <a:off x="4572000" y="328453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d</a:t>
            </a:r>
            <a:r>
              <a:rPr lang="en-US" sz="1800" baseline="-25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4590" name="Text Box 20"/>
          <p:cNvSpPr txBox="1">
            <a:spLocks noChangeArrowheads="1"/>
          </p:cNvSpPr>
          <p:nvPr/>
        </p:nvSpPr>
        <p:spPr bwMode="auto">
          <a:xfrm>
            <a:off x="2144713" y="18288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591" name="Text Box 21"/>
          <p:cNvSpPr txBox="1">
            <a:spLocks noChangeArrowheads="1"/>
          </p:cNvSpPr>
          <p:nvPr/>
        </p:nvSpPr>
        <p:spPr bwMode="auto">
          <a:xfrm>
            <a:off x="468313" y="45720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4592" name="Text Box 23"/>
          <p:cNvSpPr txBox="1">
            <a:spLocks noChangeArrowheads="1"/>
          </p:cNvSpPr>
          <p:nvPr/>
        </p:nvSpPr>
        <p:spPr bwMode="auto">
          <a:xfrm>
            <a:off x="3276600" y="2852738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342936" name="Rectangle 24"/>
          <p:cNvSpPr>
            <a:spLocks noChangeArrowheads="1"/>
          </p:cNvSpPr>
          <p:nvPr/>
        </p:nvSpPr>
        <p:spPr bwMode="auto">
          <a:xfrm>
            <a:off x="4572000" y="1844675"/>
            <a:ext cx="41608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cos(</a:t>
            </a:r>
            <a:r>
              <a:rPr lang="en-US">
                <a:latin typeface="Symbol" panose="05050102010706020507" pitchFamily="18" charset="2"/>
              </a:rPr>
              <a:t>a</a:t>
            </a:r>
            <a:r>
              <a:rPr lang="en-US"/>
              <a:t>)</a:t>
            </a:r>
            <a:r>
              <a:rPr lang="en-US" sz="2400">
                <a:latin typeface="Arial" panose="020B0604020202020204" pitchFamily="34" charset="0"/>
              </a:rPr>
              <a:t> </a:t>
            </a:r>
            <a:r>
              <a:rPr lang="en-US"/>
              <a:t>= v </a:t>
            </a:r>
            <a:r>
              <a:rPr lang="it-IT" sz="2200">
                <a:sym typeface="Symbol" panose="05050102010706020507" pitchFamily="18" charset="2"/>
              </a:rPr>
              <a:t></a:t>
            </a:r>
            <a:r>
              <a:rPr lang="en-US" sz="2200"/>
              <a:t> </a:t>
            </a:r>
            <a:r>
              <a:rPr lang="en-US"/>
              <a:t>w / ||v|| * ||w||</a:t>
            </a:r>
          </a:p>
        </p:txBody>
      </p:sp>
      <p:sp>
        <p:nvSpPr>
          <p:cNvPr id="30" name="Arc 29"/>
          <p:cNvSpPr/>
          <p:nvPr/>
        </p:nvSpPr>
        <p:spPr bwMode="auto">
          <a:xfrm>
            <a:off x="3059113" y="2924175"/>
            <a:ext cx="288925" cy="1009650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809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Enrich the BOW-representation</a:t>
            </a:r>
            <a:endParaRPr lang="en-US" altLang="zh-TW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784"/>
            <a:ext cx="8640763" cy="46513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T = {</a:t>
            </a:r>
            <a:r>
              <a:rPr lang="en-US" altLang="zh-TW" dirty="0" smtClean="0"/>
              <a:t>w</a:t>
            </a:r>
            <a:r>
              <a:rPr lang="en-US" altLang="zh-TW" baseline="-25000" dirty="0" smtClean="0"/>
              <a:t>1</a:t>
            </a:r>
            <a:r>
              <a:rPr lang="en-US" altLang="zh-TW" dirty="0" smtClean="0">
                <a:latin typeface="Arial"/>
              </a:rPr>
              <a:t>…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n</a:t>
            </a:r>
            <a:r>
              <a:rPr lang="en-US" altLang="zh-TW" dirty="0" smtClean="0"/>
              <a:t>} </a:t>
            </a:r>
            <a:r>
              <a:rPr lang="en-US" altLang="zh-TW" dirty="0"/>
              <a:t>be input text</a:t>
            </a:r>
          </a:p>
          <a:p>
            <a:pPr>
              <a:lnSpc>
                <a:spcPct val="90000"/>
              </a:lnSpc>
            </a:pP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&lt;</a:t>
            </a:r>
            <a:r>
              <a:rPr lang="en-US" altLang="zh-TW" dirty="0" err="1" smtClean="0"/>
              <a:t>tfidf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&gt; </a:t>
            </a:r>
            <a:r>
              <a:rPr lang="en-US" altLang="zh-TW" dirty="0"/>
              <a:t>be </a:t>
            </a:r>
            <a:r>
              <a:rPr lang="en-US" altLang="zh-TW" dirty="0" smtClean="0"/>
              <a:t>its </a:t>
            </a:r>
            <a:r>
              <a:rPr lang="en-US" altLang="zh-TW" dirty="0"/>
              <a:t>TFIDF </a:t>
            </a:r>
            <a:r>
              <a:rPr lang="en-US" altLang="zh-TW" dirty="0" smtClean="0"/>
              <a:t>weight </a:t>
            </a:r>
            <a:r>
              <a:rPr lang="en-US" altLang="zh-TW" dirty="0"/>
              <a:t>of word 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endParaRPr lang="en-US" altLang="zh-TW" baseline="-25000" dirty="0" smtClean="0"/>
          </a:p>
          <a:p>
            <a:pPr>
              <a:lnSpc>
                <a:spcPct val="90000"/>
              </a:lnSpc>
              <a:buNone/>
            </a:pPr>
            <a:endParaRPr lang="en-US" altLang="zh-TW" dirty="0"/>
          </a:p>
          <a:p>
            <a:pPr>
              <a:lnSpc>
                <a:spcPct val="90000"/>
              </a:lnSpc>
            </a:pPr>
            <a:r>
              <a:rPr lang="en-US" altLang="zh-TW" dirty="0"/>
              <a:t>Wikipedia </a:t>
            </a:r>
            <a:r>
              <a:rPr lang="en-US" altLang="zh-TW" dirty="0" smtClean="0"/>
              <a:t>concept/entity </a:t>
            </a:r>
            <a:r>
              <a:rPr lang="en-US" altLang="zh-TW" dirty="0" err="1" smtClean="0"/>
              <a:t>c</a:t>
            </a:r>
            <a:r>
              <a:rPr lang="en-US" altLang="zh-TW" baseline="-25000" dirty="0" err="1" smtClean="0"/>
              <a:t>j</a:t>
            </a:r>
            <a:endParaRPr lang="en-US" altLang="zh-TW" dirty="0"/>
          </a:p>
          <a:p>
            <a:pPr>
              <a:lnSpc>
                <a:spcPct val="90000"/>
              </a:lnSpc>
            </a:pP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Add concept/entity </a:t>
            </a:r>
            <a:r>
              <a:rPr lang="en-US" altLang="zh-TW" dirty="0" err="1" smtClean="0"/>
              <a:t>c</a:t>
            </a:r>
            <a:r>
              <a:rPr lang="en-US" altLang="zh-TW" baseline="-25000" dirty="0" err="1" smtClean="0"/>
              <a:t>j</a:t>
            </a:r>
            <a:r>
              <a:rPr lang="en-US" altLang="zh-TW" baseline="-25000" dirty="0" smtClean="0"/>
              <a:t> </a:t>
            </a:r>
            <a:r>
              <a:rPr lang="en-US" altLang="zh-TW" baseline="-25000" dirty="0" smtClean="0"/>
              <a:t> </a:t>
            </a:r>
            <a:r>
              <a:rPr lang="en-US" altLang="zh-TW" dirty="0" smtClean="0"/>
              <a:t>to the vector representation of </a:t>
            </a:r>
            <a:r>
              <a:rPr lang="en-US" altLang="zh-TW" dirty="0" smtClean="0"/>
              <a:t>T with a weight that depends on </a:t>
            </a:r>
            <a:r>
              <a:rPr lang="en-US" altLang="zh-TW" dirty="0" smtClean="0"/>
              <a:t>the </a:t>
            </a:r>
            <a:r>
              <a:rPr lang="en-US" altLang="zh-TW" dirty="0"/>
              <a:t>strength of </a:t>
            </a:r>
            <a:r>
              <a:rPr lang="en-US" altLang="zh-TW" dirty="0" smtClean="0"/>
              <a:t>pertinence of  </a:t>
            </a:r>
            <a:r>
              <a:rPr lang="en-US" altLang="zh-TW" dirty="0" err="1" smtClean="0"/>
              <a:t>c</a:t>
            </a:r>
            <a:r>
              <a:rPr lang="en-US" altLang="zh-TW" baseline="-25000" dirty="0" err="1" smtClean="0"/>
              <a:t>j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3107430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14282" y="184482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latin typeface="Calibri" pitchFamily="34" charset="0"/>
              </a:rPr>
              <a:t>obama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says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gaddafi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may</a:t>
            </a:r>
            <a:r>
              <a:rPr lang="it-IT" sz="3200" dirty="0" smtClean="0">
                <a:latin typeface="Calibri" pitchFamily="34" charset="0"/>
              </a:rPr>
              <a:t> way out  </a:t>
            </a:r>
            <a:r>
              <a:rPr lang="it-IT" sz="3200" dirty="0" err="1" smtClean="0">
                <a:latin typeface="Calibri" pitchFamily="34" charset="0"/>
              </a:rPr>
              <a:t>military</a:t>
            </a:r>
            <a:r>
              <a:rPr lang="it-IT" sz="3200" dirty="0" smtClean="0">
                <a:latin typeface="Calibri" pitchFamily="34" charset="0"/>
              </a:rPr>
              <a:t> </a:t>
            </a:r>
            <a:r>
              <a:rPr lang="it-IT" sz="3200" dirty="0" err="1" smtClean="0">
                <a:latin typeface="Calibri" pitchFamily="34" charset="0"/>
              </a:rPr>
              <a:t>assault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6" name="CasellaDiTesto 21"/>
          <p:cNvSpPr txBox="1"/>
          <p:nvPr/>
        </p:nvSpPr>
        <p:spPr>
          <a:xfrm>
            <a:off x="1115616" y="6084585"/>
            <a:ext cx="6829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latin typeface="Calibri" pitchFamily="34" charset="0"/>
              </a:rPr>
              <a:t>us</a:t>
            </a:r>
            <a:r>
              <a:rPr lang="it-IT" sz="3200" dirty="0" smtClean="0">
                <a:latin typeface="Calibri" pitchFamily="34" charset="0"/>
              </a:rPr>
              <a:t> </a:t>
            </a:r>
            <a:r>
              <a:rPr lang="it-IT" sz="3200" dirty="0" err="1" smtClean="0">
                <a:latin typeface="Calibri" pitchFamily="34" charset="0"/>
              </a:rPr>
              <a:t>president</a:t>
            </a:r>
            <a:r>
              <a:rPr lang="it-IT" sz="3200" dirty="0" smtClean="0">
                <a:latin typeface="Calibri" pitchFamily="34" charset="0"/>
              </a:rPr>
              <a:t>    </a:t>
            </a:r>
            <a:r>
              <a:rPr lang="it-IT" sz="3200" dirty="0" err="1" smtClean="0">
                <a:latin typeface="Calibri" pitchFamily="34" charset="0"/>
              </a:rPr>
              <a:t>issues</a:t>
            </a:r>
            <a:r>
              <a:rPr lang="it-IT" sz="3200" dirty="0" smtClean="0">
                <a:latin typeface="Calibri" pitchFamily="34" charset="0"/>
              </a:rPr>
              <a:t>    </a:t>
            </a:r>
            <a:r>
              <a:rPr lang="it-IT" sz="3200" dirty="0" err="1" smtClean="0">
                <a:latin typeface="Calibri" pitchFamily="34" charset="0"/>
              </a:rPr>
              <a:t>libya</a:t>
            </a:r>
            <a:r>
              <a:rPr lang="it-IT" sz="3200" dirty="0" smtClean="0">
                <a:latin typeface="Calibri" pitchFamily="34" charset="0"/>
              </a:rPr>
              <a:t>    ultimatum</a:t>
            </a:r>
            <a:endParaRPr lang="it-IT" sz="3200" dirty="0">
              <a:latin typeface="Calibri" pitchFamily="34" charset="0"/>
            </a:endParaRPr>
          </a:p>
        </p:txBody>
      </p:sp>
      <p:cxnSp>
        <p:nvCxnSpPr>
          <p:cNvPr id="7" name="Connettore 1 32"/>
          <p:cNvCxnSpPr/>
          <p:nvPr/>
        </p:nvCxnSpPr>
        <p:spPr>
          <a:xfrm>
            <a:off x="357158" y="2358161"/>
            <a:ext cx="114300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33"/>
          <p:cNvCxnSpPr/>
          <p:nvPr/>
        </p:nvCxnSpPr>
        <p:spPr>
          <a:xfrm>
            <a:off x="2500298" y="2358161"/>
            <a:ext cx="12858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35"/>
          <p:cNvCxnSpPr/>
          <p:nvPr/>
        </p:nvCxnSpPr>
        <p:spPr>
          <a:xfrm>
            <a:off x="6286512" y="2358161"/>
            <a:ext cx="257176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4 41"/>
          <p:cNvCxnSpPr>
            <a:endCxn id="12" idx="0"/>
          </p:cNvCxnSpPr>
          <p:nvPr/>
        </p:nvCxnSpPr>
        <p:spPr>
          <a:xfrm rot="16200000" flipH="1">
            <a:off x="803645" y="2411739"/>
            <a:ext cx="642944" cy="53578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42"/>
          <p:cNvCxnSpPr/>
          <p:nvPr/>
        </p:nvCxnSpPr>
        <p:spPr>
          <a:xfrm rot="16200000" flipH="1">
            <a:off x="3571867" y="2358161"/>
            <a:ext cx="642942" cy="64294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cumento 57"/>
          <p:cNvSpPr/>
          <p:nvPr/>
        </p:nvSpPr>
        <p:spPr>
          <a:xfrm>
            <a:off x="142844" y="3001103"/>
            <a:ext cx="2500330" cy="785818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</a:t>
            </a:r>
            <a:r>
              <a:rPr lang="it-IT" sz="2400" b="1" dirty="0" err="1" smtClean="0">
                <a:latin typeface="Calibri" pitchFamily="34" charset="0"/>
              </a:rPr>
              <a:t>Barack</a:t>
            </a:r>
            <a:r>
              <a:rPr lang="it-IT" sz="2400" b="1" dirty="0" smtClean="0">
                <a:latin typeface="Calibri" pitchFamily="34" charset="0"/>
              </a:rPr>
              <a:t> </a:t>
            </a:r>
            <a:r>
              <a:rPr lang="it-IT" sz="2400" b="1" dirty="0" err="1" smtClean="0">
                <a:latin typeface="Calibri" pitchFamily="34" charset="0"/>
              </a:rPr>
              <a:t>Obama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3" name="Immagine 5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01103"/>
            <a:ext cx="472532" cy="538162"/>
          </a:xfrm>
          <a:prstGeom prst="rect">
            <a:avLst/>
          </a:prstGeom>
        </p:spPr>
      </p:pic>
      <p:sp>
        <p:nvSpPr>
          <p:cNvPr id="14" name="Documento 60"/>
          <p:cNvSpPr/>
          <p:nvPr/>
        </p:nvSpPr>
        <p:spPr>
          <a:xfrm>
            <a:off x="3357554" y="3001103"/>
            <a:ext cx="2071702" cy="121444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Muammar</a:t>
            </a:r>
          </a:p>
          <a:p>
            <a:r>
              <a:rPr lang="it-IT" sz="2400" b="1" dirty="0" smtClean="0">
                <a:latin typeface="Calibri" pitchFamily="34" charset="0"/>
              </a:rPr>
              <a:t>       </a:t>
            </a:r>
            <a:r>
              <a:rPr lang="it-IT" sz="2400" b="1" dirty="0" err="1" smtClean="0">
                <a:latin typeface="Calibri" pitchFamily="34" charset="0"/>
              </a:rPr>
              <a:t>al-Gaddafi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5" name="Immagine 61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001103"/>
            <a:ext cx="500066" cy="538162"/>
          </a:xfrm>
          <a:prstGeom prst="rect">
            <a:avLst/>
          </a:prstGeom>
        </p:spPr>
      </p:pic>
      <p:sp>
        <p:nvSpPr>
          <p:cNvPr id="16" name="Documento 67"/>
          <p:cNvSpPr/>
          <p:nvPr/>
        </p:nvSpPr>
        <p:spPr>
          <a:xfrm>
            <a:off x="6500826" y="3001103"/>
            <a:ext cx="2286016" cy="121444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Offensive</a:t>
            </a:r>
          </a:p>
          <a:p>
            <a:r>
              <a:rPr lang="it-IT" sz="2400" b="1" dirty="0" smtClean="0">
                <a:latin typeface="Calibri" pitchFamily="34" charset="0"/>
              </a:rPr>
              <a:t>       (</a:t>
            </a:r>
            <a:r>
              <a:rPr lang="it-IT" sz="2400" b="1" dirty="0" err="1" smtClean="0">
                <a:latin typeface="Calibri" pitchFamily="34" charset="0"/>
              </a:rPr>
              <a:t>military</a:t>
            </a:r>
            <a:r>
              <a:rPr lang="it-IT" sz="2400" b="1" dirty="0">
                <a:latin typeface="Calibri" pitchFamily="34" charset="0"/>
              </a:rPr>
              <a:t>)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7" name="Immagine 6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000372"/>
            <a:ext cx="500066" cy="538162"/>
          </a:xfrm>
          <a:prstGeom prst="rect">
            <a:avLst/>
          </a:prstGeom>
        </p:spPr>
      </p:pic>
      <p:cxnSp>
        <p:nvCxnSpPr>
          <p:cNvPr id="18" name="Connettore 2 70"/>
          <p:cNvCxnSpPr/>
          <p:nvPr/>
        </p:nvCxnSpPr>
        <p:spPr>
          <a:xfrm rot="16200000" flipH="1">
            <a:off x="7036612" y="2679632"/>
            <a:ext cx="642943" cy="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32"/>
          <p:cNvCxnSpPr/>
          <p:nvPr/>
        </p:nvCxnSpPr>
        <p:spPr>
          <a:xfrm>
            <a:off x="1217805" y="6575531"/>
            <a:ext cx="201622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33"/>
          <p:cNvCxnSpPr/>
          <p:nvPr/>
        </p:nvCxnSpPr>
        <p:spPr>
          <a:xfrm>
            <a:off x="4857752" y="6572272"/>
            <a:ext cx="857256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35"/>
          <p:cNvCxnSpPr/>
          <p:nvPr/>
        </p:nvCxnSpPr>
        <p:spPr>
          <a:xfrm>
            <a:off x="6114349" y="6575531"/>
            <a:ext cx="165618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cumento 57"/>
          <p:cNvSpPr/>
          <p:nvPr/>
        </p:nvSpPr>
        <p:spPr>
          <a:xfrm>
            <a:off x="179512" y="4653136"/>
            <a:ext cx="2677976" cy="122413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President </a:t>
            </a:r>
            <a:r>
              <a:rPr lang="it-IT" sz="2400" b="1" dirty="0" err="1" smtClean="0">
                <a:latin typeface="Calibri" pitchFamily="34" charset="0"/>
              </a:rPr>
              <a:t>of</a:t>
            </a:r>
            <a:r>
              <a:rPr lang="it-IT" sz="2400" b="1" dirty="0" smtClean="0">
                <a:latin typeface="Calibri" pitchFamily="34" charset="0"/>
              </a:rPr>
              <a:t> the</a:t>
            </a:r>
            <a:br>
              <a:rPr lang="it-IT" sz="2400" b="1" dirty="0" smtClean="0">
                <a:latin typeface="Calibri" pitchFamily="34" charset="0"/>
              </a:rPr>
            </a:br>
            <a:r>
              <a:rPr lang="it-IT" sz="2400" b="1" dirty="0" smtClean="0">
                <a:latin typeface="Calibri" pitchFamily="34" charset="0"/>
              </a:rPr>
              <a:t>      </a:t>
            </a:r>
            <a:r>
              <a:rPr lang="it-IT" sz="2400" b="1" dirty="0" err="1" smtClean="0">
                <a:latin typeface="Calibri" pitchFamily="34" charset="0"/>
              </a:rPr>
              <a:t>United</a:t>
            </a:r>
            <a:r>
              <a:rPr lang="it-IT" sz="2400" b="1" dirty="0" smtClean="0">
                <a:latin typeface="Calibri" pitchFamily="34" charset="0"/>
              </a:rPr>
              <a:t> States</a:t>
            </a:r>
            <a:endParaRPr lang="it-IT" sz="2400" i="1" dirty="0">
              <a:latin typeface="Calibri" pitchFamily="34" charset="0"/>
            </a:endParaRPr>
          </a:p>
        </p:txBody>
      </p:sp>
      <p:sp>
        <p:nvSpPr>
          <p:cNvPr id="34" name="Documento 60"/>
          <p:cNvSpPr/>
          <p:nvPr/>
        </p:nvSpPr>
        <p:spPr>
          <a:xfrm>
            <a:off x="3394222" y="4653136"/>
            <a:ext cx="2071702" cy="720080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Libya</a:t>
            </a:r>
            <a:endParaRPr lang="it-IT" sz="2400" i="1" dirty="0">
              <a:latin typeface="Calibri" pitchFamily="34" charset="0"/>
            </a:endParaRPr>
          </a:p>
        </p:txBody>
      </p:sp>
      <p:sp>
        <p:nvSpPr>
          <p:cNvPr id="35" name="Documento 67"/>
          <p:cNvSpPr/>
          <p:nvPr/>
        </p:nvSpPr>
        <p:spPr>
          <a:xfrm>
            <a:off x="6537494" y="4653136"/>
            <a:ext cx="2066954" cy="86409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Ultimatum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36" name="Immagine 5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643446"/>
            <a:ext cx="472532" cy="538162"/>
          </a:xfrm>
          <a:prstGeom prst="rect">
            <a:avLst/>
          </a:prstGeom>
        </p:spPr>
      </p:pic>
      <p:pic>
        <p:nvPicPr>
          <p:cNvPr id="37" name="Immagine 61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643446"/>
            <a:ext cx="571504" cy="538162"/>
          </a:xfrm>
          <a:prstGeom prst="rect">
            <a:avLst/>
          </a:prstGeom>
        </p:spPr>
      </p:pic>
      <p:pic>
        <p:nvPicPr>
          <p:cNvPr id="38" name="Immagine 6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643446"/>
            <a:ext cx="500066" cy="538162"/>
          </a:xfrm>
          <a:prstGeom prst="rect">
            <a:avLst/>
          </a:prstGeom>
        </p:spPr>
      </p:pic>
      <p:cxnSp>
        <p:nvCxnSpPr>
          <p:cNvPr id="39" name="Connettore 4 41"/>
          <p:cNvCxnSpPr>
            <a:endCxn id="33" idx="2"/>
          </p:cNvCxnSpPr>
          <p:nvPr/>
        </p:nvCxnSpPr>
        <p:spPr>
          <a:xfrm rot="10800000">
            <a:off x="1518500" y="5796343"/>
            <a:ext cx="533228" cy="440972"/>
          </a:xfrm>
          <a:prstGeom prst="bent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4 41"/>
          <p:cNvCxnSpPr>
            <a:endCxn id="34" idx="2"/>
          </p:cNvCxnSpPr>
          <p:nvPr/>
        </p:nvCxnSpPr>
        <p:spPr>
          <a:xfrm rot="16200000" flipV="1">
            <a:off x="4405227" y="5350457"/>
            <a:ext cx="911704" cy="86201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4 41"/>
          <p:cNvCxnSpPr>
            <a:endCxn id="35" idx="2"/>
          </p:cNvCxnSpPr>
          <p:nvPr/>
        </p:nvCxnSpPr>
        <p:spPr>
          <a:xfrm rot="5400000" flipH="1" flipV="1">
            <a:off x="6907017" y="5645369"/>
            <a:ext cx="849217" cy="478692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8346"/>
          </a:xfrm>
        </p:spPr>
        <p:txBody>
          <a:bodyPr/>
          <a:lstStyle/>
          <a:p>
            <a:r>
              <a:rPr lang="it-IT" dirty="0" smtClean="0"/>
              <a:t>A new </a:t>
            </a:r>
            <a:r>
              <a:rPr lang="it-IT" dirty="0" err="1" smtClean="0"/>
              <a:t>representation</a:t>
            </a:r>
            <a:endParaRPr lang="it-IT" dirty="0"/>
          </a:p>
        </p:txBody>
      </p:sp>
      <p:sp>
        <p:nvSpPr>
          <p:cNvPr id="51" name="Freccia bidirezionale verticale 50"/>
          <p:cNvSpPr/>
          <p:nvPr/>
        </p:nvSpPr>
        <p:spPr>
          <a:xfrm>
            <a:off x="1285852" y="3643314"/>
            <a:ext cx="285752" cy="1071570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Freccia bidirezionale verticale 51"/>
          <p:cNvSpPr/>
          <p:nvPr/>
        </p:nvSpPr>
        <p:spPr>
          <a:xfrm>
            <a:off x="4429124" y="3929066"/>
            <a:ext cx="285752" cy="785818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eform 31"/>
          <p:cNvSpPr/>
          <p:nvPr/>
        </p:nvSpPr>
        <p:spPr>
          <a:xfrm>
            <a:off x="0" y="2674961"/>
            <a:ext cx="9003749" cy="3267720"/>
          </a:xfrm>
          <a:custGeom>
            <a:avLst/>
            <a:gdLst>
              <a:gd name="connsiteX0" fmla="*/ 0 w 9003749"/>
              <a:gd name="connsiteY0" fmla="*/ 259308 h 3267720"/>
              <a:gd name="connsiteX1" fmla="*/ 122830 w 9003749"/>
              <a:gd name="connsiteY1" fmla="*/ 136478 h 3267720"/>
              <a:gd name="connsiteX2" fmla="*/ 163773 w 9003749"/>
              <a:gd name="connsiteY2" fmla="*/ 81887 h 3267720"/>
              <a:gd name="connsiteX3" fmla="*/ 586854 w 9003749"/>
              <a:gd name="connsiteY3" fmla="*/ 0 h 3267720"/>
              <a:gd name="connsiteX4" fmla="*/ 4804012 w 9003749"/>
              <a:gd name="connsiteY4" fmla="*/ 81887 h 3267720"/>
              <a:gd name="connsiteX5" fmla="*/ 6864824 w 9003749"/>
              <a:gd name="connsiteY5" fmla="*/ 95535 h 3267720"/>
              <a:gd name="connsiteX6" fmla="*/ 8134066 w 9003749"/>
              <a:gd name="connsiteY6" fmla="*/ 109182 h 3267720"/>
              <a:gd name="connsiteX7" fmla="*/ 8625385 w 9003749"/>
              <a:gd name="connsiteY7" fmla="*/ 150126 h 3267720"/>
              <a:gd name="connsiteX8" fmla="*/ 8802806 w 9003749"/>
              <a:gd name="connsiteY8" fmla="*/ 300251 h 3267720"/>
              <a:gd name="connsiteX9" fmla="*/ 8939284 w 9003749"/>
              <a:gd name="connsiteY9" fmla="*/ 600502 h 3267720"/>
              <a:gd name="connsiteX10" fmla="*/ 8939284 w 9003749"/>
              <a:gd name="connsiteY10" fmla="*/ 2006221 h 3267720"/>
              <a:gd name="connsiteX11" fmla="*/ 8871045 w 9003749"/>
              <a:gd name="connsiteY11" fmla="*/ 2579427 h 3267720"/>
              <a:gd name="connsiteX12" fmla="*/ 8775510 w 9003749"/>
              <a:gd name="connsiteY12" fmla="*/ 2852382 h 3267720"/>
              <a:gd name="connsiteX13" fmla="*/ 8598090 w 9003749"/>
              <a:gd name="connsiteY13" fmla="*/ 3084394 h 3267720"/>
              <a:gd name="connsiteX14" fmla="*/ 8488907 w 9003749"/>
              <a:gd name="connsiteY14" fmla="*/ 3138985 h 3267720"/>
              <a:gd name="connsiteX15" fmla="*/ 7656394 w 9003749"/>
              <a:gd name="connsiteY15" fmla="*/ 3248167 h 3267720"/>
              <a:gd name="connsiteX16" fmla="*/ 6591869 w 9003749"/>
              <a:gd name="connsiteY16" fmla="*/ 3207224 h 3267720"/>
              <a:gd name="connsiteX17" fmla="*/ 5895833 w 9003749"/>
              <a:gd name="connsiteY17" fmla="*/ 3084394 h 3267720"/>
              <a:gd name="connsiteX18" fmla="*/ 5008728 w 9003749"/>
              <a:gd name="connsiteY18" fmla="*/ 2934269 h 3267720"/>
              <a:gd name="connsiteX19" fmla="*/ 2743200 w 9003749"/>
              <a:gd name="connsiteY19" fmla="*/ 2866030 h 3267720"/>
              <a:gd name="connsiteX20" fmla="*/ 1951630 w 9003749"/>
              <a:gd name="connsiteY20" fmla="*/ 2893326 h 3267720"/>
              <a:gd name="connsiteX21" fmla="*/ 1692322 w 9003749"/>
              <a:gd name="connsiteY21" fmla="*/ 2934269 h 3267720"/>
              <a:gd name="connsiteX22" fmla="*/ 1023582 w 9003749"/>
              <a:gd name="connsiteY22" fmla="*/ 3002508 h 3267720"/>
              <a:gd name="connsiteX23" fmla="*/ 641445 w 9003749"/>
              <a:gd name="connsiteY23" fmla="*/ 3111690 h 3267720"/>
              <a:gd name="connsiteX24" fmla="*/ 532263 w 9003749"/>
              <a:gd name="connsiteY24" fmla="*/ 3152633 h 3267720"/>
              <a:gd name="connsiteX25" fmla="*/ 382137 w 9003749"/>
              <a:gd name="connsiteY25" fmla="*/ 3193576 h 3267720"/>
              <a:gd name="connsiteX26" fmla="*/ 109182 w 9003749"/>
              <a:gd name="connsiteY26" fmla="*/ 3029803 h 3267720"/>
              <a:gd name="connsiteX27" fmla="*/ 95534 w 9003749"/>
              <a:gd name="connsiteY27" fmla="*/ 177421 h 326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003749" h="3267720">
                <a:moveTo>
                  <a:pt x="0" y="259308"/>
                </a:moveTo>
                <a:cubicBezTo>
                  <a:pt x="40943" y="218365"/>
                  <a:pt x="83556" y="179025"/>
                  <a:pt x="122830" y="136478"/>
                </a:cubicBezTo>
                <a:cubicBezTo>
                  <a:pt x="138258" y="119764"/>
                  <a:pt x="142475" y="89874"/>
                  <a:pt x="163773" y="81887"/>
                </a:cubicBezTo>
                <a:cubicBezTo>
                  <a:pt x="330029" y="19541"/>
                  <a:pt x="429393" y="15746"/>
                  <a:pt x="586854" y="0"/>
                </a:cubicBezTo>
                <a:lnTo>
                  <a:pt x="4804012" y="81887"/>
                </a:lnTo>
                <a:lnTo>
                  <a:pt x="6864824" y="95535"/>
                </a:lnTo>
                <a:lnTo>
                  <a:pt x="8134066" y="109182"/>
                </a:lnTo>
                <a:cubicBezTo>
                  <a:pt x="8297839" y="122830"/>
                  <a:pt x="8467368" y="104978"/>
                  <a:pt x="8625385" y="150126"/>
                </a:cubicBezTo>
                <a:cubicBezTo>
                  <a:pt x="8699875" y="171409"/>
                  <a:pt x="8752389" y="241431"/>
                  <a:pt x="8802806" y="300251"/>
                </a:cubicBezTo>
                <a:cubicBezTo>
                  <a:pt x="8833515" y="336078"/>
                  <a:pt x="8925874" y="568317"/>
                  <a:pt x="8939284" y="600502"/>
                </a:cubicBezTo>
                <a:cubicBezTo>
                  <a:pt x="9003749" y="1116249"/>
                  <a:pt x="8986164" y="935796"/>
                  <a:pt x="8939284" y="2006221"/>
                </a:cubicBezTo>
                <a:cubicBezTo>
                  <a:pt x="8930865" y="2198455"/>
                  <a:pt x="8907609" y="2390515"/>
                  <a:pt x="8871045" y="2579427"/>
                </a:cubicBezTo>
                <a:cubicBezTo>
                  <a:pt x="8852727" y="2674068"/>
                  <a:pt x="8813838" y="2763932"/>
                  <a:pt x="8775510" y="2852382"/>
                </a:cubicBezTo>
                <a:cubicBezTo>
                  <a:pt x="8739776" y="2934845"/>
                  <a:pt x="8672292" y="3029979"/>
                  <a:pt x="8598090" y="3084394"/>
                </a:cubicBezTo>
                <a:cubicBezTo>
                  <a:pt x="8565277" y="3108457"/>
                  <a:pt x="8527821" y="3127095"/>
                  <a:pt x="8488907" y="3138985"/>
                </a:cubicBezTo>
                <a:cubicBezTo>
                  <a:pt x="8067595" y="3267720"/>
                  <a:pt x="8116143" y="3234236"/>
                  <a:pt x="7656394" y="3248167"/>
                </a:cubicBezTo>
                <a:cubicBezTo>
                  <a:pt x="7301552" y="3234519"/>
                  <a:pt x="6945447" y="3240115"/>
                  <a:pt x="6591869" y="3207224"/>
                </a:cubicBezTo>
                <a:cubicBezTo>
                  <a:pt x="6357285" y="3185402"/>
                  <a:pt x="6127423" y="3127658"/>
                  <a:pt x="5895833" y="3084394"/>
                </a:cubicBezTo>
                <a:cubicBezTo>
                  <a:pt x="5384439" y="2988859"/>
                  <a:pt x="5443536" y="2975032"/>
                  <a:pt x="5008728" y="2934269"/>
                </a:cubicBezTo>
                <a:cubicBezTo>
                  <a:pt x="4139448" y="2852774"/>
                  <a:pt x="3877955" y="2883900"/>
                  <a:pt x="2743200" y="2866030"/>
                </a:cubicBezTo>
                <a:cubicBezTo>
                  <a:pt x="2479343" y="2875129"/>
                  <a:pt x="2215089" y="2876218"/>
                  <a:pt x="1951630" y="2893326"/>
                </a:cubicBezTo>
                <a:cubicBezTo>
                  <a:pt x="1864307" y="2898996"/>
                  <a:pt x="1778907" y="2921598"/>
                  <a:pt x="1692322" y="2934269"/>
                </a:cubicBezTo>
                <a:cubicBezTo>
                  <a:pt x="1328339" y="2987534"/>
                  <a:pt x="1421712" y="2973016"/>
                  <a:pt x="1023582" y="3002508"/>
                </a:cubicBezTo>
                <a:lnTo>
                  <a:pt x="641445" y="3111690"/>
                </a:lnTo>
                <a:cubicBezTo>
                  <a:pt x="604273" y="3123048"/>
                  <a:pt x="569328" y="3140928"/>
                  <a:pt x="532263" y="3152633"/>
                </a:cubicBezTo>
                <a:cubicBezTo>
                  <a:pt x="482801" y="3168252"/>
                  <a:pt x="432179" y="3179928"/>
                  <a:pt x="382137" y="3193576"/>
                </a:cubicBezTo>
                <a:cubicBezTo>
                  <a:pt x="291152" y="3138985"/>
                  <a:pt x="119219" y="3135433"/>
                  <a:pt x="109182" y="3029803"/>
                </a:cubicBezTo>
                <a:cubicBezTo>
                  <a:pt x="19239" y="2083262"/>
                  <a:pt x="95534" y="177421"/>
                  <a:pt x="95534" y="177421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Picture 8" descr="http://upload.wikimedia.org/wikipedia/commons/archive/6/63/20081217044913!Wikipedia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0998" y="5373216"/>
            <a:ext cx="1283002" cy="128300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ounded Rectangle 39"/>
          <p:cNvSpPr/>
          <p:nvPr/>
        </p:nvSpPr>
        <p:spPr>
          <a:xfrm rot="19358729">
            <a:off x="517429" y="3401026"/>
            <a:ext cx="7560840" cy="1296144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Q: </a:t>
            </a:r>
            <a:r>
              <a:rPr lang="it-IT" sz="3200" b="1" dirty="0" err="1" smtClean="0"/>
              <a:t>how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to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measure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proximity</a:t>
            </a:r>
            <a:r>
              <a:rPr lang="it-IT" sz="3200" b="1" dirty="0" smtClean="0"/>
              <a:t> of </a:t>
            </a:r>
            <a:r>
              <a:rPr lang="it-IT" sz="3200" b="1" dirty="0" err="1" smtClean="0"/>
              <a:t>nodes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 animBg="1"/>
      <p:bldP spid="16" grpId="0" animBg="1"/>
      <p:bldP spid="33" grpId="0" animBg="1"/>
      <p:bldP spid="34" grpId="0" animBg="1"/>
      <p:bldP spid="35" grpId="0" animBg="1"/>
      <p:bldP spid="51" grpId="0" animBg="1"/>
      <p:bldP spid="52" grpId="0" animBg="1"/>
      <p:bldP spid="32" grpId="0" animBg="1"/>
      <p:bldP spid="4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41438"/>
            <a:ext cx="8856662" cy="484346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6988"/>
            <a:ext cx="8077200" cy="990601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sym typeface="Calibri" pitchFamily="34" charset="0"/>
              </a:rPr>
              <a:t>Text as a sub-graph of topics</a:t>
            </a:r>
            <a:endParaRPr lang="en-US" smtClean="0">
              <a:latin typeface="Calibri" pitchFamily="34" charset="0"/>
              <a:ea typeface="ヒラギノ角ゴ ProN W3" charset="-128"/>
              <a:sym typeface="Calibri" pitchFamily="34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85800" y="1844675"/>
            <a:ext cx="7181850" cy="4810125"/>
            <a:chOff x="0" y="0"/>
            <a:chExt cx="4524" cy="303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771"/>
              <a:ext cx="1176" cy="872"/>
              <a:chOff x="0" y="0"/>
              <a:chExt cx="1176" cy="871"/>
            </a:xfrm>
          </p:grpSpPr>
          <p:sp>
            <p:nvSpPr>
              <p:cNvPr id="48164" name="Oval 3"/>
              <p:cNvSpPr>
                <a:spLocks/>
              </p:cNvSpPr>
              <p:nvPr/>
            </p:nvSpPr>
            <p:spPr bwMode="auto">
              <a:xfrm>
                <a:off x="0" y="234"/>
                <a:ext cx="1176" cy="4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5" name="Rectangle 4"/>
              <p:cNvSpPr>
                <a:spLocks/>
              </p:cNvSpPr>
              <p:nvPr/>
            </p:nvSpPr>
            <p:spPr bwMode="auto">
              <a:xfrm>
                <a:off x="172" y="0"/>
                <a:ext cx="828" cy="8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pPr>
                  <a:spcBef>
                    <a:spcPts val="100"/>
                  </a:spcBef>
                </a:pPr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Mahmoud Ahmadinejad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39" y="1555"/>
              <a:ext cx="1065" cy="412"/>
              <a:chOff x="0" y="0"/>
              <a:chExt cx="1065" cy="412"/>
            </a:xfrm>
          </p:grpSpPr>
          <p:sp>
            <p:nvSpPr>
              <p:cNvPr id="48162" name="Oval 6"/>
              <p:cNvSpPr>
                <a:spLocks/>
              </p:cNvSpPr>
              <p:nvPr/>
            </p:nvSpPr>
            <p:spPr bwMode="auto">
              <a:xfrm>
                <a:off x="0" y="0"/>
                <a:ext cx="1065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3" name="Rectangle 7"/>
              <p:cNvSpPr>
                <a:spLocks/>
              </p:cNvSpPr>
              <p:nvPr/>
            </p:nvSpPr>
            <p:spPr bwMode="auto">
              <a:xfrm>
                <a:off x="156" y="106"/>
                <a:ext cx="752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Ultimatum</a:t>
                </a: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999" y="1761"/>
              <a:ext cx="1065" cy="412"/>
              <a:chOff x="0" y="0"/>
              <a:chExt cx="1065" cy="412"/>
            </a:xfrm>
          </p:grpSpPr>
          <p:sp>
            <p:nvSpPr>
              <p:cNvPr id="48160" name="Oval 9"/>
              <p:cNvSpPr>
                <a:spLocks/>
              </p:cNvSpPr>
              <p:nvPr/>
            </p:nvSpPr>
            <p:spPr bwMode="auto">
              <a:xfrm>
                <a:off x="0" y="0"/>
                <a:ext cx="1065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1" name="Rectangle 10"/>
              <p:cNvSpPr>
                <a:spLocks/>
              </p:cNvSpPr>
              <p:nvPr/>
            </p:nvSpPr>
            <p:spPr bwMode="auto">
              <a:xfrm>
                <a:off x="156" y="30"/>
                <a:ext cx="752" cy="3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RQ-170 drone</a:t>
                </a:r>
              </a:p>
            </p:txBody>
          </p:sp>
        </p:grpSp>
        <p:sp>
          <p:nvSpPr>
            <p:cNvPr id="48140" name="AutoShape 12"/>
            <p:cNvSpPr>
              <a:spLocks/>
            </p:cNvSpPr>
            <p:nvPr/>
          </p:nvSpPr>
          <p:spPr bwMode="auto">
            <a:xfrm>
              <a:off x="1552" y="387"/>
              <a:ext cx="1675" cy="7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1" name="Freeform 13"/>
            <p:cNvSpPr>
              <a:spLocks/>
            </p:cNvSpPr>
            <p:nvPr/>
          </p:nvSpPr>
          <p:spPr bwMode="auto">
            <a:xfrm>
              <a:off x="1552" y="123"/>
              <a:ext cx="1563" cy="257"/>
            </a:xfrm>
            <a:custGeom>
              <a:avLst/>
              <a:gdLst>
                <a:gd name="T0" fmla="*/ 0 w 21600"/>
                <a:gd name="T1" fmla="*/ 0 h 19976"/>
                <a:gd name="T2" fmla="*/ 0 w 21600"/>
                <a:gd name="T3" fmla="*/ 0 h 19976"/>
                <a:gd name="T4" fmla="*/ 0 w 21600"/>
                <a:gd name="T5" fmla="*/ 0 h 199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976"/>
                <a:gd name="T11" fmla="*/ 21600 w 21600"/>
                <a:gd name="T12" fmla="*/ 19976 h 19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976">
                  <a:moveTo>
                    <a:pt x="0" y="19976"/>
                  </a:moveTo>
                  <a:cubicBezTo>
                    <a:pt x="4617" y="11602"/>
                    <a:pt x="9234" y="3229"/>
                    <a:pt x="12834" y="802"/>
                  </a:cubicBezTo>
                  <a:cubicBezTo>
                    <a:pt x="16434" y="-1624"/>
                    <a:pt x="19017" y="1897"/>
                    <a:pt x="21600" y="5418"/>
                  </a:cubicBezTo>
                </a:path>
              </a:pathLst>
            </a:custGeom>
            <a:noFill/>
            <a:ln w="889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2" name="Freeform 14"/>
            <p:cNvSpPr>
              <a:spLocks/>
            </p:cNvSpPr>
            <p:nvPr/>
          </p:nvSpPr>
          <p:spPr bwMode="auto">
            <a:xfrm>
              <a:off x="1096" y="1127"/>
              <a:ext cx="2166" cy="299"/>
            </a:xfrm>
            <a:custGeom>
              <a:avLst/>
              <a:gdLst>
                <a:gd name="T0" fmla="*/ 0 w 21600"/>
                <a:gd name="T1" fmla="*/ 0 h 20281"/>
                <a:gd name="T2" fmla="*/ 0 w 21600"/>
                <a:gd name="T3" fmla="*/ 0 h 20281"/>
                <a:gd name="T4" fmla="*/ 0 w 21600"/>
                <a:gd name="T5" fmla="*/ 0 h 202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281"/>
                <a:gd name="T11" fmla="*/ 21600 w 21600"/>
                <a:gd name="T12" fmla="*/ 20281 h 202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281">
                  <a:moveTo>
                    <a:pt x="0" y="0"/>
                  </a:moveTo>
                  <a:cubicBezTo>
                    <a:pt x="4144" y="9353"/>
                    <a:pt x="8288" y="18706"/>
                    <a:pt x="11888" y="20153"/>
                  </a:cubicBezTo>
                  <a:cubicBezTo>
                    <a:pt x="15488" y="21600"/>
                    <a:pt x="20057" y="10335"/>
                    <a:pt x="21600" y="8681"/>
                  </a:cubicBezTo>
                </a:path>
              </a:pathLst>
            </a:custGeom>
            <a:noFill/>
            <a:ln w="1016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3" name="Freeform 15"/>
            <p:cNvSpPr>
              <a:spLocks/>
            </p:cNvSpPr>
            <p:nvPr/>
          </p:nvSpPr>
          <p:spPr bwMode="auto">
            <a:xfrm>
              <a:off x="1704" y="344"/>
              <a:ext cx="1508" cy="14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21600"/>
                  </a:moveTo>
                  <a:cubicBezTo>
                    <a:pt x="2091" y="15955"/>
                    <a:pt x="4182" y="10311"/>
                    <a:pt x="7782" y="6711"/>
                  </a:cubicBezTo>
                  <a:cubicBezTo>
                    <a:pt x="11382" y="3111"/>
                    <a:pt x="19624" y="792"/>
                    <a:pt x="21600" y="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4" name="Freeform 16"/>
            <p:cNvSpPr>
              <a:spLocks/>
            </p:cNvSpPr>
            <p:nvPr/>
          </p:nvSpPr>
          <p:spPr bwMode="auto">
            <a:xfrm>
              <a:off x="1547" y="380"/>
              <a:ext cx="1446" cy="15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cubicBezTo>
                    <a:pt x="8207" y="1577"/>
                    <a:pt x="7388" y="5522"/>
                    <a:pt x="8640" y="9869"/>
                  </a:cubicBezTo>
                  <a:cubicBezTo>
                    <a:pt x="10393" y="13907"/>
                    <a:pt x="12417" y="18275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80" y="2806"/>
              <a:ext cx="4344" cy="224"/>
              <a:chOff x="0" y="0"/>
              <a:chExt cx="4344" cy="224"/>
            </a:xfrm>
          </p:grpSpPr>
          <p:sp>
            <p:nvSpPr>
              <p:cNvPr id="48158" name="Line 17"/>
              <p:cNvSpPr>
                <a:spLocks noChangeShapeType="1"/>
              </p:cNvSpPr>
              <p:nvPr/>
            </p:nvSpPr>
            <p:spPr bwMode="auto">
              <a:xfrm>
                <a:off x="0" y="106"/>
                <a:ext cx="266" cy="1"/>
              </a:xfrm>
              <a:prstGeom prst="line">
                <a:avLst/>
              </a:prstGeom>
              <a:noFill/>
              <a:ln w="57150">
                <a:solidFill>
                  <a:srgbClr val="C0504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9" name="Rectangle 18"/>
              <p:cNvSpPr>
                <a:spLocks/>
              </p:cNvSpPr>
              <p:nvPr/>
            </p:nvSpPr>
            <p:spPr bwMode="auto">
              <a:xfrm>
                <a:off x="304" y="0"/>
                <a:ext cx="4040" cy="224"/>
              </a:xfrm>
              <a:prstGeom prst="rect">
                <a:avLst/>
              </a:prstGeom>
              <a:noFill/>
              <a:ln w="12700" cap="rnd">
                <a:noFill/>
                <a:round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solidFill>
                      <a:srgbClr val="595959"/>
                    </a:solidFill>
                    <a:latin typeface="Calibri Bold" charset="0"/>
                    <a:sym typeface="Calibri Bold" charset="0"/>
                  </a:rPr>
                  <a:t>Any relatedness measure over a graph, </a:t>
                </a:r>
                <a:r>
                  <a:rPr lang="en-US" sz="1600">
                    <a:solidFill>
                      <a:srgbClr val="595959"/>
                    </a:solidFill>
                    <a:latin typeface="Calibri Bold" charset="0"/>
                    <a:sym typeface="Calibri Bold" charset="0"/>
                  </a:rPr>
                  <a:t>e.g. [Milne &amp; Witten, 2008]</a:t>
                </a:r>
              </a:p>
            </p:txBody>
          </p:sp>
        </p:grpSp>
        <p:sp>
          <p:nvSpPr>
            <p:cNvPr id="48146" name="Freeform 20"/>
            <p:cNvSpPr>
              <a:spLocks/>
            </p:cNvSpPr>
            <p:nvPr/>
          </p:nvSpPr>
          <p:spPr bwMode="auto">
            <a:xfrm>
              <a:off x="1080" y="664"/>
              <a:ext cx="419" cy="907"/>
            </a:xfrm>
            <a:custGeom>
              <a:avLst/>
              <a:gdLst>
                <a:gd name="T0" fmla="*/ 0 w 19788"/>
                <a:gd name="T1" fmla="*/ 0 h 21600"/>
                <a:gd name="T2" fmla="*/ 0 w 19788"/>
                <a:gd name="T3" fmla="*/ 0 h 21600"/>
                <a:gd name="T4" fmla="*/ 0 w 19788"/>
                <a:gd name="T5" fmla="*/ 0 h 21600"/>
                <a:gd name="T6" fmla="*/ 0 60000 65536"/>
                <a:gd name="T7" fmla="*/ 0 60000 65536"/>
                <a:gd name="T8" fmla="*/ 0 60000 65536"/>
                <a:gd name="T9" fmla="*/ 0 w 19788"/>
                <a:gd name="T10" fmla="*/ 0 h 21600"/>
                <a:gd name="T11" fmla="*/ 19788 w 197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88" h="21600">
                  <a:moveTo>
                    <a:pt x="0" y="0"/>
                  </a:moveTo>
                  <a:cubicBezTo>
                    <a:pt x="8640" y="3927"/>
                    <a:pt x="17280" y="7855"/>
                    <a:pt x="19440" y="11455"/>
                  </a:cubicBezTo>
                  <a:cubicBezTo>
                    <a:pt x="21600" y="15055"/>
                    <a:pt x="13000" y="20418"/>
                    <a:pt x="12960" y="2160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7" name="Freeform 21"/>
            <p:cNvSpPr>
              <a:spLocks/>
            </p:cNvSpPr>
            <p:nvPr/>
          </p:nvSpPr>
          <p:spPr bwMode="auto">
            <a:xfrm>
              <a:off x="529" y="593"/>
              <a:ext cx="72" cy="396"/>
            </a:xfrm>
            <a:custGeom>
              <a:avLst/>
              <a:gdLst>
                <a:gd name="T0" fmla="*/ 0 w 20268"/>
                <a:gd name="T1" fmla="*/ 0 h 21600"/>
                <a:gd name="T2" fmla="*/ 0 w 20268"/>
                <a:gd name="T3" fmla="*/ 0 h 21600"/>
                <a:gd name="T4" fmla="*/ 0 w 20268"/>
                <a:gd name="T5" fmla="*/ 0 h 21600"/>
                <a:gd name="T6" fmla="*/ 0 60000 65536"/>
                <a:gd name="T7" fmla="*/ 0 60000 65536"/>
                <a:gd name="T8" fmla="*/ 0 60000 65536"/>
                <a:gd name="T9" fmla="*/ 0 w 20268"/>
                <a:gd name="T10" fmla="*/ 0 h 21600"/>
                <a:gd name="T11" fmla="*/ 20268 w 202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68" h="21600">
                  <a:moveTo>
                    <a:pt x="20268" y="0"/>
                  </a:moveTo>
                  <a:cubicBezTo>
                    <a:pt x="10936" y="2520"/>
                    <a:pt x="1604" y="5040"/>
                    <a:pt x="136" y="8640"/>
                  </a:cubicBezTo>
                  <a:cubicBezTo>
                    <a:pt x="-1332" y="12240"/>
                    <a:pt x="9573" y="19530"/>
                    <a:pt x="11460" y="21600"/>
                  </a:cubicBezTo>
                </a:path>
              </a:pathLst>
            </a:custGeom>
            <a:noFill/>
            <a:ln w="381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72" y="112"/>
              <a:ext cx="1180" cy="550"/>
              <a:chOff x="0" y="0"/>
              <a:chExt cx="1179" cy="549"/>
            </a:xfrm>
          </p:grpSpPr>
          <p:sp>
            <p:nvSpPr>
              <p:cNvPr id="48156" name="Oval 22"/>
              <p:cNvSpPr>
                <a:spLocks/>
              </p:cNvSpPr>
              <p:nvPr/>
            </p:nvSpPr>
            <p:spPr bwMode="auto">
              <a:xfrm>
                <a:off x="0" y="0"/>
                <a:ext cx="1179" cy="549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7" name="Rectangle 23"/>
              <p:cNvSpPr>
                <a:spLocks/>
              </p:cNvSpPr>
              <p:nvPr/>
            </p:nvSpPr>
            <p:spPr bwMode="auto">
              <a:xfrm>
                <a:off x="173" y="22"/>
                <a:ext cx="832" cy="5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President of the United States</a:t>
                </a:r>
              </a:p>
            </p:txBody>
          </p:sp>
        </p:grpSp>
        <p:sp>
          <p:nvSpPr>
            <p:cNvPr id="48149" name="Freeform 25"/>
            <p:cNvSpPr>
              <a:spLocks/>
            </p:cNvSpPr>
            <p:nvPr/>
          </p:nvSpPr>
          <p:spPr bwMode="auto">
            <a:xfrm>
              <a:off x="3798" y="422"/>
              <a:ext cx="256" cy="567"/>
            </a:xfrm>
            <a:custGeom>
              <a:avLst/>
              <a:gdLst>
                <a:gd name="T0" fmla="*/ 0 w 20404"/>
                <a:gd name="T1" fmla="*/ 0 h 21600"/>
                <a:gd name="T2" fmla="*/ 0 w 20404"/>
                <a:gd name="T3" fmla="*/ 0 h 21600"/>
                <a:gd name="T4" fmla="*/ 0 w 204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0404"/>
                <a:gd name="T10" fmla="*/ 0 h 21600"/>
                <a:gd name="T11" fmla="*/ 20404 w 204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04" h="21600">
                  <a:moveTo>
                    <a:pt x="0" y="0"/>
                  </a:moveTo>
                  <a:cubicBezTo>
                    <a:pt x="9421" y="3426"/>
                    <a:pt x="18843" y="6852"/>
                    <a:pt x="20221" y="10452"/>
                  </a:cubicBezTo>
                  <a:cubicBezTo>
                    <a:pt x="21600" y="14052"/>
                    <a:pt x="14936" y="17826"/>
                    <a:pt x="8272" y="21600"/>
                  </a:cubicBezTo>
                </a:path>
              </a:pathLst>
            </a:custGeom>
            <a:noFill/>
            <a:ln w="508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3113" y="0"/>
              <a:ext cx="1065" cy="432"/>
              <a:chOff x="0" y="0"/>
              <a:chExt cx="1065" cy="432"/>
            </a:xfrm>
          </p:grpSpPr>
          <p:sp>
            <p:nvSpPr>
              <p:cNvPr id="48154" name="Oval 26"/>
              <p:cNvSpPr>
                <a:spLocks/>
              </p:cNvSpPr>
              <p:nvPr/>
            </p:nvSpPr>
            <p:spPr bwMode="auto">
              <a:xfrm>
                <a:off x="0" y="9"/>
                <a:ext cx="1065" cy="4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5" name="Rectangle 27"/>
              <p:cNvSpPr>
                <a:spLocks/>
              </p:cNvSpPr>
              <p:nvPr/>
            </p:nvSpPr>
            <p:spPr bwMode="auto">
              <a:xfrm>
                <a:off x="156" y="0"/>
                <a:ext cx="752" cy="4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Barack Obama</a:t>
                </a:r>
              </a:p>
            </p:txBody>
          </p: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3227" y="971"/>
              <a:ext cx="990" cy="412"/>
              <a:chOff x="0" y="0"/>
              <a:chExt cx="989" cy="412"/>
            </a:xfrm>
          </p:grpSpPr>
          <p:sp>
            <p:nvSpPr>
              <p:cNvPr id="48152" name="Oval 29"/>
              <p:cNvSpPr>
                <a:spLocks/>
              </p:cNvSpPr>
              <p:nvPr/>
            </p:nvSpPr>
            <p:spPr bwMode="auto">
              <a:xfrm>
                <a:off x="0" y="0"/>
                <a:ext cx="989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3" name="Rectangle 30"/>
              <p:cNvSpPr>
                <a:spLocks/>
              </p:cNvSpPr>
              <p:nvPr/>
            </p:nvSpPr>
            <p:spPr bwMode="auto">
              <a:xfrm>
                <a:off x="146" y="94"/>
                <a:ext cx="696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800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Iran</a:t>
                </a:r>
              </a:p>
            </p:txBody>
          </p:sp>
        </p:grpSp>
      </p:grpSp>
      <p:pic>
        <p:nvPicPr>
          <p:cNvPr id="48133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357688"/>
            <a:ext cx="1641475" cy="164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2093913" y="5414963"/>
            <a:ext cx="7023100" cy="1485900"/>
            <a:chOff x="0" y="0"/>
            <a:chExt cx="4424" cy="936"/>
          </a:xfrm>
        </p:grpSpPr>
        <p:sp>
          <p:nvSpPr>
            <p:cNvPr id="48135" name="AutoShape 34"/>
            <p:cNvSpPr>
              <a:spLocks/>
            </p:cNvSpPr>
            <p:nvPr/>
          </p:nvSpPr>
          <p:spPr bwMode="auto">
            <a:xfrm>
              <a:off x="0" y="68"/>
              <a:ext cx="4424" cy="818"/>
            </a:xfrm>
            <a:prstGeom prst="roundRect">
              <a:avLst>
                <a:gd name="adj" fmla="val 25852"/>
              </a:avLst>
            </a:prstGeom>
            <a:solidFill>
              <a:srgbClr val="1D300D"/>
            </a:solidFill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36" name="Rectangle 35"/>
            <p:cNvSpPr>
              <a:spLocks/>
            </p:cNvSpPr>
            <p:nvPr/>
          </p:nvSpPr>
          <p:spPr bwMode="auto">
            <a:xfrm>
              <a:off x="130" y="0"/>
              <a:ext cx="4155" cy="9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Graph analysis allows to find similarities between texts and entities even if they do not match syntactically (so at </a:t>
              </a:r>
              <a:r>
                <a:rPr lang="en-US" sz="2400">
                  <a:solidFill>
                    <a:srgbClr val="FFFFFF"/>
                  </a:solidFill>
                  <a:latin typeface="Calibri Italic" charset="0"/>
                  <a:sym typeface="Calibri Italic" charset="0"/>
                </a:rPr>
                <a:t>concept level</a:t>
              </a:r>
              <a:r>
                <a:rPr lang="en-US" sz="240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)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1053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Given two texts, we map them to </a:t>
            </a:r>
            <a:r>
              <a:rPr lang="en-US" sz="2400" b="1" dirty="0" smtClean="0">
                <a:solidFill>
                  <a:srgbClr val="0070C0"/>
                </a:solidFill>
              </a:rPr>
              <a:t>two sets</a:t>
            </a:r>
            <a:r>
              <a:rPr lang="en-US" sz="2400" dirty="0" smtClean="0"/>
              <a:t> of nodes/entities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We stick onto the graph representation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Annotators</a:t>
            </a:r>
            <a:r>
              <a:rPr lang="it-IT" dirty="0" smtClean="0"/>
              <a:t> and Random </a:t>
            </a:r>
            <a:r>
              <a:rPr lang="it-IT" dirty="0" err="1" smtClean="0"/>
              <a:t>walks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755576" y="2745044"/>
            <a:ext cx="15121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Text 1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755576" y="4401228"/>
            <a:ext cx="151216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Text 2</a:t>
            </a:r>
            <a:endParaRPr lang="it-IT" dirty="0"/>
          </a:p>
        </p:txBody>
      </p:sp>
      <p:grpSp>
        <p:nvGrpSpPr>
          <p:cNvPr id="2" name="Group 50"/>
          <p:cNvGrpSpPr/>
          <p:nvPr/>
        </p:nvGrpSpPr>
        <p:grpSpPr>
          <a:xfrm>
            <a:off x="4355976" y="2762838"/>
            <a:ext cx="720080" cy="1008112"/>
            <a:chOff x="5148064" y="2492896"/>
            <a:chExt cx="720080" cy="1008112"/>
          </a:xfrm>
        </p:grpSpPr>
        <p:sp>
          <p:nvSpPr>
            <p:cNvPr id="9" name="Oval 8"/>
            <p:cNvSpPr/>
            <p:nvPr/>
          </p:nvSpPr>
          <p:spPr>
            <a:xfrm>
              <a:off x="5148064" y="27089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 9"/>
            <p:cNvSpPr/>
            <p:nvPr/>
          </p:nvSpPr>
          <p:spPr>
            <a:xfrm>
              <a:off x="5580112" y="249289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 10"/>
            <p:cNvSpPr/>
            <p:nvPr/>
          </p:nvSpPr>
          <p:spPr>
            <a:xfrm>
              <a:off x="5436096" y="321297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4067944" y="4275006"/>
            <a:ext cx="648072" cy="1584176"/>
            <a:chOff x="4860032" y="4005064"/>
            <a:chExt cx="648072" cy="1584176"/>
          </a:xfrm>
        </p:grpSpPr>
        <p:sp>
          <p:nvSpPr>
            <p:cNvPr id="12" name="Oval 11"/>
            <p:cNvSpPr/>
            <p:nvPr/>
          </p:nvSpPr>
          <p:spPr>
            <a:xfrm>
              <a:off x="4860032" y="4293096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 12"/>
            <p:cNvSpPr/>
            <p:nvPr/>
          </p:nvSpPr>
          <p:spPr>
            <a:xfrm>
              <a:off x="5220072" y="4005064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 13"/>
            <p:cNvSpPr/>
            <p:nvPr/>
          </p:nvSpPr>
          <p:spPr>
            <a:xfrm>
              <a:off x="5076056" y="4725144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 14"/>
            <p:cNvSpPr/>
            <p:nvPr/>
          </p:nvSpPr>
          <p:spPr>
            <a:xfrm>
              <a:off x="5148064" y="5301208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Freeform 18"/>
          <p:cNvSpPr/>
          <p:nvPr/>
        </p:nvSpPr>
        <p:spPr>
          <a:xfrm>
            <a:off x="3599803" y="2276872"/>
            <a:ext cx="2326691" cy="3978234"/>
          </a:xfrm>
          <a:custGeom>
            <a:avLst/>
            <a:gdLst>
              <a:gd name="connsiteX0" fmla="*/ 13854 w 2326691"/>
              <a:gd name="connsiteY0" fmla="*/ 736270 h 3978234"/>
              <a:gd name="connsiteX1" fmla="*/ 73231 w 2326691"/>
              <a:gd name="connsiteY1" fmla="*/ 380010 h 3978234"/>
              <a:gd name="connsiteX2" fmla="*/ 132608 w 2326691"/>
              <a:gd name="connsiteY2" fmla="*/ 273132 h 3978234"/>
              <a:gd name="connsiteX3" fmla="*/ 690748 w 2326691"/>
              <a:gd name="connsiteY3" fmla="*/ 261257 h 3978234"/>
              <a:gd name="connsiteX4" fmla="*/ 916379 w 2326691"/>
              <a:gd name="connsiteY4" fmla="*/ 166254 h 3978234"/>
              <a:gd name="connsiteX5" fmla="*/ 1165761 w 2326691"/>
              <a:gd name="connsiteY5" fmla="*/ 47501 h 3978234"/>
              <a:gd name="connsiteX6" fmla="*/ 1510145 w 2326691"/>
              <a:gd name="connsiteY6" fmla="*/ 0 h 3978234"/>
              <a:gd name="connsiteX7" fmla="*/ 1783278 w 2326691"/>
              <a:gd name="connsiteY7" fmla="*/ 59376 h 3978234"/>
              <a:gd name="connsiteX8" fmla="*/ 1973283 w 2326691"/>
              <a:gd name="connsiteY8" fmla="*/ 332509 h 3978234"/>
              <a:gd name="connsiteX9" fmla="*/ 2044535 w 2326691"/>
              <a:gd name="connsiteY9" fmla="*/ 570015 h 3978234"/>
              <a:gd name="connsiteX10" fmla="*/ 2092036 w 2326691"/>
              <a:gd name="connsiteY10" fmla="*/ 843148 h 3978234"/>
              <a:gd name="connsiteX11" fmla="*/ 2222665 w 2326691"/>
              <a:gd name="connsiteY11" fmla="*/ 2149434 h 3978234"/>
              <a:gd name="connsiteX12" fmla="*/ 2282041 w 2326691"/>
              <a:gd name="connsiteY12" fmla="*/ 2363189 h 3978234"/>
              <a:gd name="connsiteX13" fmla="*/ 2317667 w 2326691"/>
              <a:gd name="connsiteY13" fmla="*/ 2755075 h 3978234"/>
              <a:gd name="connsiteX14" fmla="*/ 2068286 w 2326691"/>
              <a:gd name="connsiteY14" fmla="*/ 3633849 h 3978234"/>
              <a:gd name="connsiteX15" fmla="*/ 1842654 w 2326691"/>
              <a:gd name="connsiteY15" fmla="*/ 3811979 h 3978234"/>
              <a:gd name="connsiteX16" fmla="*/ 1593273 w 2326691"/>
              <a:gd name="connsiteY16" fmla="*/ 3942608 h 3978234"/>
              <a:gd name="connsiteX17" fmla="*/ 1177636 w 2326691"/>
              <a:gd name="connsiteY17" fmla="*/ 3978234 h 3978234"/>
              <a:gd name="connsiteX18" fmla="*/ 655122 w 2326691"/>
              <a:gd name="connsiteY18" fmla="*/ 3883231 h 3978234"/>
              <a:gd name="connsiteX19" fmla="*/ 49480 w 2326691"/>
              <a:gd name="connsiteY19" fmla="*/ 3253839 h 3978234"/>
              <a:gd name="connsiteX20" fmla="*/ 61356 w 2326691"/>
              <a:gd name="connsiteY20" fmla="*/ 2636322 h 3978234"/>
              <a:gd name="connsiteX21" fmla="*/ 334488 w 2326691"/>
              <a:gd name="connsiteY21" fmla="*/ 1805049 h 3978234"/>
              <a:gd name="connsiteX22" fmla="*/ 358239 w 2326691"/>
              <a:gd name="connsiteY22" fmla="*/ 1508166 h 3978234"/>
              <a:gd name="connsiteX23" fmla="*/ 275112 w 2326691"/>
              <a:gd name="connsiteY23" fmla="*/ 1009402 h 3978234"/>
              <a:gd name="connsiteX24" fmla="*/ 156358 w 2326691"/>
              <a:gd name="connsiteY24" fmla="*/ 736270 h 3978234"/>
              <a:gd name="connsiteX25" fmla="*/ 13854 w 2326691"/>
              <a:gd name="connsiteY25" fmla="*/ 736270 h 397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26691" h="3978234">
                <a:moveTo>
                  <a:pt x="13854" y="736270"/>
                </a:moveTo>
                <a:cubicBezTo>
                  <a:pt x="0" y="676893"/>
                  <a:pt x="51420" y="498409"/>
                  <a:pt x="73231" y="380010"/>
                </a:cubicBezTo>
                <a:cubicBezTo>
                  <a:pt x="92507" y="275368"/>
                  <a:pt x="68896" y="294371"/>
                  <a:pt x="132608" y="273132"/>
                </a:cubicBezTo>
                <a:cubicBezTo>
                  <a:pt x="370105" y="287976"/>
                  <a:pt x="484992" y="327825"/>
                  <a:pt x="690748" y="261257"/>
                </a:cubicBezTo>
                <a:cubicBezTo>
                  <a:pt x="768391" y="236137"/>
                  <a:pt x="841961" y="199742"/>
                  <a:pt x="916379" y="166254"/>
                </a:cubicBezTo>
                <a:cubicBezTo>
                  <a:pt x="1000341" y="128471"/>
                  <a:pt x="1075091" y="63502"/>
                  <a:pt x="1165761" y="47501"/>
                </a:cubicBezTo>
                <a:cubicBezTo>
                  <a:pt x="1414582" y="3591"/>
                  <a:pt x="1299544" y="17550"/>
                  <a:pt x="1510145" y="0"/>
                </a:cubicBezTo>
                <a:cubicBezTo>
                  <a:pt x="1601189" y="19792"/>
                  <a:pt x="1707593" y="5038"/>
                  <a:pt x="1783278" y="59376"/>
                </a:cubicBezTo>
                <a:cubicBezTo>
                  <a:pt x="1873371" y="124058"/>
                  <a:pt x="1922768" y="233774"/>
                  <a:pt x="1973283" y="332509"/>
                </a:cubicBezTo>
                <a:cubicBezTo>
                  <a:pt x="2010930" y="406092"/>
                  <a:pt x="2025813" y="489509"/>
                  <a:pt x="2044535" y="570015"/>
                </a:cubicBezTo>
                <a:cubicBezTo>
                  <a:pt x="2065467" y="660024"/>
                  <a:pt x="2081679" y="751319"/>
                  <a:pt x="2092036" y="843148"/>
                </a:cubicBezTo>
                <a:cubicBezTo>
                  <a:pt x="2141079" y="1277992"/>
                  <a:pt x="2168387" y="1715213"/>
                  <a:pt x="2222665" y="2149434"/>
                </a:cubicBezTo>
                <a:cubicBezTo>
                  <a:pt x="2231837" y="2222812"/>
                  <a:pt x="2262249" y="2291937"/>
                  <a:pt x="2282041" y="2363189"/>
                </a:cubicBezTo>
                <a:cubicBezTo>
                  <a:pt x="2293916" y="2493818"/>
                  <a:pt x="2326691" y="2624218"/>
                  <a:pt x="2317667" y="2755075"/>
                </a:cubicBezTo>
                <a:cubicBezTo>
                  <a:pt x="2297174" y="3052221"/>
                  <a:pt x="2279014" y="3395932"/>
                  <a:pt x="2068286" y="3633849"/>
                </a:cubicBezTo>
                <a:cubicBezTo>
                  <a:pt x="2004751" y="3705582"/>
                  <a:pt x="1922997" y="3759756"/>
                  <a:pt x="1842654" y="3811979"/>
                </a:cubicBezTo>
                <a:cubicBezTo>
                  <a:pt x="1763974" y="3863121"/>
                  <a:pt x="1684312" y="3919848"/>
                  <a:pt x="1593273" y="3942608"/>
                </a:cubicBezTo>
                <a:cubicBezTo>
                  <a:pt x="1458371" y="3976334"/>
                  <a:pt x="1316182" y="3966359"/>
                  <a:pt x="1177636" y="3978234"/>
                </a:cubicBezTo>
                <a:cubicBezTo>
                  <a:pt x="1003465" y="3946566"/>
                  <a:pt x="816634" y="3955704"/>
                  <a:pt x="655122" y="3883231"/>
                </a:cubicBezTo>
                <a:cubicBezTo>
                  <a:pt x="314888" y="3730562"/>
                  <a:pt x="231059" y="3531547"/>
                  <a:pt x="49480" y="3253839"/>
                </a:cubicBezTo>
                <a:cubicBezTo>
                  <a:pt x="46532" y="3147696"/>
                  <a:pt x="15132" y="2795332"/>
                  <a:pt x="61356" y="2636322"/>
                </a:cubicBezTo>
                <a:cubicBezTo>
                  <a:pt x="142772" y="2356251"/>
                  <a:pt x="334488" y="1805049"/>
                  <a:pt x="334488" y="1805049"/>
                </a:cubicBezTo>
                <a:cubicBezTo>
                  <a:pt x="342405" y="1706088"/>
                  <a:pt x="360185" y="1607424"/>
                  <a:pt x="358239" y="1508166"/>
                </a:cubicBezTo>
                <a:cubicBezTo>
                  <a:pt x="354922" y="1339006"/>
                  <a:pt x="322665" y="1171082"/>
                  <a:pt x="275112" y="1009402"/>
                </a:cubicBezTo>
                <a:cubicBezTo>
                  <a:pt x="260598" y="960055"/>
                  <a:pt x="228926" y="790695"/>
                  <a:pt x="156358" y="736270"/>
                </a:cubicBezTo>
                <a:cubicBezTo>
                  <a:pt x="131564" y="717675"/>
                  <a:pt x="27708" y="795647"/>
                  <a:pt x="13854" y="736270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45"/>
          <p:cNvGrpSpPr/>
          <p:nvPr/>
        </p:nvGrpSpPr>
        <p:grpSpPr>
          <a:xfrm>
            <a:off x="2987824" y="2690830"/>
            <a:ext cx="1738536" cy="827972"/>
            <a:chOff x="3779912" y="2420888"/>
            <a:chExt cx="1738536" cy="827972"/>
          </a:xfrm>
        </p:grpSpPr>
        <p:sp>
          <p:nvSpPr>
            <p:cNvPr id="20" name="Oval 19"/>
            <p:cNvSpPr/>
            <p:nvPr/>
          </p:nvSpPr>
          <p:spPr>
            <a:xfrm>
              <a:off x="3779912" y="2420888"/>
              <a:ext cx="288032" cy="288032"/>
            </a:xfrm>
            <a:prstGeom prst="ellips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" name="Straight Arrow Connector 22"/>
            <p:cNvCxnSpPr>
              <a:stCxn id="20" idx="6"/>
              <a:endCxn id="9" idx="1"/>
            </p:cNvCxnSpPr>
            <p:nvPr/>
          </p:nvCxnSpPr>
          <p:spPr>
            <a:xfrm>
              <a:off x="4067944" y="2564904"/>
              <a:ext cx="1060637" cy="186197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097771" y="2558607"/>
              <a:ext cx="1410333" cy="690253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0" idx="6"/>
              <a:endCxn id="10" idx="2"/>
            </p:cNvCxnSpPr>
            <p:nvPr/>
          </p:nvCxnSpPr>
          <p:spPr>
            <a:xfrm>
              <a:off x="4067944" y="2564904"/>
              <a:ext cx="1450504" cy="7200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6"/>
          <p:cNvGrpSpPr/>
          <p:nvPr/>
        </p:nvGrpSpPr>
        <p:grpSpPr>
          <a:xfrm>
            <a:off x="2987824" y="4419022"/>
            <a:ext cx="1378496" cy="1296144"/>
            <a:chOff x="3779912" y="4149080"/>
            <a:chExt cx="1378496" cy="1296144"/>
          </a:xfrm>
        </p:grpSpPr>
        <p:sp>
          <p:nvSpPr>
            <p:cNvPr id="21" name="Oval 20"/>
            <p:cNvSpPr/>
            <p:nvPr/>
          </p:nvSpPr>
          <p:spPr>
            <a:xfrm>
              <a:off x="3779912" y="4149080"/>
              <a:ext cx="288032" cy="28803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7" name="Straight Arrow Connector 36"/>
            <p:cNvCxnSpPr>
              <a:stCxn id="21" idx="6"/>
              <a:endCxn id="13" idx="2"/>
            </p:cNvCxnSpPr>
            <p:nvPr/>
          </p:nvCxnSpPr>
          <p:spPr>
            <a:xfrm flipV="1">
              <a:off x="4067944" y="4149080"/>
              <a:ext cx="1090464" cy="144016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1" idx="6"/>
              <a:endCxn id="12" idx="2"/>
            </p:cNvCxnSpPr>
            <p:nvPr/>
          </p:nvCxnSpPr>
          <p:spPr>
            <a:xfrm>
              <a:off x="4067944" y="4293096"/>
              <a:ext cx="730424" cy="144016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1" idx="6"/>
              <a:endCxn id="14" idx="1"/>
            </p:cNvCxnSpPr>
            <p:nvPr/>
          </p:nvCxnSpPr>
          <p:spPr>
            <a:xfrm>
              <a:off x="4067944" y="4293096"/>
              <a:ext cx="988629" cy="474229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1" idx="6"/>
              <a:endCxn id="15" idx="2"/>
            </p:cNvCxnSpPr>
            <p:nvPr/>
          </p:nvCxnSpPr>
          <p:spPr>
            <a:xfrm>
              <a:off x="4067944" y="4293096"/>
              <a:ext cx="1018456" cy="1152128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9"/>
          <p:cNvGrpSpPr/>
          <p:nvPr/>
        </p:nvGrpSpPr>
        <p:grpSpPr>
          <a:xfrm>
            <a:off x="4602471" y="3302462"/>
            <a:ext cx="3749441" cy="2016224"/>
            <a:chOff x="5394559" y="3032520"/>
            <a:chExt cx="3749441" cy="2016224"/>
          </a:xfrm>
        </p:grpSpPr>
        <p:sp>
          <p:nvSpPr>
            <p:cNvPr id="48" name="Left-Up Arrow 47"/>
            <p:cNvSpPr/>
            <p:nvPr/>
          </p:nvSpPr>
          <p:spPr>
            <a:xfrm rot="18502688">
              <a:off x="5142531" y="3284548"/>
              <a:ext cx="2016224" cy="1512168"/>
            </a:xfrm>
            <a:prstGeom prst="leftUpArrow">
              <a:avLst>
                <a:gd name="adj1" fmla="val 10864"/>
                <a:gd name="adj2" fmla="val 25000"/>
                <a:gd name="adj3" fmla="val 25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48179" y="3645024"/>
              <a:ext cx="22958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b="1" dirty="0" err="1" smtClean="0">
                  <a:solidFill>
                    <a:srgbClr val="00B050"/>
                  </a:solidFill>
                </a:rPr>
                <a:t>Volumes</a:t>
              </a:r>
              <a:endParaRPr lang="it-IT" sz="2400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it-IT" sz="2400" b="1" dirty="0" smtClean="0">
                  <a:solidFill>
                    <a:srgbClr val="00B050"/>
                  </a:solidFill>
                </a:rPr>
                <a:t>of </a:t>
              </a:r>
              <a:r>
                <a:rPr lang="it-IT" sz="2400" b="1" dirty="0" err="1" smtClean="0">
                  <a:solidFill>
                    <a:srgbClr val="00B050"/>
                  </a:solidFill>
                </a:rPr>
                <a:t>random</a:t>
              </a:r>
              <a:r>
                <a:rPr lang="it-IT" sz="2400" b="1" dirty="0" smtClean="0">
                  <a:solidFill>
                    <a:srgbClr val="00B050"/>
                  </a:solidFill>
                </a:rPr>
                <a:t> </a:t>
              </a:r>
              <a:r>
                <a:rPr lang="it-IT" sz="2400" b="1" dirty="0" err="1" smtClean="0">
                  <a:solidFill>
                    <a:srgbClr val="00B050"/>
                  </a:solidFill>
                </a:rPr>
                <a:t>paths</a:t>
              </a:r>
              <a:endParaRPr lang="it-IT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652120" y="2402798"/>
            <a:ext cx="2481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</a:rPr>
              <a:t>Graph-KB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</a:rPr>
              <a:t>concepts</a:t>
            </a:r>
            <a:endParaRPr lang="it-IT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31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Some </a:t>
            </a:r>
            <a:r>
              <a:rPr lang="it-IT" sz="4000" dirty="0" err="1" smtClean="0">
                <a:latin typeface="+mj-lt"/>
              </a:rPr>
              <a:t>applications</a:t>
            </a:r>
            <a:r>
              <a:rPr lang="it-IT" sz="4000" dirty="0" smtClean="0">
                <a:latin typeface="+mj-lt"/>
              </a:rPr>
              <a:t> of </a:t>
            </a:r>
            <a:r>
              <a:rPr lang="it-IT" sz="4000" dirty="0" err="1" smtClean="0">
                <a:latin typeface="+mj-lt"/>
              </a:rPr>
              <a:t>this</a:t>
            </a:r>
            <a:r>
              <a:rPr lang="it-IT" sz="4000" dirty="0" smtClean="0">
                <a:latin typeface="+mj-lt"/>
              </a:rPr>
              <a:t> </a:t>
            </a:r>
            <a:br>
              <a:rPr lang="it-IT" sz="4000" dirty="0" smtClean="0">
                <a:latin typeface="+mj-lt"/>
              </a:rPr>
            </a:br>
            <a:r>
              <a:rPr lang="it-IT" sz="4000" dirty="0" err="1" smtClean="0">
                <a:latin typeface="+mj-lt"/>
              </a:rPr>
              <a:t>novel</a:t>
            </a:r>
            <a:r>
              <a:rPr lang="it-IT" sz="4000" dirty="0" smtClean="0">
                <a:latin typeface="+mj-lt"/>
              </a:rPr>
              <a:t> text </a:t>
            </a:r>
            <a:r>
              <a:rPr lang="it-IT" sz="4000" dirty="0" err="1" smtClean="0">
                <a:latin typeface="+mj-lt"/>
              </a:rPr>
              <a:t>representation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Categorization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2792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 err="1" smtClean="0"/>
              <a:t>It</a:t>
            </a:r>
            <a:r>
              <a:rPr lang="it-IT" i="1" dirty="0" smtClean="0"/>
              <a:t> </a:t>
            </a:r>
            <a:r>
              <a:rPr lang="it-IT" i="1" dirty="0" err="1" smtClean="0"/>
              <a:t>is</a:t>
            </a:r>
            <a:r>
              <a:rPr lang="it-IT" i="1" dirty="0" smtClean="0"/>
              <a:t> the </a:t>
            </a:r>
            <a:r>
              <a:rPr lang="it-IT" i="1" dirty="0" err="1" smtClean="0"/>
              <a:t>problem</a:t>
            </a:r>
            <a:r>
              <a:rPr lang="it-IT" i="1" dirty="0" smtClean="0"/>
              <a:t> of </a:t>
            </a:r>
            <a:r>
              <a:rPr lang="it-IT" i="1" dirty="0" err="1" smtClean="0"/>
              <a:t>labeling</a:t>
            </a:r>
            <a:r>
              <a:rPr lang="it-IT" i="1" dirty="0" smtClean="0"/>
              <a:t> </a:t>
            </a:r>
            <a:r>
              <a:rPr lang="it-IT" i="1" dirty="0" err="1" smtClean="0"/>
              <a:t>natural</a:t>
            </a:r>
            <a:r>
              <a:rPr lang="it-IT" i="1" dirty="0" smtClean="0"/>
              <a:t> </a:t>
            </a:r>
            <a:r>
              <a:rPr lang="it-IT" i="1" dirty="0" err="1" smtClean="0"/>
              <a:t>language</a:t>
            </a:r>
            <a:r>
              <a:rPr lang="it-IT" i="1" dirty="0" smtClean="0"/>
              <a:t> </a:t>
            </a:r>
            <a:r>
              <a:rPr lang="it-IT" i="1" dirty="0" err="1" smtClean="0"/>
              <a:t>texts</a:t>
            </a:r>
            <a:r>
              <a:rPr lang="it-IT" i="1" dirty="0" smtClean="0"/>
              <a:t> </a:t>
            </a:r>
            <a:r>
              <a:rPr lang="it-IT" i="1" dirty="0" err="1" smtClean="0"/>
              <a:t>with</a:t>
            </a:r>
            <a:r>
              <a:rPr lang="it-IT" i="1" dirty="0" smtClean="0"/>
              <a:t> </a:t>
            </a:r>
            <a:r>
              <a:rPr lang="it-IT" i="1" dirty="0" err="1" smtClean="0"/>
              <a:t>one</a:t>
            </a:r>
            <a:r>
              <a:rPr lang="it-IT" i="1" dirty="0" smtClean="0"/>
              <a:t> or more </a:t>
            </a:r>
            <a:r>
              <a:rPr lang="it-IT" b="1" i="1" dirty="0" err="1" smtClean="0">
                <a:solidFill>
                  <a:srgbClr val="C00000"/>
                </a:solidFill>
              </a:rPr>
              <a:t>thematic</a:t>
            </a:r>
            <a:r>
              <a:rPr lang="it-IT" b="1" i="1" dirty="0" smtClean="0">
                <a:solidFill>
                  <a:srgbClr val="C00000"/>
                </a:solidFill>
              </a:rPr>
              <a:t> </a:t>
            </a:r>
            <a:r>
              <a:rPr lang="it-IT" b="1" i="1" dirty="0" err="1" smtClean="0">
                <a:solidFill>
                  <a:srgbClr val="C00000"/>
                </a:solidFill>
              </a:rPr>
              <a:t>categories</a:t>
            </a:r>
            <a:r>
              <a:rPr lang="it-IT" b="1" i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/>
              <a:t>drawn</a:t>
            </a:r>
            <a:r>
              <a:rPr lang="it-IT" i="1" dirty="0" smtClean="0"/>
              <a:t> </a:t>
            </a:r>
            <a:r>
              <a:rPr lang="it-IT" i="1" dirty="0" err="1" smtClean="0"/>
              <a:t>from</a:t>
            </a:r>
            <a:r>
              <a:rPr lang="it-IT" i="1" dirty="0" smtClean="0"/>
              <a:t> a </a:t>
            </a:r>
            <a:r>
              <a:rPr lang="it-IT" b="1" i="1" dirty="0" err="1" smtClean="0"/>
              <a:t>predefined</a:t>
            </a:r>
            <a:r>
              <a:rPr lang="it-IT" i="1" dirty="0" smtClean="0"/>
              <a:t> set.</a:t>
            </a:r>
            <a:endParaRPr lang="it-IT" dirty="0" smtClean="0"/>
          </a:p>
          <a:p>
            <a:pPr>
              <a:spcBef>
                <a:spcPts val="2400"/>
              </a:spcBef>
            </a:pPr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solutions</a:t>
            </a:r>
            <a:r>
              <a:rPr lang="it-IT" sz="2800" dirty="0" smtClean="0"/>
              <a:t> </a:t>
            </a:r>
            <a:r>
              <a:rPr lang="it-IT" sz="2800" dirty="0" err="1" smtClean="0"/>
              <a:t>for</a:t>
            </a:r>
            <a:r>
              <a:rPr lang="it-IT" sz="2800" dirty="0" smtClean="0"/>
              <a:t> long </a:t>
            </a:r>
            <a:r>
              <a:rPr lang="it-IT" sz="2800" dirty="0" err="1" smtClean="0"/>
              <a:t>texts</a:t>
            </a:r>
            <a:r>
              <a:rPr lang="it-IT" sz="2800" dirty="0" smtClean="0"/>
              <a:t> (</a:t>
            </a:r>
            <a:r>
              <a:rPr lang="it-IT" sz="2800" dirty="0" err="1" smtClean="0"/>
              <a:t>hence</a:t>
            </a:r>
            <a:r>
              <a:rPr lang="it-IT" sz="2800" dirty="0" smtClean="0"/>
              <a:t> </a:t>
            </a:r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terms</a:t>
            </a:r>
            <a:r>
              <a:rPr lang="it-IT" sz="2800" dirty="0" smtClean="0"/>
              <a:t>)</a:t>
            </a:r>
            <a:endParaRPr lang="it-IT" sz="2800" b="1" i="1" dirty="0" smtClean="0">
              <a:solidFill>
                <a:srgbClr val="FF0000"/>
              </a:solidFill>
            </a:endParaRPr>
          </a:p>
          <a:p>
            <a:pPr lvl="1"/>
            <a:r>
              <a:rPr lang="it-IT" sz="2400" dirty="0" err="1" smtClean="0"/>
              <a:t>Naive</a:t>
            </a:r>
            <a:r>
              <a:rPr lang="it-IT" sz="2400" dirty="0" smtClean="0"/>
              <a:t> </a:t>
            </a:r>
            <a:r>
              <a:rPr lang="it-IT" sz="2400" dirty="0" err="1" smtClean="0"/>
              <a:t>Bayes</a:t>
            </a:r>
            <a:r>
              <a:rPr lang="it-IT" sz="2400" dirty="0" smtClean="0"/>
              <a:t>, SVM, </a:t>
            </a:r>
            <a:r>
              <a:rPr lang="it-IT" sz="2400" dirty="0" err="1" smtClean="0"/>
              <a:t>k-NN</a:t>
            </a:r>
            <a:r>
              <a:rPr lang="it-IT" sz="2400" dirty="0" smtClean="0"/>
              <a:t>, </a:t>
            </a:r>
            <a:r>
              <a:rPr lang="it-IT" sz="2400" dirty="0" err="1" smtClean="0"/>
              <a:t>MaxEnt</a:t>
            </a:r>
            <a:r>
              <a:rPr lang="it-IT" sz="2400" dirty="0" smtClean="0"/>
              <a:t>, </a:t>
            </a:r>
            <a:r>
              <a:rPr lang="it-IT" sz="2400" dirty="0" err="1" smtClean="0"/>
              <a:t>Decision</a:t>
            </a:r>
            <a:r>
              <a:rPr lang="it-IT" sz="2400" dirty="0" smtClean="0"/>
              <a:t> </a:t>
            </a:r>
            <a:r>
              <a:rPr lang="it-IT" sz="2400" dirty="0" err="1" smtClean="0"/>
              <a:t>Tree…</a:t>
            </a:r>
            <a:endParaRPr lang="it-IT" sz="2400" dirty="0" smtClean="0"/>
          </a:p>
          <a:p>
            <a:pPr lvl="1"/>
            <a:endParaRPr lang="it-IT" sz="2400" dirty="0" smtClean="0"/>
          </a:p>
        </p:txBody>
      </p:sp>
      <p:pic>
        <p:nvPicPr>
          <p:cNvPr id="4" name="Picture 2" descr="C:\Users\daniele\Dropbox\ecir_2012\slides\img\ecir2012_snippe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76701"/>
            <a:ext cx="5973441" cy="1054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daniele\Dropbox\ecir_2012\slides\img\ecir2012_twe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791" y="4437112"/>
            <a:ext cx="5959401" cy="995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868144" y="5085184"/>
            <a:ext cx="3288080" cy="156966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3200" b="1" i="1" dirty="0" err="1" smtClean="0">
                <a:solidFill>
                  <a:srgbClr val="FF0000"/>
                </a:solidFill>
              </a:rPr>
              <a:t>few</a:t>
            </a:r>
            <a:r>
              <a:rPr lang="it-IT" sz="3200" b="1" i="1" dirty="0" smtClean="0">
                <a:solidFill>
                  <a:srgbClr val="FF0000"/>
                </a:solidFill>
              </a:rPr>
              <a:t>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for</a:t>
            </a:r>
            <a:r>
              <a:rPr lang="it-IT" sz="3200" b="1" i="1" dirty="0" smtClean="0">
                <a:solidFill>
                  <a:srgbClr val="FF0000"/>
                </a:solidFill>
              </a:rPr>
              <a:t> short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texts</a:t>
            </a:r>
            <a:endParaRPr lang="it-IT" sz="3200" b="1" i="1" dirty="0" smtClean="0">
              <a:solidFill>
                <a:srgbClr val="FF0000"/>
              </a:solidFill>
            </a:endParaRPr>
          </a:p>
          <a:p>
            <a:r>
              <a:rPr lang="it-IT" sz="3200" b="1" i="1" dirty="0" err="1" smtClean="0">
                <a:solidFill>
                  <a:srgbClr val="FF0000"/>
                </a:solidFill>
              </a:rPr>
              <a:t>which</a:t>
            </a:r>
            <a:r>
              <a:rPr lang="it-IT" sz="3200" b="1" i="1" dirty="0" smtClean="0">
                <a:solidFill>
                  <a:srgbClr val="FF0000"/>
                </a:solidFill>
              </a:rPr>
              <a:t> are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poorly</a:t>
            </a:r>
            <a:r>
              <a:rPr lang="it-IT" sz="3200" b="1" i="1" dirty="0" smtClean="0">
                <a:solidFill>
                  <a:srgbClr val="FF0000"/>
                </a:solidFill>
              </a:rPr>
              <a:t> </a:t>
            </a:r>
            <a:endParaRPr lang="it-IT" sz="3200" b="1" i="1" dirty="0" smtClean="0">
              <a:solidFill>
                <a:srgbClr val="FF0000"/>
              </a:solidFill>
            </a:endParaRPr>
          </a:p>
          <a:p>
            <a:r>
              <a:rPr lang="it-IT" sz="3200" b="1" i="1" dirty="0" err="1" smtClean="0">
                <a:solidFill>
                  <a:srgbClr val="FF0000"/>
                </a:solidFill>
              </a:rPr>
              <a:t>composed</a:t>
            </a:r>
            <a:endParaRPr lang="it-IT" sz="3200" dirty="0"/>
          </a:p>
        </p:txBody>
      </p:sp>
    </p:spTree>
  </p:cSld>
  <p:clrMapOvr>
    <a:masterClrMapping/>
  </p:clrMapOvr>
  <p:transition advTm="104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 err="1" smtClean="0">
                <a:solidFill>
                  <a:schemeClr val="bg1"/>
                </a:solidFill>
              </a:rPr>
              <a:t>Topical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classification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of</a:t>
            </a:r>
            <a:r>
              <a:rPr lang="it-IT" b="1" dirty="0" smtClean="0">
                <a:solidFill>
                  <a:schemeClr val="bg1"/>
                </a:solidFill>
              </a:rPr>
              <a:t> news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it-IT" b="1" dirty="0" smtClean="0"/>
              <a:t>Training</a:t>
            </a:r>
            <a:r>
              <a:rPr lang="it-IT" sz="4000" dirty="0" smtClean="0"/>
              <a:t> </a:t>
            </a:r>
            <a:r>
              <a:rPr lang="it-IT" dirty="0" smtClean="0"/>
              <a:t>(given a set of classes)</a:t>
            </a:r>
            <a:endParaRPr lang="it-IT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Annotate the training-set </a:t>
            </a:r>
            <a:r>
              <a:rPr lang="it-IT" sz="2800" dirty="0" err="1" smtClean="0"/>
              <a:t>using</a:t>
            </a:r>
            <a:r>
              <a:rPr lang="it-IT" sz="2800" dirty="0" smtClean="0"/>
              <a:t> TAGME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err="1" smtClean="0"/>
              <a:t>For</a:t>
            </a:r>
            <a:r>
              <a:rPr lang="it-IT" sz="2800" dirty="0" smtClean="0"/>
              <a:t> </a:t>
            </a:r>
            <a:r>
              <a:rPr lang="it-IT" sz="2800" dirty="0" err="1" smtClean="0"/>
              <a:t>each</a:t>
            </a:r>
            <a:r>
              <a:rPr lang="it-IT" sz="2800" dirty="0" smtClean="0"/>
              <a:t> </a:t>
            </a:r>
            <a:r>
              <a:rPr lang="it-IT" sz="2800" dirty="0" err="1" smtClean="0"/>
              <a:t>class</a:t>
            </a:r>
            <a:r>
              <a:rPr lang="it-IT" sz="2800" dirty="0" smtClean="0"/>
              <a:t> </a:t>
            </a:r>
            <a:r>
              <a:rPr lang="it-IT" sz="2800" b="1" i="1" dirty="0" smtClean="0">
                <a:solidFill>
                  <a:srgbClr val="C00000"/>
                </a:solidFill>
              </a:rPr>
              <a:t>i, </a:t>
            </a:r>
            <a:r>
              <a:rPr lang="it-IT" sz="2800" dirty="0" smtClean="0"/>
              <a:t>create a </a:t>
            </a:r>
            <a:r>
              <a:rPr lang="it-IT" sz="2800" b="1" dirty="0" smtClean="0">
                <a:solidFill>
                  <a:srgbClr val="FF0000"/>
                </a:solidFill>
              </a:rPr>
              <a:t>subset of </a:t>
            </a:r>
            <a:r>
              <a:rPr lang="it-IT" sz="2800" b="1" dirty="0" err="1" smtClean="0">
                <a:solidFill>
                  <a:srgbClr val="FF0000"/>
                </a:solidFill>
              </a:rPr>
              <a:t>topics</a:t>
            </a:r>
            <a:r>
              <a:rPr lang="it-IT" sz="2800" dirty="0" smtClean="0"/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t</a:t>
            </a:r>
            <a:r>
              <a:rPr lang="it-IT" b="1" baseline="-25000" dirty="0" err="1" smtClean="0">
                <a:solidFill>
                  <a:srgbClr val="C00000"/>
                </a:solidFill>
              </a:rPr>
              <a:t>z</a:t>
            </a:r>
            <a:r>
              <a:rPr lang="it-IT" sz="2800" dirty="0" smtClean="0"/>
              <a:t> </a:t>
            </a:r>
            <a:r>
              <a:rPr lang="it-IT" sz="2800" dirty="0" err="1" smtClean="0"/>
              <a:t>by</a:t>
            </a:r>
            <a:r>
              <a:rPr lang="it-IT" sz="2800" dirty="0" smtClean="0"/>
              <a:t> </a:t>
            </a:r>
            <a:r>
              <a:rPr lang="it-IT" sz="2800" i="1" dirty="0" smtClean="0"/>
              <a:t>importance</a:t>
            </a:r>
            <a:r>
              <a:rPr lang="it-IT" sz="2800" dirty="0" smtClean="0"/>
              <a:t> and </a:t>
            </a:r>
            <a:r>
              <a:rPr lang="it-IT" sz="2800" i="1" dirty="0" err="1" smtClean="0"/>
              <a:t>distinctiveness</a:t>
            </a:r>
            <a:r>
              <a:rPr lang="it-IT" sz="2800" dirty="0" smtClean="0"/>
              <a:t> </a:t>
            </a:r>
            <a:r>
              <a:rPr lang="it-IT" sz="2800" b="1" u="sng" dirty="0" err="1" smtClean="0">
                <a:solidFill>
                  <a:srgbClr val="FF0000"/>
                </a:solidFill>
              </a:rPr>
              <a:t>over</a:t>
            </a:r>
            <a:r>
              <a:rPr lang="it-IT" sz="2800" b="1" u="sng" dirty="0" smtClean="0">
                <a:solidFill>
                  <a:srgbClr val="FF0000"/>
                </a:solidFill>
              </a:rPr>
              <a:t> </a:t>
            </a:r>
            <a:r>
              <a:rPr lang="it-IT" sz="2800" b="1" u="sng" dirty="0" err="1" smtClean="0">
                <a:solidFill>
                  <a:srgbClr val="FF0000"/>
                </a:solidFill>
              </a:rPr>
              <a:t>all</a:t>
            </a:r>
            <a:r>
              <a:rPr lang="it-IT" sz="2800" dirty="0" smtClean="0"/>
              <a:t> training-set</a:t>
            </a:r>
          </a:p>
          <a:p>
            <a:pPr marL="514350" indent="-514350">
              <a:buNone/>
            </a:pPr>
            <a:endParaRPr lang="it-IT" sz="2400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it-IT" b="1" dirty="0" smtClean="0"/>
              <a:t>Test</a:t>
            </a:r>
            <a:endParaRPr lang="it-IT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Annotate the text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classified</a:t>
            </a:r>
            <a:r>
              <a:rPr lang="it-IT" sz="2800" dirty="0" smtClean="0"/>
              <a:t> </a:t>
            </a:r>
            <a:r>
              <a:rPr lang="it-IT" sz="2800" dirty="0" err="1" smtClean="0"/>
              <a:t>using</a:t>
            </a:r>
            <a:r>
              <a:rPr lang="it-IT" sz="2800" dirty="0" smtClean="0"/>
              <a:t> TAGME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Classify the text </a:t>
            </a:r>
            <a:r>
              <a:rPr lang="it-IT" sz="2800" dirty="0" err="1" smtClean="0"/>
              <a:t>by</a:t>
            </a:r>
            <a:r>
              <a:rPr lang="it-IT" sz="2800" dirty="0" smtClean="0"/>
              <a:t> </a:t>
            </a:r>
            <a:r>
              <a:rPr lang="it-IT" sz="2800" dirty="0" err="1" smtClean="0"/>
              <a:t>computing</a:t>
            </a:r>
            <a:r>
              <a:rPr lang="it-IT" sz="2800" dirty="0" smtClean="0"/>
              <a:t> the </a:t>
            </a:r>
            <a:r>
              <a:rPr lang="it-IT" sz="2800" b="1" dirty="0" err="1" smtClean="0">
                <a:solidFill>
                  <a:srgbClr val="C00000"/>
                </a:solidFill>
                <a:latin typeface="Symbol" pitchFamily="18" charset="2"/>
              </a:rPr>
              <a:t>r-</a:t>
            </a:r>
            <a:r>
              <a:rPr lang="it-IT" sz="2800" b="1" i="1" dirty="0" err="1" smtClean="0">
                <a:solidFill>
                  <a:srgbClr val="C00000"/>
                </a:solidFill>
              </a:rPr>
              <a:t>weighted</a:t>
            </a:r>
            <a:r>
              <a:rPr lang="it-IT" sz="2800" b="1" i="1" dirty="0" smtClean="0">
                <a:solidFill>
                  <a:srgbClr val="C00000"/>
                </a:solidFill>
              </a:rPr>
              <a:t> </a:t>
            </a:r>
            <a:r>
              <a:rPr lang="it-IT" sz="2800" b="1" i="1" dirty="0" err="1" smtClean="0">
                <a:solidFill>
                  <a:srgbClr val="C00000"/>
                </a:solidFill>
              </a:rPr>
              <a:t>relatedness</a:t>
            </a:r>
            <a:r>
              <a:rPr lang="it-IT" sz="2800" i="1" dirty="0" smtClean="0">
                <a:solidFill>
                  <a:srgbClr val="C00000"/>
                </a:solidFill>
              </a:rPr>
              <a:t> </a:t>
            </a:r>
            <a:r>
              <a:rPr lang="it-IT" sz="2800" dirty="0" err="1" smtClean="0"/>
              <a:t>between</a:t>
            </a:r>
            <a:r>
              <a:rPr lang="it-IT" sz="2800" dirty="0" smtClean="0"/>
              <a:t> </a:t>
            </a:r>
            <a:r>
              <a:rPr lang="it-IT" sz="2800" dirty="0" err="1" smtClean="0"/>
              <a:t>any</a:t>
            </a:r>
            <a:r>
              <a:rPr lang="it-IT" sz="2800" dirty="0" smtClean="0"/>
              <a:t> </a:t>
            </a:r>
            <a:r>
              <a:rPr lang="it-IT" sz="2800" b="1" dirty="0" err="1" smtClean="0">
                <a:solidFill>
                  <a:srgbClr val="C00000"/>
                </a:solidFill>
              </a:rPr>
              <a:t>text-topic</a:t>
            </a:r>
            <a:r>
              <a:rPr lang="it-IT" sz="2800" dirty="0" smtClean="0"/>
              <a:t> </a:t>
            </a:r>
            <a:r>
              <a:rPr lang="it-IT" sz="2800" dirty="0" err="1" smtClean="0"/>
              <a:t>with</a:t>
            </a:r>
            <a:r>
              <a:rPr lang="it-IT" sz="2800" dirty="0" smtClean="0"/>
              <a:t> the </a:t>
            </a:r>
            <a:r>
              <a:rPr lang="it-IT" sz="2800" b="1" dirty="0" smtClean="0">
                <a:solidFill>
                  <a:srgbClr val="C00000"/>
                </a:solidFill>
              </a:rPr>
              <a:t>subset of topics</a:t>
            </a:r>
            <a:r>
              <a:rPr lang="it-IT" sz="2800" dirty="0" smtClean="0"/>
              <a:t> assigned to </a:t>
            </a:r>
            <a:r>
              <a:rPr lang="it-IT" sz="2800" dirty="0" err="1" smtClean="0"/>
              <a:t>each</a:t>
            </a:r>
            <a:r>
              <a:rPr lang="it-IT" sz="2800" dirty="0" smtClean="0"/>
              <a:t> </a:t>
            </a:r>
            <a:r>
              <a:rPr lang="it-IT" sz="2800" dirty="0" err="1" smtClean="0"/>
              <a:t>category</a:t>
            </a:r>
            <a:r>
              <a:rPr lang="it-IT" sz="2800" dirty="0" smtClean="0"/>
              <a:t>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r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of topic in text)</a:t>
            </a:r>
            <a:r>
              <a:rPr lang="it-IT" sz="2400" b="1" dirty="0" smtClean="0"/>
              <a:t>.</a:t>
            </a:r>
            <a:endParaRPr lang="it-IT" sz="3600" b="1" dirty="0" smtClean="0"/>
          </a:p>
        </p:txBody>
      </p:sp>
      <p:grpSp>
        <p:nvGrpSpPr>
          <p:cNvPr id="4" name="Gruppo 8"/>
          <p:cNvGrpSpPr/>
          <p:nvPr/>
        </p:nvGrpSpPr>
        <p:grpSpPr>
          <a:xfrm>
            <a:off x="2699792" y="3573016"/>
            <a:ext cx="4104456" cy="936104"/>
            <a:chOff x="2411760" y="2132856"/>
            <a:chExt cx="4104456" cy="936104"/>
          </a:xfrm>
        </p:grpSpPr>
        <p:sp>
          <p:nvSpPr>
            <p:cNvPr id="5" name="Rettangolo arrotondato 6"/>
            <p:cNvSpPr/>
            <p:nvPr/>
          </p:nvSpPr>
          <p:spPr>
            <a:xfrm>
              <a:off x="2411760" y="2132856"/>
              <a:ext cx="4104456" cy="9361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Picture 2" descr="C:\Users\daniele\Dropbox\ecir_2012\slides\img\pes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2276872"/>
              <a:ext cx="3676650" cy="752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un 6"/>
          <p:cNvSpPr/>
          <p:nvPr/>
        </p:nvSpPr>
        <p:spPr>
          <a:xfrm>
            <a:off x="6804248" y="908720"/>
            <a:ext cx="2232248" cy="1728192"/>
          </a:xfrm>
          <a:prstGeom prst="sun">
            <a:avLst>
              <a:gd name="adj" fmla="val 141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No </a:t>
            </a:r>
            <a:r>
              <a:rPr lang="it-IT" dirty="0" err="1" smtClean="0">
                <a:solidFill>
                  <a:schemeClr val="tx1"/>
                </a:solidFill>
              </a:rPr>
              <a:t>vector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space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00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po 4"/>
          <p:cNvGrpSpPr/>
          <p:nvPr/>
        </p:nvGrpSpPr>
        <p:grpSpPr>
          <a:xfrm>
            <a:off x="251520" y="6488668"/>
            <a:ext cx="5429288" cy="369332"/>
            <a:chOff x="500034" y="6143644"/>
            <a:chExt cx="5429288" cy="369332"/>
          </a:xfrm>
        </p:grpSpPr>
        <p:cxnSp>
          <p:nvCxnSpPr>
            <p:cNvPr id="6" name="Connettore 2 5"/>
            <p:cNvCxnSpPr/>
            <p:nvPr/>
          </p:nvCxnSpPr>
          <p:spPr>
            <a:xfrm>
              <a:off x="500034" y="6357958"/>
              <a:ext cx="571504" cy="158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CasellaDiTesto 6"/>
            <p:cNvSpPr txBox="1"/>
            <p:nvPr/>
          </p:nvSpPr>
          <p:spPr>
            <a:xfrm>
              <a:off x="1214414" y="6143644"/>
              <a:ext cx="4714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Relatedness</a:t>
              </a:r>
              <a:r>
                <a:rPr lang="it-I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measure</a:t>
              </a:r>
              <a:endParaRPr lang="it-IT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467544" y="2065040"/>
            <a:ext cx="19442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716016" y="2073548"/>
            <a:ext cx="19442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32240" y="2060848"/>
            <a:ext cx="12961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627784" y="2073548"/>
            <a:ext cx="1944216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SCI-TECH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172400" y="20608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....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67544" y="2505596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Rafael </a:t>
            </a:r>
            <a:r>
              <a:rPr lang="it-IT" dirty="0" err="1" smtClean="0"/>
              <a:t>Nadal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67544" y="2915652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Coach (sport)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67544" y="3789040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Roger </a:t>
            </a:r>
            <a:r>
              <a:rPr lang="it-IT" dirty="0" err="1" smtClean="0"/>
              <a:t>Federer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67544" y="4221088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67544" y="3356992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NBA </a:t>
            </a:r>
            <a:r>
              <a:rPr lang="it-IT" dirty="0" err="1" smtClean="0"/>
              <a:t>Playoffs</a:t>
            </a:r>
            <a:endParaRPr lang="it-IT" dirty="0" smtClean="0"/>
          </a:p>
        </p:txBody>
      </p:sp>
      <p:sp>
        <p:nvSpPr>
          <p:cNvPr id="24" name="CasellaDiTesto 23"/>
          <p:cNvSpPr txBox="1"/>
          <p:nvPr/>
        </p:nvSpPr>
        <p:spPr>
          <a:xfrm>
            <a:off x="2627784" y="2507184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World Wide Web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716016" y="3356992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Federal</a:t>
            </a:r>
            <a:r>
              <a:rPr lang="it-IT" dirty="0" smtClean="0"/>
              <a:t> </a:t>
            </a:r>
            <a:r>
              <a:rPr lang="it-IT" dirty="0" err="1" smtClean="0"/>
              <a:t>Reserve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627784" y="4221088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627784" y="2924944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NASA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2627784" y="3356992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web </a:t>
            </a:r>
            <a:r>
              <a:rPr lang="it-IT" dirty="0" err="1" smtClean="0"/>
              <a:t>search</a:t>
            </a:r>
            <a:r>
              <a:rPr lang="it-IT" dirty="0" smtClean="0"/>
              <a:t> </a:t>
            </a:r>
            <a:r>
              <a:rPr lang="it-IT" dirty="0" err="1" smtClean="0"/>
              <a:t>engine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627784" y="3789040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Planet</a:t>
            </a:r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716016" y="2507184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Eurozone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4716016" y="2924944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Stock</a:t>
            </a:r>
            <a:endParaRPr lang="it-IT" dirty="0"/>
          </a:p>
        </p:txBody>
      </p:sp>
      <p:sp>
        <p:nvSpPr>
          <p:cNvPr id="38" name="Rettangolo 37"/>
          <p:cNvSpPr/>
          <p:nvPr/>
        </p:nvSpPr>
        <p:spPr>
          <a:xfrm>
            <a:off x="1907704" y="5085184"/>
            <a:ext cx="540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Francesca </a:t>
            </a:r>
            <a:r>
              <a:rPr lang="en-US" sz="2400" dirty="0" err="1" smtClean="0"/>
              <a:t>Schiavone</a:t>
            </a:r>
            <a:r>
              <a:rPr lang="en-US" sz="2400" dirty="0" smtClean="0"/>
              <a:t> won Roland </a:t>
            </a:r>
            <a:r>
              <a:rPr lang="en-US" sz="2400" dirty="0" err="1" smtClean="0"/>
              <a:t>Garros</a:t>
            </a:r>
            <a:endParaRPr lang="it-IT" sz="24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4716016" y="3789040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Wall</a:t>
            </a:r>
            <a:r>
              <a:rPr lang="it-IT" dirty="0" smtClean="0"/>
              <a:t> Street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4716016" y="4221088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6732240" y="3347700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Cholesterol</a:t>
            </a:r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6732240" y="2483604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Patient</a:t>
            </a:r>
            <a:endParaRPr lang="it-IT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6732240" y="2915652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Infants</a:t>
            </a: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6732240" y="3779748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HIV</a:t>
            </a:r>
            <a:endParaRPr lang="it-IT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6732240" y="4211796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cxnSp>
        <p:nvCxnSpPr>
          <p:cNvPr id="47" name="Connettore 1 46"/>
          <p:cNvCxnSpPr/>
          <p:nvPr/>
        </p:nvCxnSpPr>
        <p:spPr>
          <a:xfrm>
            <a:off x="2051720" y="5517232"/>
            <a:ext cx="26642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5351388" y="5517232"/>
            <a:ext cx="18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 rot="5400000">
            <a:off x="6012160" y="5733256"/>
            <a:ext cx="43204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5508104" y="5949280"/>
            <a:ext cx="1656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French</a:t>
            </a:r>
            <a:r>
              <a:rPr lang="it-IT" dirty="0" smtClean="0"/>
              <a:t> Open</a:t>
            </a:r>
            <a:endParaRPr lang="it-IT" dirty="0"/>
          </a:p>
        </p:txBody>
      </p:sp>
      <p:cxnSp>
        <p:nvCxnSpPr>
          <p:cNvPr id="59" name="Connettore 2 58"/>
          <p:cNvCxnSpPr/>
          <p:nvPr/>
        </p:nvCxnSpPr>
        <p:spPr>
          <a:xfrm rot="5400000">
            <a:off x="2987824" y="5733256"/>
            <a:ext cx="43204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1979712" y="5949280"/>
            <a:ext cx="25202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Francesca Schiavone</a:t>
            </a:r>
            <a:endParaRPr lang="it-IT" dirty="0"/>
          </a:p>
        </p:txBody>
      </p:sp>
      <p:cxnSp>
        <p:nvCxnSpPr>
          <p:cNvPr id="62" name="Connettore 7 61"/>
          <p:cNvCxnSpPr>
            <a:stCxn id="60" idx="1"/>
            <a:endCxn id="18" idx="1"/>
          </p:cNvCxnSpPr>
          <p:nvPr/>
        </p:nvCxnSpPr>
        <p:spPr>
          <a:xfrm rot="10800000">
            <a:off x="467544" y="2690262"/>
            <a:ext cx="1512168" cy="3443684"/>
          </a:xfrm>
          <a:prstGeom prst="curvedConnector3">
            <a:avLst>
              <a:gd name="adj1" fmla="val 115117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Connettore 7 67"/>
          <p:cNvCxnSpPr>
            <a:stCxn id="58" idx="1"/>
            <a:endCxn id="18" idx="3"/>
          </p:cNvCxnSpPr>
          <p:nvPr/>
        </p:nvCxnSpPr>
        <p:spPr>
          <a:xfrm rot="10800000">
            <a:off x="2411760" y="2690262"/>
            <a:ext cx="3096344" cy="344368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Connettore 7 68"/>
          <p:cNvCxnSpPr>
            <a:stCxn id="58" idx="1"/>
            <a:endCxn id="20" idx="3"/>
          </p:cNvCxnSpPr>
          <p:nvPr/>
        </p:nvCxnSpPr>
        <p:spPr>
          <a:xfrm rot="10800000">
            <a:off x="2411760" y="3973706"/>
            <a:ext cx="3096344" cy="21602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Connettore 7 72"/>
          <p:cNvCxnSpPr>
            <a:stCxn id="60" idx="1"/>
            <a:endCxn id="20" idx="1"/>
          </p:cNvCxnSpPr>
          <p:nvPr/>
        </p:nvCxnSpPr>
        <p:spPr>
          <a:xfrm rot="10800000">
            <a:off x="467544" y="3973706"/>
            <a:ext cx="1512168" cy="2160240"/>
          </a:xfrm>
          <a:prstGeom prst="curvedConnector3">
            <a:avLst>
              <a:gd name="adj1" fmla="val 12360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Rettangolo 73"/>
          <p:cNvSpPr/>
          <p:nvPr/>
        </p:nvSpPr>
        <p:spPr>
          <a:xfrm>
            <a:off x="7308304" y="5157192"/>
            <a:ext cx="1656184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SPORT</a:t>
            </a:r>
            <a:endParaRPr lang="it-IT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using Microsoft</a:t>
            </a:r>
            <a:r>
              <a:rPr lang="it-IT" altLang="it-IT" sz="3200">
                <a:latin typeface="Calibri" pitchFamily="34" charset="0"/>
              </a:rPr>
              <a:t>’</a:t>
            </a:r>
            <a:r>
              <a:rPr lang="it-IT" sz="3200">
                <a:latin typeface="Calibri" pitchFamily="34" charset="0"/>
              </a:rPr>
              <a:t>s browser</a:t>
            </a:r>
          </a:p>
        </p:txBody>
      </p:sp>
      <p:sp>
        <p:nvSpPr>
          <p:cNvPr id="43011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a fan of Internet Explorer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51275" y="3789363"/>
            <a:ext cx="3168650" cy="792162"/>
            <a:chOff x="3851920" y="3789040"/>
            <a:chExt cx="3168352" cy="7920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51920" y="3789040"/>
              <a:ext cx="316835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283679" y="4581128"/>
              <a:ext cx="27365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3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Another issue: synonymy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Some </a:t>
            </a:r>
            <a:r>
              <a:rPr lang="it-IT" b="1" dirty="0" err="1" smtClean="0">
                <a:solidFill>
                  <a:schemeClr val="bg1"/>
                </a:solidFill>
              </a:rPr>
              <a:t>experiments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4298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it-IT" dirty="0" smtClean="0"/>
              <a:t>32K items from 3 RSS </a:t>
            </a:r>
            <a:r>
              <a:rPr lang="it-IT" dirty="0" err="1" smtClean="0"/>
              <a:t>news-feeds</a:t>
            </a:r>
            <a:endParaRPr lang="it-IT" dirty="0" smtClean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42086462"/>
              </p:ext>
            </p:extLst>
          </p:nvPr>
        </p:nvGraphicFramePr>
        <p:xfrm>
          <a:off x="-11035" y="2924944"/>
          <a:ext cx="9155036" cy="356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7281266" y="1268760"/>
          <a:ext cx="1862734" cy="2682240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862734"/>
              </a:tblGrid>
              <a:tr h="30235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Categories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Sport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Business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U.S.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Health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Sci&amp;Tech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World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Entertainment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550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ヒラギノ角ゴ ProN W3" charset="0"/>
              <a:cs typeface="ヒラギノ角ゴ ProN W3" charset="0"/>
              <a:sym typeface="Calibri" pitchFamily="34" charset="0"/>
            </a:endParaRP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3" cstate="print"/>
          <a:srcRect r="304"/>
          <a:stretch>
            <a:fillRect/>
          </a:stretch>
        </p:blipFill>
        <p:spPr bwMode="auto">
          <a:xfrm>
            <a:off x="35496" y="44624"/>
            <a:ext cx="892899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AutoShape 3"/>
          <p:cNvSpPr>
            <a:spLocks/>
          </p:cNvSpPr>
          <p:nvPr/>
        </p:nvSpPr>
        <p:spPr bwMode="auto">
          <a:xfrm>
            <a:off x="6845300" y="6021388"/>
            <a:ext cx="2260600" cy="798512"/>
          </a:xfrm>
          <a:prstGeom prst="roundRect">
            <a:avLst>
              <a:gd name="adj" fmla="val 18750"/>
            </a:avLst>
          </a:prstGeom>
          <a:solidFill>
            <a:srgbClr val="640E2F"/>
          </a:solidFill>
          <a:ln w="25400">
            <a:solidFill>
              <a:srgbClr val="34004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Paper at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ECIR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err="1" smtClean="0">
                <a:latin typeface="+mj-lt"/>
              </a:rPr>
              <a:t>User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profiling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9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50887"/>
          </a:xfrm>
        </p:spPr>
        <p:txBody>
          <a:bodyPr/>
          <a:lstStyle/>
          <a:p>
            <a:pPr eaLnBrk="1" hangingPunct="1"/>
            <a:r>
              <a:rPr lang="it-IT" sz="3600" dirty="0" err="1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User</a:t>
            </a:r>
            <a:r>
              <a:rPr lang="it-IT" sz="3600" dirty="0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 </a:t>
            </a:r>
            <a:r>
              <a:rPr lang="it-IT" sz="3600" dirty="0" err="1" smtClean="0">
                <a:latin typeface="Bitstream Vera Sans" pitchFamily="34" charset="0"/>
              </a:rPr>
              <a:t>p</a:t>
            </a:r>
            <a:r>
              <a:rPr lang="it-IT" sz="3600" dirty="0" err="1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rofiling</a:t>
            </a:r>
            <a:r>
              <a:rPr lang="it-IT" sz="3600" dirty="0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 in Twitter</a:t>
            </a:r>
            <a:endParaRPr lang="it-IT" sz="2800" dirty="0" smtClean="0">
              <a:solidFill>
                <a:schemeClr val="bg1"/>
              </a:solidFill>
              <a:effectLst/>
              <a:latin typeface="Bitstream Vera Sans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1239738"/>
            <a:ext cx="8229600" cy="4781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Parse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all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tweets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of a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users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it-IT" sz="2400" dirty="0" smtClean="0"/>
              <a:t>via </a:t>
            </a:r>
            <a:r>
              <a:rPr lang="it-IT" sz="2400" b="1" dirty="0" smtClean="0">
                <a:solidFill>
                  <a:srgbClr val="C00000"/>
                </a:solidFill>
              </a:rPr>
              <a:t>TAGME</a:t>
            </a:r>
            <a:r>
              <a:rPr lang="it-IT" sz="2400" dirty="0" smtClean="0"/>
              <a:t> and via the </a:t>
            </a:r>
            <a:r>
              <a:rPr lang="it-IT" sz="2400" b="1" dirty="0" smtClean="0">
                <a:solidFill>
                  <a:srgbClr val="C00000"/>
                </a:solidFill>
              </a:rPr>
              <a:t>Stanford NLP </a:t>
            </a:r>
            <a:r>
              <a:rPr lang="it-IT" sz="2400" b="1" dirty="0" err="1" smtClean="0">
                <a:solidFill>
                  <a:srgbClr val="C00000"/>
                </a:solidFill>
              </a:rPr>
              <a:t>Parser</a:t>
            </a:r>
            <a:r>
              <a:rPr lang="it-IT" sz="2400" dirty="0" smtClean="0"/>
              <a:t>, </a:t>
            </a:r>
            <a:r>
              <a:rPr lang="it-IT" sz="2400" dirty="0" err="1" smtClean="0"/>
              <a:t>then</a:t>
            </a:r>
            <a:r>
              <a:rPr lang="it-IT" sz="2400" dirty="0" smtClean="0"/>
              <a:t> </a:t>
            </a:r>
            <a:r>
              <a:rPr lang="it-IT" sz="2400" dirty="0" err="1" smtClean="0"/>
              <a:t>assign</a:t>
            </a:r>
            <a:r>
              <a:rPr lang="it-IT" sz="2400" dirty="0" smtClean="0"/>
              <a:t> a </a:t>
            </a:r>
            <a:r>
              <a:rPr lang="it-IT" sz="2400" b="1" dirty="0" err="1" smtClean="0">
                <a:solidFill>
                  <a:srgbClr val="C00000"/>
                </a:solidFill>
              </a:rPr>
              <a:t>weight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dirty="0" smtClean="0"/>
              <a:t>to </a:t>
            </a:r>
            <a:r>
              <a:rPr lang="it-IT" sz="2400" dirty="0" err="1" smtClean="0"/>
              <a:t>each</a:t>
            </a:r>
            <a:r>
              <a:rPr lang="it-IT" sz="2400" dirty="0" smtClean="0"/>
              <a:t> </a:t>
            </a:r>
            <a:r>
              <a:rPr lang="it-IT" sz="2400" dirty="0" err="1" smtClean="0"/>
              <a:t>detected</a:t>
            </a:r>
            <a:r>
              <a:rPr lang="it-IT" sz="2400" dirty="0" smtClean="0"/>
              <a:t> </a:t>
            </a:r>
            <a:r>
              <a:rPr lang="it-IT" sz="2400" dirty="0" err="1" smtClean="0"/>
              <a:t>entity</a:t>
            </a:r>
            <a:r>
              <a:rPr lang="it-IT" sz="2400" dirty="0" smtClean="0"/>
              <a:t> </a:t>
            </a:r>
            <a:r>
              <a:rPr lang="it-IT" sz="2400" dirty="0" err="1" smtClean="0"/>
              <a:t>according</a:t>
            </a:r>
            <a:r>
              <a:rPr lang="it-IT" sz="2400" dirty="0" smtClean="0"/>
              <a:t> to </a:t>
            </a:r>
            <a:r>
              <a:rPr lang="it-IT" sz="2400" dirty="0" err="1" smtClean="0"/>
              <a:t>its</a:t>
            </a:r>
            <a:r>
              <a:rPr lang="it-IT" sz="2400" dirty="0" smtClean="0"/>
              <a:t> </a:t>
            </a:r>
            <a:r>
              <a:rPr lang="it-IT" sz="2400" dirty="0" err="1" smtClean="0"/>
              <a:t>grammatical</a:t>
            </a:r>
            <a:r>
              <a:rPr lang="it-IT" sz="2400" dirty="0" smtClean="0"/>
              <a:t> </a:t>
            </a:r>
            <a:r>
              <a:rPr lang="it-IT" sz="2400" dirty="0" err="1" smtClean="0"/>
              <a:t>role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tweet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User</a:t>
            </a:r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profile</a:t>
            </a:r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 = </a:t>
            </a: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weighted</a:t>
            </a:r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 set of </a:t>
            </a: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entities</a:t>
            </a:r>
            <a:endParaRPr lang="it-IT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4D0"/>
              </a:solidFill>
              <a:effectLst/>
              <a:uLnTx/>
              <a:uFillTx/>
              <a:latin typeface="Bitstream Vera Sans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it-IT" sz="2400" b="1" dirty="0" err="1" smtClean="0">
                <a:solidFill>
                  <a:srgbClr val="C00000"/>
                </a:solidFill>
                <a:latin typeface="Bitstream Vera Sans" pitchFamily="34" charset="0"/>
              </a:rPr>
              <a:t>Few</a:t>
            </a:r>
            <a:r>
              <a:rPr lang="it-IT" sz="2400" b="1" dirty="0" smtClean="0">
                <a:solidFill>
                  <a:srgbClr val="C00000"/>
                </a:solidFill>
                <a:latin typeface="Bitstream Vera Sans" pitchFamily="34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Bitstream Vera Sans" pitchFamily="34" charset="0"/>
              </a:rPr>
              <a:t>interesting</a:t>
            </a:r>
            <a:r>
              <a:rPr lang="it-IT" sz="2400" b="1" dirty="0" smtClean="0">
                <a:solidFill>
                  <a:srgbClr val="C00000"/>
                </a:solidFill>
                <a:latin typeface="Bitstream Vera Sans" pitchFamily="34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Bitstream Vera Sans" pitchFamily="34" charset="0"/>
              </a:rPr>
              <a:t>advantages</a:t>
            </a:r>
            <a:r>
              <a:rPr lang="it-IT" sz="2400" b="1" dirty="0" smtClean="0">
                <a:solidFill>
                  <a:srgbClr val="C00000"/>
                </a:solidFill>
                <a:latin typeface="Bitstream Vera Sans" pitchFamily="34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Small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footprint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of the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user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profile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,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better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space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and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time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Bitstream Vera Sans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Robustness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against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polysemy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and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synonymy</a:t>
            </a:r>
            <a:endParaRPr lang="it-IT" sz="2400" dirty="0" smtClean="0">
              <a:solidFill>
                <a:schemeClr val="accent2">
                  <a:lumMod val="75000"/>
                </a:schemeClr>
              </a:solidFill>
              <a:latin typeface="Bitstream Vera Sans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Same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profile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structure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for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users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and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tweets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Bitstream Vera San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65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89258"/>
          <a:stretch>
            <a:fillRect/>
          </a:stretch>
        </p:blipFill>
        <p:spPr bwMode="auto">
          <a:xfrm>
            <a:off x="649237" y="5589240"/>
            <a:ext cx="7523163" cy="404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54344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Best </a:t>
            </a:r>
            <a:r>
              <a:rPr lang="it-IT" dirty="0" err="1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user</a:t>
            </a:r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 per </a:t>
            </a:r>
            <a:r>
              <a:rPr lang="it-IT" dirty="0" err="1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tweet</a:t>
            </a:r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/>
            </a:r>
            <a:b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</a:br>
            <a:r>
              <a:rPr lang="it-IT" sz="2000" dirty="0" smtClean="0">
                <a:latin typeface="+mn-lt"/>
                <a:ea typeface="ヒラギノ角ゴ ProN W3" charset="0"/>
                <a:cs typeface="ヒラギノ角ゴ ProN W3" charset="0"/>
                <a:sym typeface="Calibri" pitchFamily="34" charset="0"/>
              </a:rPr>
              <a:t>[</a:t>
            </a:r>
            <a:r>
              <a:rPr lang="en-US" sz="2000" i="1" dirty="0" smtClean="0">
                <a:latin typeface="+mn-lt"/>
              </a:rPr>
              <a:t>M. </a:t>
            </a:r>
            <a:r>
              <a:rPr lang="en-US" sz="2000" i="1" dirty="0" err="1" smtClean="0">
                <a:latin typeface="+mn-lt"/>
              </a:rPr>
              <a:t>Pennacchiotti</a:t>
            </a:r>
            <a:r>
              <a:rPr lang="en-US" sz="2000" i="1" dirty="0" smtClean="0">
                <a:latin typeface="+mn-lt"/>
              </a:rPr>
              <a:t> et al., CIKM 2012</a:t>
            </a:r>
            <a:r>
              <a:rPr lang="it-IT" sz="2000" dirty="0" smtClean="0">
                <a:latin typeface="+mn-lt"/>
              </a:rPr>
              <a:t>]</a:t>
            </a:r>
            <a:endParaRPr lang="it-IT" dirty="0" smtClean="0">
              <a:latin typeface="+mn-lt"/>
              <a:ea typeface="ヒラギノ角ゴ ProN W3" charset="0"/>
              <a:cs typeface="ヒラギノ角ゴ ProN W3" charset="0"/>
              <a:sym typeface="Calibri" pitchFamily="34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251520" y="1268413"/>
            <a:ext cx="871296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1800" indent="-323850" algn="l">
              <a:lnSpc>
                <a:spcPct val="15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u="sng" dirty="0" err="1" smtClean="0">
                <a:solidFill>
                  <a:srgbClr val="FF0000"/>
                </a:solidFill>
                <a:latin typeface="+mn-lt"/>
              </a:rPr>
              <a:t>Problem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Given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a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tweet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predict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the “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most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interested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”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user</a:t>
            </a:r>
            <a:endParaRPr lang="it-IT" sz="2800" dirty="0" smtClean="0">
              <a:solidFill>
                <a:srgbClr val="FF0000"/>
              </a:solidFill>
              <a:latin typeface="+mn-lt"/>
            </a:endParaRPr>
          </a:p>
          <a:p>
            <a:pPr marL="431800" indent="-323850" algn="l">
              <a:lnSpc>
                <a:spcPct val="15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dirty="0" smtClean="0">
                <a:latin typeface="+mn-lt"/>
              </a:rPr>
              <a:t>Data = 250 </a:t>
            </a:r>
            <a:r>
              <a:rPr lang="it-IT" sz="2800" dirty="0">
                <a:latin typeface="+mn-lt"/>
              </a:rPr>
              <a:t>users over 182'000 tweets</a:t>
            </a:r>
          </a:p>
          <a:p>
            <a:pPr marL="889000" lvl="1" indent="-323850" algn="l">
              <a:buSzPct val="45000"/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000" dirty="0"/>
              <a:t>Tested: Classic tf-idf </a:t>
            </a:r>
            <a:r>
              <a:rPr lang="it-IT" sz="2000" dirty="0" err="1"/>
              <a:t>approach</a:t>
            </a:r>
            <a:r>
              <a:rPr lang="it-IT" sz="2000" dirty="0"/>
              <a:t> </a:t>
            </a:r>
            <a:r>
              <a:rPr lang="it-IT" sz="2000" i="1" dirty="0" smtClean="0">
                <a:solidFill>
                  <a:srgbClr val="FF0000"/>
                </a:solidFill>
              </a:rPr>
              <a:t>versus</a:t>
            </a:r>
            <a:r>
              <a:rPr lang="it-IT" sz="2000" dirty="0" smtClean="0"/>
              <a:t> </a:t>
            </a:r>
            <a:r>
              <a:rPr lang="it-IT" sz="2000" dirty="0" err="1" smtClean="0"/>
              <a:t>TagMe-based</a:t>
            </a:r>
            <a:r>
              <a:rPr lang="it-IT" sz="2000" dirty="0" smtClean="0"/>
              <a:t> </a:t>
            </a:r>
            <a:r>
              <a:rPr lang="it-IT" sz="2000" dirty="0" err="1" smtClean="0"/>
              <a:t>approach</a:t>
            </a:r>
            <a:endParaRPr lang="it-IT" sz="2000" dirty="0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/>
          <a:srcRect b="30941"/>
          <a:stretch>
            <a:fillRect/>
          </a:stretch>
        </p:blipFill>
        <p:spPr bwMode="auto">
          <a:xfrm>
            <a:off x="539750" y="2987675"/>
            <a:ext cx="7523163" cy="2601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759" y="3141663"/>
            <a:ext cx="1872009" cy="3311525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r>
              <a:rPr lang="it-IT" sz="1800" dirty="0" err="1"/>
              <a:t>events</a:t>
            </a:r>
            <a:r>
              <a:rPr lang="it-IT" sz="1800" dirty="0"/>
              <a:t>/</a:t>
            </a:r>
            <a:r>
              <a:rPr lang="it-IT" sz="1800" dirty="0" err="1"/>
              <a:t>content</a:t>
            </a:r>
            <a:endParaRPr lang="it-IT" sz="1800" dirty="0"/>
          </a:p>
          <a:p>
            <a:endParaRPr lang="it-IT" sz="1800" dirty="0"/>
          </a:p>
          <a:p>
            <a:r>
              <a:rPr lang="it-IT" sz="1800" dirty="0"/>
              <a:t>status/</a:t>
            </a:r>
            <a:r>
              <a:rPr lang="it-IT" sz="1800" dirty="0" err="1"/>
              <a:t>sentiment</a:t>
            </a:r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r>
              <a:rPr lang="it-IT" sz="1800" dirty="0" err="1"/>
              <a:t>Generic</a:t>
            </a:r>
            <a:endParaRPr lang="it-IT" sz="1800" dirty="0"/>
          </a:p>
          <a:p>
            <a:endParaRPr lang="it-IT" sz="1800" dirty="0"/>
          </a:p>
          <a:p>
            <a:r>
              <a:rPr lang="it-IT" sz="1800" dirty="0"/>
              <a:t>News</a:t>
            </a:r>
          </a:p>
          <a:p>
            <a:endParaRPr lang="it-IT" sz="1800" dirty="0"/>
          </a:p>
          <a:p>
            <a:r>
              <a:rPr lang="it-IT" sz="1800" dirty="0"/>
              <a:t>% </a:t>
            </a:r>
            <a:r>
              <a:rPr lang="it-IT" sz="1800" dirty="0" err="1"/>
              <a:t>correct</a:t>
            </a:r>
            <a:endParaRPr lang="it-IT" sz="1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18886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95288" y="1452563"/>
            <a:ext cx="82089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31800" indent="-323850" algn="l">
              <a:lnSpc>
                <a:spcPct val="15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400" u="sng" dirty="0" err="1" smtClean="0">
                <a:solidFill>
                  <a:srgbClr val="FF0000"/>
                </a:solidFill>
              </a:rPr>
              <a:t>Problem</a:t>
            </a:r>
            <a:r>
              <a:rPr lang="it-IT" sz="2400" u="sng" dirty="0" smtClean="0">
                <a:solidFill>
                  <a:srgbClr val="FF0000"/>
                </a:solidFill>
              </a:rPr>
              <a:t>: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Given</a:t>
            </a:r>
            <a:r>
              <a:rPr lang="it-IT" sz="2400" dirty="0" smtClean="0">
                <a:solidFill>
                  <a:srgbClr val="FF0000"/>
                </a:solidFill>
              </a:rPr>
              <a:t> a </a:t>
            </a:r>
            <a:r>
              <a:rPr lang="it-IT" sz="2400" dirty="0" err="1" smtClean="0">
                <a:solidFill>
                  <a:srgbClr val="FF0000"/>
                </a:solidFill>
              </a:rPr>
              <a:t>profiled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user</a:t>
            </a:r>
            <a:r>
              <a:rPr lang="it-IT" sz="2400" dirty="0" smtClean="0">
                <a:solidFill>
                  <a:srgbClr val="FF0000"/>
                </a:solidFill>
              </a:rPr>
              <a:t>, </a:t>
            </a:r>
            <a:r>
              <a:rPr lang="it-IT" sz="2400" dirty="0" err="1" smtClean="0">
                <a:solidFill>
                  <a:srgbClr val="FF0000"/>
                </a:solidFill>
              </a:rPr>
              <a:t>predict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interesting</a:t>
            </a:r>
            <a:r>
              <a:rPr lang="it-IT" sz="2400" dirty="0" smtClean="0">
                <a:solidFill>
                  <a:srgbClr val="FF0000"/>
                </a:solidFill>
              </a:rPr>
              <a:t> news </a:t>
            </a:r>
            <a:r>
              <a:rPr lang="it-IT" sz="2400" dirty="0" err="1" smtClean="0">
                <a:solidFill>
                  <a:srgbClr val="FF0000"/>
                </a:solidFill>
              </a:rPr>
              <a:t>for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her</a:t>
            </a:r>
            <a:endParaRPr lang="it-IT" sz="2400" dirty="0" smtClean="0">
              <a:solidFill>
                <a:srgbClr val="FF0000"/>
              </a:solidFill>
            </a:endParaRPr>
          </a:p>
          <a:p>
            <a:pPr marL="431800" indent="-323850" algn="l">
              <a:lnSpc>
                <a:spcPct val="15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400" dirty="0" smtClean="0"/>
              <a:t>Data = 1619 </a:t>
            </a:r>
            <a:r>
              <a:rPr lang="it-IT" sz="2400" dirty="0" err="1"/>
              <a:t>users</a:t>
            </a:r>
            <a:r>
              <a:rPr lang="it-IT" sz="2400" dirty="0"/>
              <a:t> </a:t>
            </a:r>
            <a:r>
              <a:rPr lang="it-IT" sz="2400" dirty="0" err="1"/>
              <a:t>over</a:t>
            </a:r>
            <a:r>
              <a:rPr lang="it-IT" sz="2400" dirty="0"/>
              <a:t> 2 </a:t>
            </a:r>
            <a:r>
              <a:rPr lang="it-IT" sz="2400" dirty="0" err="1"/>
              <a:t>mln</a:t>
            </a:r>
            <a:r>
              <a:rPr lang="it-IT" sz="2400" dirty="0"/>
              <a:t> </a:t>
            </a:r>
            <a:r>
              <a:rPr lang="it-IT" sz="2400" dirty="0" err="1"/>
              <a:t>tweets</a:t>
            </a:r>
            <a:r>
              <a:rPr lang="it-IT" sz="2400" dirty="0"/>
              <a:t>.</a:t>
            </a:r>
          </a:p>
          <a:p>
            <a:pPr marL="889000" lvl="1" indent="-323850" algn="l">
              <a:buSzPct val="45000"/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400" dirty="0"/>
              <a:t>3 </a:t>
            </a:r>
            <a:r>
              <a:rPr lang="it-IT" sz="2400" dirty="0" err="1"/>
              <a:t>known</a:t>
            </a:r>
            <a:r>
              <a:rPr lang="it-IT" sz="2400" dirty="0"/>
              <a:t> </a:t>
            </a:r>
            <a:r>
              <a:rPr lang="it-IT" sz="2400" dirty="0" err="1" smtClean="0"/>
              <a:t>approaches</a:t>
            </a:r>
            <a:r>
              <a:rPr lang="it-IT" sz="2400" dirty="0" smtClean="0"/>
              <a:t> </a:t>
            </a:r>
            <a:r>
              <a:rPr lang="it-IT" sz="2000" i="1" dirty="0" smtClean="0"/>
              <a:t>versus</a:t>
            </a:r>
            <a:r>
              <a:rPr lang="it-IT" sz="2000" dirty="0" smtClean="0"/>
              <a:t> </a:t>
            </a:r>
            <a:r>
              <a:rPr lang="it-IT" sz="2400" dirty="0" err="1" smtClean="0"/>
              <a:t>TagMe-based</a:t>
            </a:r>
            <a:r>
              <a:rPr lang="it-IT" sz="2400" dirty="0" smtClean="0"/>
              <a:t> </a:t>
            </a:r>
            <a:r>
              <a:rPr lang="it-IT" sz="2400" dirty="0" err="1" smtClean="0"/>
              <a:t>approach</a:t>
            </a:r>
            <a:endParaRPr lang="it-IT" sz="2400" dirty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141663"/>
            <a:ext cx="6938962" cy="332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7164288" y="3429000"/>
            <a:ext cx="1979712" cy="1080120"/>
          </a:xfrm>
          <a:prstGeom prst="wedgeEllipseCallout">
            <a:avLst>
              <a:gd name="adj1" fmla="val -40180"/>
              <a:gd name="adj2" fmla="val 5535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>
                <a:solidFill>
                  <a:schemeClr val="tx1"/>
                </a:solidFill>
              </a:rPr>
              <a:t>Reciprocal</a:t>
            </a:r>
            <a:r>
              <a:rPr lang="it-IT" sz="1400" dirty="0" smtClean="0">
                <a:solidFill>
                  <a:schemeClr val="tx1"/>
                </a:solidFill>
              </a:rPr>
              <a:t> of the </a:t>
            </a:r>
            <a:r>
              <a:rPr lang="it-IT" sz="1400" dirty="0" err="1" smtClean="0">
                <a:solidFill>
                  <a:schemeClr val="tx1"/>
                </a:solidFill>
              </a:rPr>
              <a:t>avg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pos</a:t>
            </a:r>
            <a:r>
              <a:rPr lang="it-IT" sz="1400" dirty="0" smtClean="0">
                <a:solidFill>
                  <a:schemeClr val="tx1"/>
                </a:solidFill>
              </a:rPr>
              <a:t> of first </a:t>
            </a:r>
            <a:r>
              <a:rPr lang="it-IT" sz="1400" dirty="0" err="1" smtClean="0">
                <a:solidFill>
                  <a:schemeClr val="tx1"/>
                </a:solidFill>
              </a:rPr>
              <a:t>relevant</a:t>
            </a:r>
            <a:r>
              <a:rPr lang="it-IT" sz="1400" dirty="0" smtClean="0">
                <a:solidFill>
                  <a:schemeClr val="tx1"/>
                </a:solidFill>
              </a:rPr>
              <a:t> news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380312" y="5229200"/>
            <a:ext cx="1763688" cy="1080120"/>
          </a:xfrm>
          <a:prstGeom prst="wedgeEllipseCallout">
            <a:avLst>
              <a:gd name="adj1" fmla="val -41527"/>
              <a:gd name="adj2" fmla="val -6338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>
                <a:solidFill>
                  <a:schemeClr val="tx1"/>
                </a:solidFill>
              </a:rPr>
              <a:t>Prob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to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have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relevant</a:t>
            </a:r>
            <a:r>
              <a:rPr lang="it-IT" sz="1400" dirty="0" smtClean="0">
                <a:solidFill>
                  <a:schemeClr val="tx1"/>
                </a:solidFill>
              </a:rPr>
              <a:t> news </a:t>
            </a:r>
            <a:r>
              <a:rPr lang="it-IT" sz="1400" dirty="0" err="1" smtClean="0">
                <a:solidFill>
                  <a:schemeClr val="tx1"/>
                </a:solidFill>
              </a:rPr>
              <a:t>among</a:t>
            </a:r>
            <a:r>
              <a:rPr lang="it-IT" sz="1400" dirty="0" smtClean="0">
                <a:solidFill>
                  <a:schemeClr val="tx1"/>
                </a:solidFill>
              </a:rPr>
              <a:t> top-10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4777407"/>
            <a:ext cx="6254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R@10</a:t>
            </a:r>
            <a:endParaRPr lang="it-IT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54344"/>
          </a:xfrm>
        </p:spPr>
        <p:txBody>
          <a:bodyPr/>
          <a:lstStyle/>
          <a:p>
            <a:r>
              <a:rPr lang="it-IT" dirty="0" err="1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Relevant</a:t>
            </a:r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 news per Twitter </a:t>
            </a:r>
            <a:r>
              <a:rPr lang="it-IT" dirty="0" err="1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user</a:t>
            </a:r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/>
            </a:r>
            <a:b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</a:br>
            <a:r>
              <a:rPr lang="it-IT" sz="2000" dirty="0" smtClean="0">
                <a:latin typeface="+mn-lt"/>
                <a:ea typeface="ヒラギノ角ゴ ProN W3" charset="0"/>
                <a:cs typeface="ヒラギノ角ゴ ProN W3" charset="0"/>
                <a:sym typeface="Calibri" pitchFamily="34" charset="0"/>
              </a:rPr>
              <a:t>[</a:t>
            </a:r>
            <a:r>
              <a:rPr lang="en-US" sz="2000" i="1" dirty="0" smtClean="0">
                <a:latin typeface="+mn-lt"/>
              </a:rPr>
              <a:t>F. Abel et al., UMAP 2011</a:t>
            </a:r>
            <a:r>
              <a:rPr lang="it-IT" sz="2000" dirty="0" smtClean="0">
                <a:latin typeface="+mn-lt"/>
              </a:rPr>
              <a:t>]</a:t>
            </a:r>
            <a:endParaRPr lang="it-IT" dirty="0" smtClean="0">
              <a:latin typeface="+mn-lt"/>
              <a:ea typeface="ヒラギノ角ゴ ProN W3" charset="0"/>
              <a:cs typeface="ヒラギノ角ゴ ProN W3" charset="0"/>
              <a:sym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1600" y="4149080"/>
            <a:ext cx="1368152" cy="108012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2743" y="4531874"/>
            <a:ext cx="1361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OpenCalais.com</a:t>
            </a:r>
            <a:endParaRPr lang="it-IT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39460" y="4797152"/>
            <a:ext cx="13002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Named</a:t>
            </a:r>
            <a:r>
              <a:rPr lang="it-IT" sz="1400" dirty="0" smtClean="0"/>
              <a:t> </a:t>
            </a:r>
            <a:r>
              <a:rPr lang="it-IT" sz="1400" dirty="0" err="1" smtClean="0"/>
              <a:t>Entities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2624983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err="1" smtClean="0">
                <a:latin typeface="+mj-lt"/>
              </a:rPr>
              <a:t>Serendipity</a:t>
            </a:r>
            <a:r>
              <a:rPr lang="it-IT" sz="4000" dirty="0" smtClean="0">
                <a:latin typeface="+mj-lt"/>
              </a:rPr>
              <a:t> in Web </a:t>
            </a:r>
            <a:r>
              <a:rPr lang="it-IT" sz="4000" dirty="0" err="1" smtClean="0">
                <a:latin typeface="+mj-lt"/>
              </a:rPr>
              <a:t>search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4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</p:spPr>
        <p:txBody>
          <a:bodyPr/>
          <a:lstStyle/>
          <a:p>
            <a:pPr algn="ctr" eaLnBrk="1" hangingPunct="1"/>
            <a:r>
              <a:rPr lang="en-US" smtClean="0"/>
              <a:t>Anticipating information needs</a:t>
            </a:r>
          </a:p>
        </p:txBody>
      </p:sp>
      <p:sp>
        <p:nvSpPr>
          <p:cNvPr id="15364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300192" y="6356350"/>
            <a:ext cx="2386608" cy="365125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Bordino et al, WSDM 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-444500" y="2529840"/>
            <a:ext cx="9144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GB" sz="160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330200" y="1188720"/>
            <a:ext cx="8466138" cy="5080636"/>
          </a:xfrm>
          <a:ln w="25400"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endParaRPr lang="en-GB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PROBLEM: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Given the current web page </a:t>
            </a:r>
            <a:r>
              <a:rPr lang="en-GB" i="1" dirty="0" smtClean="0"/>
              <a:t>p</a:t>
            </a:r>
            <a:r>
              <a:rPr lang="en-GB" dirty="0" smtClean="0"/>
              <a:t> that a user is visiting, we want to recommend a small and diverse set of search queries that are relevant to the content of </a:t>
            </a:r>
            <a:r>
              <a:rPr lang="en-GB" i="1" dirty="0" smtClean="0"/>
              <a:t>p</a:t>
            </a:r>
            <a:r>
              <a:rPr lang="en-GB" dirty="0" smtClean="0"/>
              <a:t>, non-obvious and serendipitous.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Not a ‘reverse search’ problem;</a:t>
            </a:r>
          </a:p>
          <a:p>
            <a:pPr eaLnBrk="1" hangingPunct="1"/>
            <a:r>
              <a:rPr lang="en-GB" dirty="0" smtClean="0"/>
              <a:t>Not a standard query recommendation problem;</a:t>
            </a:r>
          </a:p>
          <a:p>
            <a:pPr eaLnBrk="1" hangingPunct="1"/>
            <a:r>
              <a:rPr lang="en-GB" dirty="0" smtClean="0"/>
              <a:t>Needs to be applicable to previously unseen pages.</a:t>
            </a:r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42271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93688" y="0"/>
            <a:ext cx="6088062" cy="771526"/>
          </a:xfrm>
        </p:spPr>
        <p:txBody>
          <a:bodyPr/>
          <a:lstStyle/>
          <a:p>
            <a:pPr eaLnBrk="1" hangingPunct="1"/>
            <a:r>
              <a:rPr lang="en-GB" sz="3600" dirty="0" smtClean="0"/>
              <a:t>Serendipity in Web Search</a:t>
            </a:r>
          </a:p>
        </p:txBody>
      </p:sp>
      <p:sp>
        <p:nvSpPr>
          <p:cNvPr id="27" name="Bent Arrow 26"/>
          <p:cNvSpPr/>
          <p:nvPr/>
        </p:nvSpPr>
        <p:spPr>
          <a:xfrm>
            <a:off x="7165693" y="2051064"/>
            <a:ext cx="1082149" cy="509256"/>
          </a:xfrm>
          <a:prstGeom prst="bentArrow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endParaRPr lang="en-GB" sz="1600" dirty="0" err="1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967163" y="224790"/>
            <a:ext cx="4830762" cy="2634616"/>
            <a:chOff x="3872045" y="292066"/>
            <a:chExt cx="4830644" cy="2195112"/>
          </a:xfrm>
        </p:grpSpPr>
        <p:pic>
          <p:nvPicPr>
            <p:cNvPr id="14370" name="Picture 43" descr="serendipity1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72045" y="829743"/>
              <a:ext cx="4830644" cy="1657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1" name="Picture 44" descr="serendipity2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86559" y="292066"/>
              <a:ext cx="1629833" cy="537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93688" y="996316"/>
            <a:ext cx="4525962" cy="5387340"/>
            <a:chOff x="294287" y="829743"/>
            <a:chExt cx="4525362" cy="4490161"/>
          </a:xfrm>
        </p:grpSpPr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294287" y="829743"/>
              <a:ext cx="2578418" cy="2075379"/>
              <a:chOff x="3936999" y="2751667"/>
              <a:chExt cx="2861733" cy="2125133"/>
            </a:xfrm>
          </p:grpSpPr>
          <p:pic>
            <p:nvPicPr>
              <p:cNvPr id="14368" name="Picture 37" descr="peru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170039" y="2915927"/>
                <a:ext cx="2396777" cy="1778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3936999" y="2751667"/>
                <a:ext cx="2861001" cy="2124940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algn="ctr">
                  <a:defRPr/>
                </a:pPr>
                <a:endParaRPr lang="en-GB" sz="1600" dirty="0" err="1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965710" y="2133286"/>
              <a:ext cx="2252364" cy="103045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algn="ctr">
                <a:defRPr/>
              </a:pPr>
              <a:endParaRPr lang="en-GB" sz="1600" dirty="0" err="1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965200" y="2133600"/>
              <a:ext cx="2727795" cy="2285484"/>
              <a:chOff x="144910" y="3163407"/>
              <a:chExt cx="2727795" cy="2285484"/>
            </a:xfrm>
          </p:grpSpPr>
          <p:sp>
            <p:nvSpPr>
              <p:cNvPr id="14365" name="TextBox 42"/>
              <p:cNvSpPr txBox="1">
                <a:spLocks noChangeArrowheads="1"/>
              </p:cNvSpPr>
              <p:nvPr/>
            </p:nvSpPr>
            <p:spPr bwMode="auto">
              <a:xfrm>
                <a:off x="429899" y="3412067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 sz="1600"/>
              </a:p>
            </p:txBody>
          </p:sp>
          <p:pic>
            <p:nvPicPr>
              <p:cNvPr id="14366" name="Picture 40" descr="urubamba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7787" y="3260807"/>
                <a:ext cx="2345963" cy="2041472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145420" y="3163093"/>
                <a:ext cx="2726963" cy="228636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algn="ctr">
                  <a:defRPr/>
                </a:pPr>
                <a:endParaRPr lang="en-GB" sz="1600" dirty="0" err="1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1430786" y="3297109"/>
              <a:ext cx="2893628" cy="15036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algn="ctr">
                <a:defRPr/>
              </a:pPr>
              <a:endParaRPr lang="en-GB" sz="1600" dirty="0" err="1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430866" y="3296660"/>
              <a:ext cx="3388783" cy="2023244"/>
              <a:chOff x="875721" y="2540001"/>
              <a:chExt cx="4272011" cy="2336800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1076423" y="2794001"/>
                <a:ext cx="3839055" cy="1913466"/>
                <a:chOff x="1317145" y="1803400"/>
                <a:chExt cx="3839055" cy="1913466"/>
              </a:xfrm>
            </p:grpSpPr>
            <p:pic>
              <p:nvPicPr>
                <p:cNvPr id="14363" name="Picture 34" descr="machu2.png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674535" y="1976128"/>
                  <a:ext cx="1481665" cy="16919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364" name="Picture 35" descr="machu3.pn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317145" y="1803400"/>
                  <a:ext cx="2357390" cy="19134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4" name="Rectangle 33"/>
              <p:cNvSpPr/>
              <p:nvPr/>
            </p:nvSpPr>
            <p:spPr>
              <a:xfrm>
                <a:off x="875620" y="2540520"/>
                <a:ext cx="4272112" cy="2336281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algn="ctr">
                  <a:defRPr/>
                </a:pPr>
                <a:endParaRPr lang="en-GB" sz="1600" dirty="0" err="1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5537200" y="2985136"/>
            <a:ext cx="3257550" cy="3129914"/>
            <a:chOff x="745067" y="2192867"/>
            <a:chExt cx="3801533" cy="3056466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929931" y="2425704"/>
              <a:ext cx="3395133" cy="2636198"/>
              <a:chOff x="2133300" y="1430867"/>
              <a:chExt cx="3653647" cy="2745200"/>
            </a:xfrm>
          </p:grpSpPr>
          <p:pic>
            <p:nvPicPr>
              <p:cNvPr id="14352" name="Picture 53" descr="rafting1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133300" y="1845733"/>
                <a:ext cx="3653647" cy="1358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3" name="Picture 54" descr="rafting2.png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133300" y="1457201"/>
                <a:ext cx="1441101" cy="388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4" name="Picture 55" descr="rafting3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778068" y="1430867"/>
                <a:ext cx="1008879" cy="414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5" name="Picture 56" descr="rafting4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133300" y="3172181"/>
                <a:ext cx="3535114" cy="1003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3" name="Rectangle 52"/>
            <p:cNvSpPr/>
            <p:nvPr/>
          </p:nvSpPr>
          <p:spPr>
            <a:xfrm>
              <a:off x="745067" y="2192867"/>
              <a:ext cx="3801533" cy="305646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algn="ctr">
                <a:defRPr/>
              </a:pPr>
              <a:endParaRPr lang="en-GB" sz="1600" dirty="0" err="1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59" name="Bent Arrow 58"/>
          <p:cNvSpPr/>
          <p:nvPr/>
        </p:nvSpPr>
        <p:spPr>
          <a:xfrm>
            <a:off x="4207933" y="2984614"/>
            <a:ext cx="914400" cy="811475"/>
          </a:xfrm>
          <a:prstGeom prst="bentArrow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endParaRPr lang="en-GB" sz="16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2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300192" y="6356350"/>
            <a:ext cx="2386608" cy="365125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Bordino et al, WSDM 2013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0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Entity-Query (EQ) Graph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8"/>
          </p:nvPr>
        </p:nvSpPr>
        <p:spPr>
          <a:xfrm>
            <a:off x="4788024" y="1384890"/>
            <a:ext cx="3822824" cy="528447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GB" sz="1800" dirty="0" smtClean="0"/>
              <a:t>A large </a:t>
            </a:r>
            <a:r>
              <a:rPr lang="en-GB" sz="1800" b="1" dirty="0" smtClean="0"/>
              <a:t>query-log </a:t>
            </a:r>
            <a:r>
              <a:rPr lang="en-GB" sz="1800" dirty="0" smtClean="0"/>
              <a:t>is available</a:t>
            </a:r>
            <a:endParaRPr lang="en-GB" sz="1800" dirty="0" smtClean="0">
              <a:sym typeface="Wingdings" pitchFamily="2" charset="2"/>
            </a:endParaRPr>
          </a:p>
          <a:p>
            <a:pPr eaLnBrk="1" hangingPunct="1">
              <a:buNone/>
            </a:pPr>
            <a:r>
              <a:rPr lang="en-GB" sz="1800" dirty="0" smtClean="0"/>
              <a:t>Three types of arcs: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1600" dirty="0" smtClean="0"/>
              <a:t>   </a:t>
            </a:r>
            <a:r>
              <a:rPr lang="en-GB" sz="1600" b="1" dirty="0" smtClean="0">
                <a:solidFill>
                  <a:schemeClr val="accent1"/>
                </a:solidFill>
              </a:rPr>
              <a:t>1.  query to query: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16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GB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1600" dirty="0" smtClean="0"/>
              <a:t>   </a:t>
            </a:r>
            <a:r>
              <a:rPr lang="en-GB" sz="1600" b="1" dirty="0" smtClean="0">
                <a:solidFill>
                  <a:schemeClr val="accent1"/>
                </a:solidFill>
              </a:rPr>
              <a:t>2. entity to query</a:t>
            </a:r>
          </a:p>
          <a:p>
            <a:pPr eaLnBrk="1" hangingPunct="1">
              <a:buFont typeface="Wingdings" pitchFamily="2" charset="2"/>
              <a:buNone/>
            </a:pPr>
            <a:endParaRPr lang="en-GB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16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GB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accent1"/>
                </a:solidFill>
              </a:rPr>
              <a:t>3. entity to entity</a:t>
            </a:r>
          </a:p>
        </p:txBody>
      </p:sp>
      <p:pic>
        <p:nvPicPr>
          <p:cNvPr id="16391" name="Picture 9" descr="impligrap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47232"/>
            <a:ext cx="4840288" cy="413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509120"/>
            <a:ext cx="40814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6538" y="3356992"/>
            <a:ext cx="301466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4200" y="2582044"/>
            <a:ext cx="2667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8"/>
          <p:cNvSpPr txBox="1">
            <a:spLocks/>
          </p:cNvSpPr>
          <p:nvPr/>
        </p:nvSpPr>
        <p:spPr bwMode="auto">
          <a:xfrm>
            <a:off x="6516216" y="6309320"/>
            <a:ext cx="238660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Bordino et al, WSDM 2013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3928" y="1700808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2987824" y="5949280"/>
            <a:ext cx="1816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7030A0"/>
                </a:solidFill>
              </a:rPr>
              <a:t>Query</a:t>
            </a:r>
            <a:r>
              <a:rPr lang="it-IT" sz="2400" b="1" dirty="0" smtClean="0">
                <a:solidFill>
                  <a:srgbClr val="7030A0"/>
                </a:solidFill>
              </a:rPr>
              <a:t> </a:t>
            </a:r>
            <a:r>
              <a:rPr lang="it-IT" sz="2400" b="1" dirty="0" err="1" smtClean="0">
                <a:solidFill>
                  <a:srgbClr val="7030A0"/>
                </a:solidFill>
              </a:rPr>
              <a:t>nodes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876256" y="1700808"/>
            <a:ext cx="1944216" cy="792088"/>
          </a:xfrm>
          <a:prstGeom prst="wedgeEllipseCallout">
            <a:avLst>
              <a:gd name="adj1" fmla="val -27251"/>
              <a:gd name="adj2" fmla="val 6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Query-flow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graph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51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75355"/>
            <a:ext cx="7920880" cy="5223122"/>
          </a:xfrm>
          <a:prstGeom prst="rect">
            <a:avLst/>
          </a:prstGeom>
        </p:spPr>
      </p:pic>
      <p:sp>
        <p:nvSpPr>
          <p:cNvPr id="4" name="TextBox 3">
            <a:hlinkClick r:id="rId4"/>
          </p:cNvPr>
          <p:cNvSpPr txBox="1"/>
          <p:nvPr/>
        </p:nvSpPr>
        <p:spPr bwMode="auto">
          <a:xfrm>
            <a:off x="179512" y="6550223"/>
            <a:ext cx="6599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dirty="0" smtClean="0">
                <a:hlinkClick r:id="rId4"/>
              </a:rPr>
              <a:t>http://richard.cyganiak.de/2007/10/lod/lod-datasets_2011-09-19_colored.png</a:t>
            </a:r>
            <a:endParaRPr lang="en-US" sz="1400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Web of Data: RDF, Tables, </a:t>
            </a:r>
            <a:r>
              <a:rPr lang="en-GB" dirty="0" err="1" smtClean="0"/>
              <a:t>Microdata</a:t>
            </a:r>
            <a:endParaRPr lang="en-GB" sz="2000" dirty="0" smtClean="0"/>
          </a:p>
        </p:txBody>
      </p:sp>
      <p:sp>
        <p:nvSpPr>
          <p:cNvPr id="75" name="Ellipse 39"/>
          <p:cNvSpPr>
            <a:spLocks noChangeArrowheads="1"/>
          </p:cNvSpPr>
          <p:nvPr/>
        </p:nvSpPr>
        <p:spPr bwMode="auto">
          <a:xfrm>
            <a:off x="2555776" y="2975555"/>
            <a:ext cx="3311525" cy="1871662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uppieren 72"/>
          <p:cNvGrpSpPr/>
          <p:nvPr/>
        </p:nvGrpSpPr>
        <p:grpSpPr>
          <a:xfrm>
            <a:off x="1476375" y="1319371"/>
            <a:ext cx="7667625" cy="3992066"/>
            <a:chOff x="1476375" y="1319371"/>
            <a:chExt cx="7667625" cy="3992066"/>
          </a:xfrm>
        </p:grpSpPr>
        <p:pic>
          <p:nvPicPr>
            <p:cNvPr id="77" name="Picture 110" descr="freebas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4149080"/>
              <a:ext cx="1211262" cy="31273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13" descr="dbpedi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4413" y="3191455"/>
              <a:ext cx="1011238" cy="509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79"/>
            <p:cNvGrpSpPr>
              <a:grpSpLocks/>
            </p:cNvGrpSpPr>
            <p:nvPr/>
          </p:nvGrpSpPr>
          <p:grpSpPr bwMode="auto">
            <a:xfrm>
              <a:off x="1476375" y="3047588"/>
              <a:ext cx="792163" cy="1079500"/>
              <a:chOff x="1249219" y="5328665"/>
              <a:chExt cx="714375" cy="983795"/>
            </a:xfrm>
          </p:grpSpPr>
          <p:pic>
            <p:nvPicPr>
              <p:cNvPr id="103" name="Picture 8" descr="Cycorp log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9219" y="5328665"/>
                <a:ext cx="714375" cy="67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" name="TextBox 171"/>
              <p:cNvSpPr txBox="1">
                <a:spLocks noChangeArrowheads="1"/>
              </p:cNvSpPr>
              <p:nvPr/>
            </p:nvSpPr>
            <p:spPr bwMode="auto">
              <a:xfrm>
                <a:off x="1320657" y="5971607"/>
                <a:ext cx="500579" cy="340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Cyc</a:t>
                </a:r>
                <a:endParaRPr lang="en-US" sz="2000"/>
              </a:p>
            </p:txBody>
          </p:sp>
        </p:grpSp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1840" y="5063787"/>
              <a:ext cx="14033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3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27538" y="2039526"/>
              <a:ext cx="936625" cy="6159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3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11714" y="4344923"/>
              <a:ext cx="1104900" cy="503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3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87675" y="1607726"/>
              <a:ext cx="1655763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Grafik 832" descr="pubme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56176" y="3695635"/>
              <a:ext cx="1012825" cy="360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4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227763" y="2831688"/>
              <a:ext cx="10810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659563" y="1319371"/>
              <a:ext cx="2484437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Carnegie Mellon University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857987" y="3192051"/>
              <a:ext cx="1071704" cy="305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4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54253" y="2655476"/>
              <a:ext cx="1584325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37" descr="Europeana Think Cultur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580063" y="1607726"/>
              <a:ext cx="912812" cy="5445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2" descr="http://www.mpi-inf.mpg.de/yago-naga/yago/img/yago_logo_mainpage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915816" y="3789040"/>
            <a:ext cx="1075961" cy="532601"/>
          </a:xfrm>
          <a:prstGeom prst="rect">
            <a:avLst/>
          </a:prstGeom>
          <a:noFill/>
        </p:spPr>
      </p:pic>
      <p:sp>
        <p:nvSpPr>
          <p:cNvPr id="41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6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3913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Query recommender for a web page</a:t>
            </a: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1267212"/>
            <a:ext cx="1214438" cy="17297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Cube 8"/>
          <p:cNvSpPr/>
          <p:nvPr/>
        </p:nvSpPr>
        <p:spPr>
          <a:xfrm>
            <a:off x="2700338" y="1453516"/>
            <a:ext cx="2119312" cy="1097280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endParaRPr lang="en-GB" sz="1600" b="1" dirty="0" smtClean="0">
              <a:solidFill>
                <a:schemeClr val="accent1">
                  <a:lumMod val="75000"/>
                </a:schemeClr>
              </a:solidFill>
              <a:latin typeface="Calibri"/>
              <a:cs typeface="Arial" pitchFamily="34" charset="0"/>
            </a:endParaRPr>
          </a:p>
          <a:p>
            <a:pPr algn="ctr">
              <a:defRPr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Arial" pitchFamily="34" charset="0"/>
              </a:rPr>
              <a:t>Entity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Arial" pitchFamily="34" charset="0"/>
              </a:rPr>
              <a:t>Extraction</a:t>
            </a:r>
          </a:p>
        </p:txBody>
      </p:sp>
      <p:sp>
        <p:nvSpPr>
          <p:cNvPr id="10" name="Cube 9"/>
          <p:cNvSpPr/>
          <p:nvPr/>
        </p:nvSpPr>
        <p:spPr>
          <a:xfrm>
            <a:off x="6069013" y="3429000"/>
            <a:ext cx="2119312" cy="1097280"/>
          </a:xfrm>
          <a:prstGeom prst="cube">
            <a:avLst>
              <a:gd name="adj" fmla="val 1093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endParaRPr lang="en-GB" sz="1600" b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Seed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set expansion</a:t>
            </a:r>
          </a:p>
        </p:txBody>
      </p:sp>
      <p:sp>
        <p:nvSpPr>
          <p:cNvPr id="11" name="Cube 10"/>
          <p:cNvSpPr/>
          <p:nvPr/>
        </p:nvSpPr>
        <p:spPr>
          <a:xfrm>
            <a:off x="777876" y="5394960"/>
            <a:ext cx="2119313" cy="1097280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Retrieval of related queries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5586091" y="1154430"/>
            <a:ext cx="2092325" cy="164592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GB" sz="1200" b="1" dirty="0" err="1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Machu_Picchu</a:t>
            </a:r>
            <a:endParaRPr lang="en-GB" sz="1200" b="1" dirty="0">
              <a:solidFill>
                <a:schemeClr val="tx1"/>
              </a:solidFill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Pre-Columbian Era</a:t>
            </a:r>
          </a:p>
          <a:p>
            <a:pPr algn="ctr"/>
            <a:r>
              <a:rPr lang="en-GB" sz="1200" b="1" dirty="0" err="1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Inca_Empire</a:t>
            </a:r>
            <a:endParaRPr lang="en-GB" sz="1200" b="1" dirty="0">
              <a:solidFill>
                <a:schemeClr val="tx1"/>
              </a:solidFill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1200" b="1" dirty="0" err="1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Cusco_Region</a:t>
            </a:r>
            <a:endParaRPr lang="en-GB" sz="1200" b="1" dirty="0">
              <a:solidFill>
                <a:schemeClr val="tx1"/>
              </a:solidFill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Peru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Mountain</a:t>
            </a:r>
            <a:endParaRPr lang="en-GB" sz="1200" b="1" dirty="0">
              <a:solidFill>
                <a:schemeClr val="tx1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6215063" y="2550796"/>
            <a:ext cx="9144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GB" sz="1600"/>
          </a:p>
        </p:txBody>
      </p:sp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6154738" y="2215516"/>
            <a:ext cx="9144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GB" sz="1600"/>
          </a:p>
        </p:txBody>
      </p:sp>
      <p:sp>
        <p:nvSpPr>
          <p:cNvPr id="17420" name="TextBox 15"/>
          <p:cNvSpPr txBox="1">
            <a:spLocks noChangeArrowheads="1"/>
          </p:cNvSpPr>
          <p:nvPr/>
        </p:nvSpPr>
        <p:spPr bwMode="auto">
          <a:xfrm>
            <a:off x="5842000" y="2173606"/>
            <a:ext cx="9144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GB" sz="1600"/>
          </a:p>
        </p:txBody>
      </p:sp>
      <p:sp>
        <p:nvSpPr>
          <p:cNvPr id="17" name="Horizontal Scroll 16"/>
          <p:cNvSpPr/>
          <p:nvPr/>
        </p:nvSpPr>
        <p:spPr>
          <a:xfrm>
            <a:off x="798514" y="2977516"/>
            <a:ext cx="4021137" cy="164592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GB" sz="1100" b="1" dirty="0" err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Machu_Picchu</a:t>
            </a:r>
            <a:r>
              <a:rPr lang="en-GB" sz="11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 </a:t>
            </a:r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  <a:sym typeface="Wingdings" pitchFamily="2" charset="2"/>
              </a:rPr>
              <a:t>      </a:t>
            </a:r>
            <a:r>
              <a:rPr lang="en-GB" sz="1100" b="1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Spanish_Conquest_of_the_Aztec_Empire</a:t>
            </a:r>
            <a:endParaRPr lang="en-GB" sz="1100" b="1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Pre-</a:t>
            </a:r>
            <a:r>
              <a:rPr lang="en-GB" sz="1100" b="1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Columbian_era</a:t>
            </a:r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                          	        Andes</a:t>
            </a:r>
            <a:endParaRPr lang="en-GB" sz="11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1100" b="1" dirty="0" err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Inca_Empire</a:t>
            </a:r>
            <a:r>
              <a:rPr lang="en-GB" sz="11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                    </a:t>
            </a:r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		</a:t>
            </a:r>
            <a:r>
              <a:rPr lang="en-US" sz="1100" b="1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Pachacuti</a:t>
            </a:r>
            <a:endParaRPr lang="en-GB" sz="11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1100" b="1" dirty="0" err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Cusco_Region</a:t>
            </a:r>
            <a:r>
              <a:rPr lang="en-GB" sz="11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               </a:t>
            </a:r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	                        </a:t>
            </a:r>
            <a:r>
              <a:rPr lang="en-GB" sz="1100" b="1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Inca_Religion</a:t>
            </a:r>
            <a:endParaRPr lang="en-GB" sz="11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11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Peru                      </a:t>
            </a:r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		Atahualpa</a:t>
            </a:r>
            <a:endParaRPr lang="en-GB" sz="11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11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Mountain                               </a:t>
            </a:r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	                 </a:t>
            </a:r>
            <a:r>
              <a:rPr lang="en-GB" sz="1100" b="1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Francisco_Pizarro</a:t>
            </a:r>
            <a:endParaRPr lang="en-GB" sz="11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1100" b="1" dirty="0" err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South_America</a:t>
            </a:r>
            <a:r>
              <a:rPr lang="en-GB" sz="11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                       </a:t>
            </a:r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	                     </a:t>
            </a:r>
            <a:r>
              <a:rPr lang="en-US" sz="1100" b="1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Ollantaytambo</a:t>
            </a:r>
            <a:endParaRPr lang="en-GB" sz="11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en-GB" sz="1100" b="1" dirty="0">
              <a:solidFill>
                <a:schemeClr val="accent1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9" name="Round Single Corner Rectangle 18"/>
          <p:cNvSpPr/>
          <p:nvPr/>
        </p:nvSpPr>
        <p:spPr>
          <a:xfrm>
            <a:off x="4319588" y="5172076"/>
            <a:ext cx="3670300" cy="1320164"/>
          </a:xfrm>
          <a:prstGeom prst="round1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pitchFamily="34" charset="0"/>
              </a:rPr>
              <a:t>rafting excursion down the urubamba river 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pitchFamily="34" charset="0"/>
              </a:rPr>
              <a:t>el dorado temple of sun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pitchFamily="34" charset="0"/>
              </a:rPr>
              <a:t>indios quechuas 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pitchFamily="34" charset="0"/>
              </a:rPr>
              <a:t>map of peru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pitchFamily="34" charset="0"/>
              </a:rPr>
              <a:t>sapa inca</a:t>
            </a:r>
            <a:endParaRPr lang="en-GB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084389" y="1828800"/>
            <a:ext cx="512233" cy="38608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/>
            </a:solidFill>
          </a:ln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ctr">
              <a:defRPr/>
            </a:pPr>
            <a:endParaRPr lang="en-GB" sz="16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932040" y="1828800"/>
            <a:ext cx="512233" cy="38608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/>
            </a:solidFill>
          </a:ln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ctr">
              <a:defRPr/>
            </a:pPr>
            <a:endParaRPr lang="en-GB" sz="16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756401" y="2924944"/>
            <a:ext cx="512233" cy="38608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/>
            </a:solidFill>
          </a:ln>
          <a:effectLst>
            <a:glow rad="101600">
              <a:schemeClr val="accent1">
                <a:alpha val="75000"/>
              </a:schemeClr>
            </a:glow>
          </a:effectLst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ctr">
              <a:defRPr/>
            </a:pPr>
            <a:endParaRPr lang="en-GB" sz="16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860032" y="3799840"/>
            <a:ext cx="1080120" cy="3860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accent1"/>
            </a:solidFill>
          </a:ln>
          <a:effectLst>
            <a:glow rad="101600">
              <a:schemeClr val="accent1">
                <a:alpha val="75000"/>
              </a:schemeClr>
            </a:glo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ctr">
              <a:defRPr/>
            </a:pPr>
            <a:endParaRPr lang="en-GB" sz="16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1837268" y="4704080"/>
            <a:ext cx="512233" cy="38608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/>
            </a:solidFill>
          </a:ln>
          <a:effectLst>
            <a:glow rad="101600">
              <a:schemeClr val="accent1">
                <a:alpha val="75000"/>
              </a:schemeClr>
            </a:glow>
          </a:effectLst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ctr">
              <a:defRPr/>
            </a:pPr>
            <a:endParaRPr lang="en-GB" sz="16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337455" y="5699760"/>
            <a:ext cx="512233" cy="38608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/>
            </a:solidFill>
          </a:ln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ctr">
              <a:defRPr/>
            </a:pPr>
            <a:endParaRPr lang="en-GB" sz="16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Slide Number Placeholder 8"/>
          <p:cNvSpPr txBox="1">
            <a:spLocks/>
          </p:cNvSpPr>
          <p:nvPr/>
        </p:nvSpPr>
        <p:spPr bwMode="auto">
          <a:xfrm>
            <a:off x="6721896" y="6520259"/>
            <a:ext cx="238660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Bordino et al, WSDM 2013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56958" y="1628800"/>
            <a:ext cx="1496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ML_approach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but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also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TAGME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2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9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Other two steps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8"/>
          </p:nvPr>
        </p:nvSpPr>
        <p:spPr>
          <a:xfrm>
            <a:off x="296864" y="2081778"/>
            <a:ext cx="8694737" cy="1779270"/>
          </a:xfrm>
          <a:ln w="254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GB" sz="2000" b="1" dirty="0" smtClean="0">
                <a:solidFill>
                  <a:srgbClr val="00B050"/>
                </a:solidFill>
              </a:rPr>
              <a:t>Personalized PageRank on the entity-induced </a:t>
            </a:r>
            <a:r>
              <a:rPr lang="en-GB" sz="2000" b="1" dirty="0" err="1" smtClean="0">
                <a:solidFill>
                  <a:srgbClr val="00B050"/>
                </a:solidFill>
              </a:rPr>
              <a:t>subgraph</a:t>
            </a:r>
            <a:r>
              <a:rPr lang="en-GB" sz="2000" b="1" dirty="0" smtClean="0">
                <a:solidFill>
                  <a:srgbClr val="00B050"/>
                </a:solidFill>
              </a:rPr>
              <a:t>;</a:t>
            </a:r>
          </a:p>
          <a:p>
            <a:pPr eaLnBrk="1" hangingPunct="1"/>
            <a:r>
              <a:rPr lang="en-GB" sz="2000" dirty="0" smtClean="0"/>
              <a:t>Preference Vector: uniform distribution over the entity seed;</a:t>
            </a:r>
          </a:p>
          <a:p>
            <a:pPr eaLnBrk="1" hangingPunct="1"/>
            <a:r>
              <a:rPr lang="en-GB" sz="2000" b="1" dirty="0" smtClean="0">
                <a:solidFill>
                  <a:srgbClr val="FF0000"/>
                </a:solidFill>
              </a:rPr>
              <a:t>Return </a:t>
            </a:r>
            <a:r>
              <a:rPr lang="en-GB" sz="2000" dirty="0" smtClean="0"/>
              <a:t>the top-N entities that achieve the highest scores.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    </a:t>
            </a:r>
          </a:p>
          <a:p>
            <a:pPr eaLnBrk="1" hangingPunct="1"/>
            <a:endParaRPr lang="en-GB" dirty="0" smtClean="0"/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67544" y="1268760"/>
            <a:ext cx="8208962" cy="7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82880" bIns="91440"/>
          <a:lstStyle/>
          <a:p>
            <a:r>
              <a:rPr lang="en-GB" sz="2800" b="1" dirty="0" smtClean="0">
                <a:solidFill>
                  <a:srgbClr val="7B0099"/>
                </a:solidFill>
              </a:rPr>
              <a:t>Expanding the entity seed</a:t>
            </a:r>
            <a:endParaRPr lang="en-GB" sz="2800" b="1" dirty="0">
              <a:solidFill>
                <a:srgbClr val="7B0099"/>
              </a:solidFill>
            </a:endParaRPr>
          </a:p>
        </p:txBody>
      </p:sp>
      <p:pic>
        <p:nvPicPr>
          <p:cNvPr id="12" name="Picture 9" descr="impligrap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006" y="3356992"/>
            <a:ext cx="410308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3131840" y="3284984"/>
            <a:ext cx="2448272" cy="3573016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 14"/>
          <p:cNvSpPr/>
          <p:nvPr/>
        </p:nvSpPr>
        <p:spPr>
          <a:xfrm>
            <a:off x="4716016" y="5805264"/>
            <a:ext cx="720080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 8"/>
          <p:cNvSpPr/>
          <p:nvPr/>
        </p:nvSpPr>
        <p:spPr>
          <a:xfrm>
            <a:off x="3491880" y="5805264"/>
            <a:ext cx="288032" cy="36004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/>
          <p:cNvSpPr/>
          <p:nvPr/>
        </p:nvSpPr>
        <p:spPr>
          <a:xfrm>
            <a:off x="3851920" y="6093296"/>
            <a:ext cx="288032" cy="36004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Oval 15"/>
          <p:cNvSpPr/>
          <p:nvPr/>
        </p:nvSpPr>
        <p:spPr>
          <a:xfrm>
            <a:off x="4283968" y="5589240"/>
            <a:ext cx="288032" cy="36004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Oval 16"/>
          <p:cNvSpPr/>
          <p:nvPr/>
        </p:nvSpPr>
        <p:spPr>
          <a:xfrm>
            <a:off x="3923928" y="5157192"/>
            <a:ext cx="576064" cy="432048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Oval 17"/>
          <p:cNvSpPr/>
          <p:nvPr/>
        </p:nvSpPr>
        <p:spPr>
          <a:xfrm>
            <a:off x="4427984" y="6021288"/>
            <a:ext cx="144016" cy="216024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Oval Callout 18"/>
          <p:cNvSpPr/>
          <p:nvPr/>
        </p:nvSpPr>
        <p:spPr>
          <a:xfrm>
            <a:off x="0" y="4005064"/>
            <a:ext cx="2267744" cy="1440160"/>
          </a:xfrm>
          <a:prstGeom prst="wedgeEllipseCallout">
            <a:avLst>
              <a:gd name="adj1" fmla="val 153897"/>
              <a:gd name="adj2" fmla="val 877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 smtClean="0"/>
              <a:t>Seed</a:t>
            </a:r>
            <a:r>
              <a:rPr lang="it-IT" sz="2000" b="1" dirty="0" smtClean="0"/>
              <a:t> set of the </a:t>
            </a:r>
          </a:p>
          <a:p>
            <a:pPr algn="ctr"/>
            <a:r>
              <a:rPr lang="it-IT" sz="2000" b="1" dirty="0" err="1" smtClean="0"/>
              <a:t>Visited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Page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xmlns="" val="46089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  <p:bldP spid="13" grpId="0" animBg="1"/>
      <p:bldP spid="15" grpId="0" animBg="1"/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Other two steps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95536" y="1268760"/>
            <a:ext cx="8208962" cy="7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82880" bIns="91440"/>
          <a:lstStyle/>
          <a:p>
            <a:r>
              <a:rPr lang="en-GB" sz="2800" b="1" dirty="0">
                <a:solidFill>
                  <a:srgbClr val="7B0099"/>
                </a:solidFill>
              </a:rPr>
              <a:t>Obtaining queries for entities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9434" y="1988840"/>
            <a:ext cx="8285162" cy="144399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b="1" dirty="0">
                <a:solidFill>
                  <a:srgbClr val="00B050"/>
                </a:solidFill>
              </a:rPr>
              <a:t>Personalized PageRank on the full EQ </a:t>
            </a:r>
            <a:r>
              <a:rPr lang="en-GB" sz="2000" b="1" dirty="0" smtClean="0">
                <a:solidFill>
                  <a:srgbClr val="00B050"/>
                </a:solidFill>
              </a:rPr>
              <a:t>graph (</a:t>
            </a:r>
            <a:r>
              <a:rPr lang="en-GB" sz="2000" b="1" dirty="0" err="1" smtClean="0">
                <a:solidFill>
                  <a:srgbClr val="00B050"/>
                </a:solidFill>
              </a:rPr>
              <a:t>pref</a:t>
            </a:r>
            <a:r>
              <a:rPr lang="en-GB" sz="2000" b="1" dirty="0" smtClean="0">
                <a:solidFill>
                  <a:srgbClr val="00B050"/>
                </a:solidFill>
              </a:rPr>
              <a:t> vector = uniform);</a:t>
            </a:r>
            <a:endParaRPr lang="en-GB" sz="2000" b="1" dirty="0">
              <a:solidFill>
                <a:srgbClr val="00B050"/>
              </a:solidFill>
            </a:endParaRPr>
          </a:p>
          <a:p>
            <a:pPr marL="233363" indent="-233363"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FF0000"/>
                </a:solidFill>
              </a:rPr>
              <a:t>Return</a:t>
            </a:r>
            <a:r>
              <a:rPr lang="en-GB" sz="2000" dirty="0" smtClean="0"/>
              <a:t> </a:t>
            </a:r>
            <a:r>
              <a:rPr lang="en-GB" sz="2000" dirty="0"/>
              <a:t>the </a:t>
            </a:r>
            <a:r>
              <a:rPr lang="en-GB" sz="2000" dirty="0" smtClean="0"/>
              <a:t>top-K </a:t>
            </a:r>
            <a:r>
              <a:rPr lang="en-GB" sz="2000" dirty="0"/>
              <a:t>query nodes that achieve the highest scores.</a:t>
            </a:r>
          </a:p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endParaRPr lang="en-GB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3140968"/>
            <a:ext cx="4572000" cy="15841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Some Algorithm Engineering  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chemeClr val="tx1"/>
                </a:solidFill>
              </a:rPr>
              <a:t>Pruning:</a:t>
            </a:r>
            <a:r>
              <a:rPr lang="en-GB" dirty="0" smtClean="0">
                <a:solidFill>
                  <a:schemeClr val="tx1"/>
                </a:solidFill>
              </a:rPr>
              <a:t> store the top probabilities for             	each entity in the QE-graph;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chemeClr val="tx1"/>
                </a:solidFill>
              </a:rPr>
              <a:t>  Bucketing:</a:t>
            </a:r>
            <a:r>
              <a:rPr lang="en-GB" dirty="0" smtClean="0">
                <a:solidFill>
                  <a:schemeClr val="tx1"/>
                </a:solidFill>
              </a:rPr>
              <a:t> group probabilities into buckets 	of exponentially increasing size. </a:t>
            </a:r>
          </a:p>
        </p:txBody>
      </p:sp>
      <p:pic>
        <p:nvPicPr>
          <p:cNvPr id="12" name="Picture 9" descr="impligrap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415" y="3284984"/>
            <a:ext cx="410308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Callout 13"/>
          <p:cNvSpPr/>
          <p:nvPr/>
        </p:nvSpPr>
        <p:spPr>
          <a:xfrm>
            <a:off x="179512" y="5589240"/>
            <a:ext cx="2592288" cy="1080120"/>
          </a:xfrm>
          <a:prstGeom prst="wedgeEllipseCallout">
            <a:avLst>
              <a:gd name="adj1" fmla="val 130549"/>
              <a:gd name="adj2" fmla="val -397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/>
              <a:t>Expanded</a:t>
            </a:r>
            <a:endParaRPr lang="it-IT" sz="2400" b="1" dirty="0" smtClean="0"/>
          </a:p>
          <a:p>
            <a:pPr algn="ctr"/>
            <a:r>
              <a:rPr lang="it-IT" sz="2400" b="1" dirty="0" smtClean="0"/>
              <a:t> </a:t>
            </a:r>
            <a:r>
              <a:rPr lang="it-IT" sz="2400" b="1" dirty="0" err="1" smtClean="0"/>
              <a:t>entity</a:t>
            </a:r>
            <a:r>
              <a:rPr lang="it-IT" sz="2400" b="1" dirty="0" smtClean="0"/>
              <a:t> set</a:t>
            </a:r>
            <a:endParaRPr lang="it-IT" b="1" dirty="0"/>
          </a:p>
        </p:txBody>
      </p:sp>
      <p:sp>
        <p:nvSpPr>
          <p:cNvPr id="15" name="Oval 14"/>
          <p:cNvSpPr/>
          <p:nvPr/>
        </p:nvSpPr>
        <p:spPr>
          <a:xfrm>
            <a:off x="6156176" y="5733256"/>
            <a:ext cx="720080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 15"/>
          <p:cNvSpPr/>
          <p:nvPr/>
        </p:nvSpPr>
        <p:spPr>
          <a:xfrm>
            <a:off x="5292080" y="5085184"/>
            <a:ext cx="720080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/>
          <p:cNvSpPr/>
          <p:nvPr/>
        </p:nvSpPr>
        <p:spPr>
          <a:xfrm>
            <a:off x="4932040" y="5733256"/>
            <a:ext cx="28803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 17"/>
          <p:cNvSpPr/>
          <p:nvPr/>
        </p:nvSpPr>
        <p:spPr>
          <a:xfrm>
            <a:off x="5292080" y="6021288"/>
            <a:ext cx="28803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ounded Rectangle 18"/>
          <p:cNvSpPr/>
          <p:nvPr/>
        </p:nvSpPr>
        <p:spPr>
          <a:xfrm>
            <a:off x="7524328" y="6021288"/>
            <a:ext cx="1296144" cy="64807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ounded Rectangle 19"/>
          <p:cNvSpPr/>
          <p:nvPr/>
        </p:nvSpPr>
        <p:spPr>
          <a:xfrm>
            <a:off x="7020272" y="5301208"/>
            <a:ext cx="1152128" cy="576064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 21"/>
          <p:cNvSpPr/>
          <p:nvPr/>
        </p:nvSpPr>
        <p:spPr>
          <a:xfrm>
            <a:off x="5652120" y="5517232"/>
            <a:ext cx="28803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Rectangle 22"/>
          <p:cNvSpPr/>
          <p:nvPr/>
        </p:nvSpPr>
        <p:spPr>
          <a:xfrm>
            <a:off x="323528" y="2636912"/>
            <a:ext cx="72008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it-IT" dirty="0"/>
          </a:p>
        </p:txBody>
      </p:sp>
      <p:sp>
        <p:nvSpPr>
          <p:cNvPr id="21" name="Rounded Rectangle 20"/>
          <p:cNvSpPr/>
          <p:nvPr/>
        </p:nvSpPr>
        <p:spPr>
          <a:xfrm>
            <a:off x="4644008" y="3068960"/>
            <a:ext cx="4499992" cy="3789040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504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29684" cy="1296144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6600" dirty="0" smtClean="0">
                <a:latin typeface="+mj-lt"/>
              </a:rPr>
              <a:t>The </a:t>
            </a:r>
            <a:r>
              <a:rPr lang="it-IT" sz="6600" dirty="0" err="1" smtClean="0">
                <a:latin typeface="+mj-lt"/>
              </a:rPr>
              <a:t>moral</a:t>
            </a:r>
            <a:endParaRPr lang="it-IT" sz="4000" b="0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4140" y="1700808"/>
            <a:ext cx="9144000" cy="1296144"/>
            <a:chOff x="-14140" y="2780928"/>
            <a:chExt cx="9144000" cy="1296144"/>
          </a:xfrm>
        </p:grpSpPr>
        <p:sp>
          <p:nvSpPr>
            <p:cNvPr id="3" name="Rectangle 25"/>
            <p:cNvSpPr/>
            <p:nvPr/>
          </p:nvSpPr>
          <p:spPr bwMode="auto">
            <a:xfrm>
              <a:off x="-14140" y="2780928"/>
              <a:ext cx="9144000" cy="129614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13"/>
            <p:cNvSpPr txBox="1"/>
            <p:nvPr/>
          </p:nvSpPr>
          <p:spPr>
            <a:xfrm>
              <a:off x="1058538" y="2906800"/>
              <a:ext cx="7681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0000FF"/>
                  </a:solidFill>
                </a:rPr>
                <a:t>Topic-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based</a:t>
              </a:r>
              <a:r>
                <a:rPr lang="de-DE" sz="2400" dirty="0" smtClean="0">
                  <a:solidFill>
                    <a:srgbClr val="0000FF"/>
                  </a:solidFill>
                </a:rPr>
                <a:t>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annotators</a:t>
              </a:r>
              <a:r>
                <a:rPr lang="de-DE" sz="2400" dirty="0" smtClean="0">
                  <a:solidFill>
                    <a:srgbClr val="0000FF"/>
                  </a:solidFill>
                </a:rPr>
                <a:t>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extract</a:t>
              </a:r>
              <a:r>
                <a:rPr lang="de-DE" sz="2400" dirty="0" smtClean="0">
                  <a:solidFill>
                    <a:srgbClr val="0000FF"/>
                  </a:solidFill>
                </a:rPr>
                <a:t>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useful</a:t>
              </a:r>
              <a:r>
                <a:rPr lang="de-DE" sz="2400" dirty="0" smtClean="0">
                  <a:solidFill>
                    <a:srgbClr val="0000FF"/>
                  </a:solidFill>
                </a:rPr>
                <a:t>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contextual</a:t>
              </a:r>
              <a:r>
                <a:rPr lang="de-DE" sz="2400" dirty="0" smtClean="0">
                  <a:solidFill>
                    <a:srgbClr val="0000FF"/>
                  </a:solidFill>
                </a:rPr>
                <a:t>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knowledge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17"/>
            <p:cNvSpPr txBox="1"/>
            <p:nvPr/>
          </p:nvSpPr>
          <p:spPr>
            <a:xfrm>
              <a:off x="1058538" y="3335428"/>
              <a:ext cx="77957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A </a:t>
              </a:r>
              <a:r>
                <a:rPr lang="de-DE" sz="2000" dirty="0" err="1" smtClean="0"/>
                <a:t>sort</a:t>
              </a:r>
              <a:r>
                <a:rPr lang="de-DE" sz="2000" dirty="0" smtClean="0"/>
                <a:t> of </a:t>
              </a:r>
              <a:r>
                <a:rPr lang="de-DE" sz="2000" i="1" dirty="0" err="1" smtClean="0"/>
                <a:t>semantic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dimension</a:t>
              </a:r>
              <a:r>
                <a:rPr lang="de-DE" sz="2000" dirty="0" smtClean="0"/>
                <a:t>: </a:t>
              </a:r>
              <a:r>
                <a:rPr lang="de-DE" sz="2000" dirty="0" err="1" smtClean="0"/>
                <a:t>Entities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can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be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related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within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the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graph</a:t>
              </a:r>
              <a:r>
                <a:rPr lang="de-DE" sz="2000" dirty="0" smtClean="0"/>
                <a:t>-KB</a:t>
              </a:r>
            </a:p>
            <a:p>
              <a:r>
                <a:rPr lang="de-DE" sz="2000" dirty="0" smtClean="0"/>
                <a:t>The </a:t>
              </a:r>
              <a:r>
                <a:rPr lang="de-DE" sz="2000" dirty="0" err="1" smtClean="0"/>
                <a:t>better</a:t>
              </a:r>
              <a:r>
                <a:rPr lang="de-DE" sz="2000" dirty="0" smtClean="0"/>
                <a:t>/larger </a:t>
              </a:r>
              <a:r>
                <a:rPr lang="de-DE" sz="2000" dirty="0" err="1" smtClean="0"/>
                <a:t>is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graph</a:t>
              </a:r>
              <a:r>
                <a:rPr lang="de-DE" sz="2000" dirty="0" smtClean="0"/>
                <a:t>-KB, </a:t>
              </a:r>
              <a:r>
                <a:rPr lang="de-DE" sz="2000" dirty="0" err="1" smtClean="0"/>
                <a:t>the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more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effective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is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the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annotation</a:t>
              </a:r>
              <a:endParaRPr lang="de-DE" sz="2000" dirty="0" smtClean="0"/>
            </a:p>
          </p:txBody>
        </p:sp>
        <p:pic>
          <p:nvPicPr>
            <p:cNvPr id="9" name="Picture 3" descr="C:\Users\ferragin\AppData\Local\Microsoft\Windows\Temporary Internet Files\Content.IE5\5AM25BMB\MC900434663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335" y="2940807"/>
              <a:ext cx="792265" cy="1046113"/>
            </a:xfrm>
            <a:prstGeom prst="rect">
              <a:avLst/>
            </a:prstGeom>
            <a:noFill/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b="31169"/>
          <a:stretch>
            <a:fillRect/>
          </a:stretch>
        </p:blipFill>
        <p:spPr bwMode="auto">
          <a:xfrm>
            <a:off x="395536" y="2996952"/>
            <a:ext cx="822377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65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8429684" cy="1296144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6600" dirty="0" smtClean="0">
                <a:latin typeface="+mj-lt"/>
              </a:rPr>
              <a:t>The </a:t>
            </a:r>
            <a:r>
              <a:rPr lang="it-IT" sz="6600" dirty="0" err="1" smtClean="0">
                <a:latin typeface="+mj-lt"/>
              </a:rPr>
              <a:t>moral</a:t>
            </a:r>
            <a:endParaRPr lang="it-IT" sz="4000" b="0" dirty="0">
              <a:latin typeface="+mj-lt"/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-14140" y="2780928"/>
            <a:ext cx="9144000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1058538" y="2906800"/>
            <a:ext cx="7681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Topic-</a:t>
            </a:r>
            <a:r>
              <a:rPr lang="de-DE" sz="2400" dirty="0" err="1" smtClean="0">
                <a:solidFill>
                  <a:srgbClr val="0000FF"/>
                </a:solidFill>
              </a:rPr>
              <a:t>based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annotators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extract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useful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contextual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knowledge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1058538" y="3335428"/>
            <a:ext cx="7795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A </a:t>
            </a:r>
            <a:r>
              <a:rPr lang="de-DE" sz="2000" dirty="0" err="1" smtClean="0"/>
              <a:t>sort</a:t>
            </a:r>
            <a:r>
              <a:rPr lang="de-DE" sz="2000" dirty="0" smtClean="0"/>
              <a:t> of </a:t>
            </a:r>
            <a:r>
              <a:rPr lang="de-DE" sz="2000" i="1" dirty="0" err="1" smtClean="0"/>
              <a:t>semantic</a:t>
            </a:r>
            <a:r>
              <a:rPr lang="de-DE" sz="2000" dirty="0" smtClean="0"/>
              <a:t> </a:t>
            </a:r>
            <a:r>
              <a:rPr lang="de-DE" sz="2000" dirty="0" err="1" smtClean="0"/>
              <a:t>dimension</a:t>
            </a:r>
            <a:r>
              <a:rPr lang="de-DE" sz="2000" dirty="0" smtClean="0"/>
              <a:t>: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related</a:t>
            </a:r>
            <a:r>
              <a:rPr lang="de-DE" sz="2000" dirty="0" smtClean="0"/>
              <a:t> </a:t>
            </a:r>
            <a:r>
              <a:rPr lang="de-DE" sz="2000" dirty="0" err="1" smtClean="0"/>
              <a:t>within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graph</a:t>
            </a:r>
            <a:r>
              <a:rPr lang="de-DE" sz="2000" dirty="0" smtClean="0"/>
              <a:t>-KB</a:t>
            </a:r>
          </a:p>
          <a:p>
            <a:r>
              <a:rPr lang="de-DE" sz="2000" dirty="0" smtClean="0"/>
              <a:t>The </a:t>
            </a:r>
            <a:r>
              <a:rPr lang="de-DE" sz="2000" dirty="0" err="1" smtClean="0"/>
              <a:t>better</a:t>
            </a:r>
            <a:r>
              <a:rPr lang="de-DE" sz="2000" dirty="0" smtClean="0"/>
              <a:t>/larger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graph</a:t>
            </a:r>
            <a:r>
              <a:rPr lang="de-DE" sz="2000" dirty="0" smtClean="0"/>
              <a:t>-KB,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more</a:t>
            </a:r>
            <a:r>
              <a:rPr lang="de-DE" sz="2000" dirty="0" smtClean="0"/>
              <a:t> </a:t>
            </a:r>
            <a:r>
              <a:rPr lang="de-DE" sz="2000" dirty="0" err="1" smtClean="0"/>
              <a:t>effective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annotation</a:t>
            </a:r>
            <a:endParaRPr lang="de-DE" sz="2000" dirty="0" smtClean="0"/>
          </a:p>
        </p:txBody>
      </p:sp>
      <p:pic>
        <p:nvPicPr>
          <p:cNvPr id="9" name="Picture 3" descr="C:\Users\ferragin\AppData\Local\Microsoft\Windows\Temporary Internet Files\Content.IE5\5AM25BMB\MC9004346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35" y="2940807"/>
            <a:ext cx="792265" cy="1046113"/>
          </a:xfrm>
          <a:prstGeom prst="rect">
            <a:avLst/>
          </a:prstGeom>
          <a:noFill/>
        </p:spPr>
      </p:pic>
      <p:sp>
        <p:nvSpPr>
          <p:cNvPr id="7" name="Rectangle 25"/>
          <p:cNvSpPr/>
          <p:nvPr/>
        </p:nvSpPr>
        <p:spPr bwMode="auto">
          <a:xfrm>
            <a:off x="-459" y="4653136"/>
            <a:ext cx="9130319" cy="1494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044398" y="4859722"/>
            <a:ext cx="459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State-</a:t>
            </a:r>
            <a:r>
              <a:rPr lang="de-DE" sz="2400" dirty="0" err="1" smtClean="0">
                <a:solidFill>
                  <a:srgbClr val="0000FF"/>
                </a:solidFill>
              </a:rPr>
              <a:t>of</a:t>
            </a:r>
            <a:r>
              <a:rPr lang="de-DE" sz="2400" dirty="0" smtClean="0">
                <a:solidFill>
                  <a:srgbClr val="0000FF"/>
                </a:solidFill>
              </a:rPr>
              <a:t>-</a:t>
            </a:r>
            <a:r>
              <a:rPr lang="de-DE" sz="2400" dirty="0" err="1" smtClean="0">
                <a:solidFill>
                  <a:srgbClr val="0000FF"/>
                </a:solidFill>
              </a:rPr>
              <a:t>the</a:t>
            </a:r>
            <a:r>
              <a:rPr lang="de-DE" sz="2400" dirty="0" smtClean="0">
                <a:solidFill>
                  <a:srgbClr val="0000FF"/>
                </a:solidFill>
              </a:rPr>
              <a:t>-art </a:t>
            </a:r>
            <a:r>
              <a:rPr lang="de-DE" sz="2400" dirty="0" err="1" smtClean="0">
                <a:solidFill>
                  <a:srgbClr val="0000FF"/>
                </a:solidFill>
              </a:rPr>
              <a:t>tools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available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1044398" y="5288350"/>
            <a:ext cx="6551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Efficient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effective</a:t>
            </a:r>
            <a:endParaRPr lang="de-DE" sz="2000" dirty="0" smtClean="0"/>
          </a:p>
          <a:p>
            <a:r>
              <a:rPr lang="de-DE" sz="2000" dirty="0" smtClean="0"/>
              <a:t>R</a:t>
            </a:r>
            <a:r>
              <a:rPr lang="de-DE" sz="2000" smtClean="0"/>
              <a:t>oom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improvement</a:t>
            </a:r>
            <a:r>
              <a:rPr lang="de-DE" sz="2000" dirty="0" smtClean="0"/>
              <a:t>, </a:t>
            </a:r>
            <a:r>
              <a:rPr lang="de-DE" sz="2000" dirty="0" err="1" smtClean="0"/>
              <a:t>especially</a:t>
            </a:r>
            <a:r>
              <a:rPr lang="de-DE" sz="2000" dirty="0" smtClean="0"/>
              <a:t> on </a:t>
            </a:r>
            <a:r>
              <a:rPr lang="de-DE" sz="2000" dirty="0" err="1" smtClean="0"/>
              <a:t>scalability</a:t>
            </a:r>
            <a:r>
              <a:rPr lang="de-DE" sz="2000" dirty="0" smtClean="0"/>
              <a:t> &amp; </a:t>
            </a:r>
            <a:r>
              <a:rPr lang="de-DE" sz="2000" dirty="0" err="1" smtClean="0"/>
              <a:t>robustness</a:t>
            </a:r>
            <a:endParaRPr lang="de-DE" sz="2000" dirty="0" smtClean="0"/>
          </a:p>
        </p:txBody>
      </p:sp>
      <p:pic>
        <p:nvPicPr>
          <p:cNvPr id="11" name="Picture 3" descr="C:\Users\ferragin\AppData\Local\Microsoft\Windows\Temporary Internet Files\Content.IE5\5AM25BMB\MC9004346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885023"/>
            <a:ext cx="792265" cy="1046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05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95883"/>
            <a:ext cx="7920880" cy="5223122"/>
          </a:xfrm>
          <a:prstGeom prst="rect">
            <a:avLst/>
          </a:prstGeom>
        </p:spPr>
      </p:pic>
      <p:sp>
        <p:nvSpPr>
          <p:cNvPr id="4" name="TextBox 3">
            <a:hlinkClick r:id="rId4"/>
          </p:cNvPr>
          <p:cNvSpPr txBox="1"/>
          <p:nvPr/>
        </p:nvSpPr>
        <p:spPr bwMode="auto">
          <a:xfrm>
            <a:off x="107504" y="6550223"/>
            <a:ext cx="6599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dirty="0" smtClean="0">
                <a:hlinkClick r:id="rId4"/>
              </a:rPr>
              <a:t>http://richard.cyganiak.de/2007/10/lod/lod-datasets_2011-09-19_colored.png</a:t>
            </a:r>
            <a:endParaRPr lang="en-US" sz="1400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Web of Data: RDF, Tables, </a:t>
            </a:r>
            <a:r>
              <a:rPr lang="en-GB" dirty="0" err="1" smtClean="0"/>
              <a:t>Microdata</a:t>
            </a:r>
            <a:endParaRPr lang="en-GB" sz="2000" dirty="0" smtClean="0"/>
          </a:p>
        </p:txBody>
      </p:sp>
      <p:sp>
        <p:nvSpPr>
          <p:cNvPr id="40" name="Ellipse 39"/>
          <p:cNvSpPr>
            <a:spLocks noChangeArrowheads="1"/>
          </p:cNvSpPr>
          <p:nvPr/>
        </p:nvSpPr>
        <p:spPr bwMode="auto">
          <a:xfrm>
            <a:off x="2555776" y="2975555"/>
            <a:ext cx="3311525" cy="1871662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" name="Picture 110" descr="freeba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149080"/>
            <a:ext cx="1211262" cy="3127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pic>
        <p:nvPicPr>
          <p:cNvPr id="42" name="Picture 113" descr="dbpe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4413" y="3191455"/>
            <a:ext cx="1011238" cy="5095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82" name="Textfeld 81"/>
          <p:cNvSpPr txBox="1"/>
          <p:nvPr/>
        </p:nvSpPr>
        <p:spPr>
          <a:xfrm>
            <a:off x="755576" y="2636912"/>
            <a:ext cx="2108269" cy="193899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 10M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 in</a:t>
            </a:r>
          </a:p>
          <a:p>
            <a:r>
              <a:rPr lang="de-DE" sz="2000" dirty="0" smtClean="0"/>
              <a:t>  350K </a:t>
            </a:r>
            <a:r>
              <a:rPr lang="de-DE" sz="2000" dirty="0" err="1" smtClean="0"/>
              <a:t>classes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120M </a:t>
            </a:r>
            <a:r>
              <a:rPr lang="de-DE" sz="2000" dirty="0" err="1" smtClean="0"/>
              <a:t>facts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endParaRPr lang="de-DE" sz="2000" dirty="0" smtClean="0"/>
          </a:p>
          <a:p>
            <a:r>
              <a:rPr lang="de-DE" sz="2000" dirty="0" smtClean="0"/>
              <a:t>  100 </a:t>
            </a:r>
            <a:r>
              <a:rPr lang="de-DE" sz="2000" dirty="0" err="1" smtClean="0"/>
              <a:t>relations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100 </a:t>
            </a:r>
            <a:r>
              <a:rPr lang="de-DE" sz="2000" dirty="0" err="1" smtClean="0"/>
              <a:t>languages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95% </a:t>
            </a:r>
            <a:r>
              <a:rPr lang="de-DE" sz="2000" dirty="0" err="1" smtClean="0"/>
              <a:t>accuracy</a:t>
            </a:r>
            <a:endParaRPr lang="de-DE" sz="2000" dirty="0"/>
          </a:p>
        </p:txBody>
      </p:sp>
      <p:sp>
        <p:nvSpPr>
          <p:cNvPr id="83" name="Textfeld 82"/>
          <p:cNvSpPr txBox="1"/>
          <p:nvPr/>
        </p:nvSpPr>
        <p:spPr>
          <a:xfrm>
            <a:off x="4355976" y="1484784"/>
            <a:ext cx="2220480" cy="163121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 4M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 in</a:t>
            </a:r>
          </a:p>
          <a:p>
            <a:r>
              <a:rPr lang="de-DE" sz="2000" dirty="0" smtClean="0"/>
              <a:t>  250 </a:t>
            </a:r>
            <a:r>
              <a:rPr lang="de-DE" sz="2000" dirty="0" err="1" smtClean="0"/>
              <a:t>classes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500M </a:t>
            </a:r>
            <a:r>
              <a:rPr lang="de-DE" sz="2000" dirty="0" err="1" smtClean="0"/>
              <a:t>facts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endParaRPr lang="de-DE" sz="2000" dirty="0" smtClean="0"/>
          </a:p>
          <a:p>
            <a:r>
              <a:rPr lang="de-DE" sz="2000" dirty="0" smtClean="0"/>
              <a:t>  6000 </a:t>
            </a:r>
            <a:r>
              <a:rPr lang="de-DE" sz="2000" dirty="0" err="1" smtClean="0"/>
              <a:t>properties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live </a:t>
            </a:r>
            <a:r>
              <a:rPr lang="de-DE" sz="2000" dirty="0" err="1" smtClean="0"/>
              <a:t>updates</a:t>
            </a:r>
            <a:endParaRPr lang="de-DE" sz="2000" dirty="0" smtClean="0"/>
          </a:p>
        </p:txBody>
      </p:sp>
      <p:sp>
        <p:nvSpPr>
          <p:cNvPr id="84" name="Textfeld 83"/>
          <p:cNvSpPr txBox="1"/>
          <p:nvPr/>
        </p:nvSpPr>
        <p:spPr>
          <a:xfrm>
            <a:off x="5508104" y="4077072"/>
            <a:ext cx="2136226" cy="193899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3333CC"/>
                </a:solidFill>
              </a:rPr>
              <a:t> </a:t>
            </a:r>
            <a:r>
              <a:rPr lang="de-DE" sz="2000" dirty="0" smtClean="0"/>
              <a:t>25M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 in</a:t>
            </a:r>
          </a:p>
          <a:p>
            <a:r>
              <a:rPr lang="de-DE" sz="2000" dirty="0" smtClean="0"/>
              <a:t>  2000 </a:t>
            </a:r>
            <a:r>
              <a:rPr lang="de-DE" sz="2000" dirty="0" err="1" smtClean="0"/>
              <a:t>topics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100M </a:t>
            </a:r>
            <a:r>
              <a:rPr lang="de-DE" sz="2000" dirty="0" err="1" smtClean="0"/>
              <a:t>facts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endParaRPr lang="de-DE" sz="2000" dirty="0" smtClean="0"/>
          </a:p>
          <a:p>
            <a:r>
              <a:rPr lang="de-DE" sz="2000" dirty="0" smtClean="0"/>
              <a:t>  4000 </a:t>
            </a:r>
            <a:r>
              <a:rPr lang="de-DE" sz="2000" dirty="0" err="1" smtClean="0"/>
              <a:t>properties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000" dirty="0" err="1" smtClean="0"/>
              <a:t>powers</a:t>
            </a:r>
            <a:r>
              <a:rPr lang="de-DE" sz="2000" dirty="0" smtClean="0"/>
              <a:t> </a:t>
            </a:r>
            <a:r>
              <a:rPr lang="de-DE" sz="2000" b="1" dirty="0" smtClean="0"/>
              <a:t>Google</a:t>
            </a:r>
          </a:p>
          <a:p>
            <a:r>
              <a:rPr lang="de-DE" sz="2000" b="1" dirty="0" smtClean="0"/>
              <a:t>  </a:t>
            </a:r>
            <a:r>
              <a:rPr lang="de-DE" sz="2000" b="1" dirty="0" err="1" smtClean="0"/>
              <a:t>knowledge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graph</a:t>
            </a:r>
            <a:endParaRPr lang="de-DE" sz="2000" b="1" dirty="0" smtClean="0"/>
          </a:p>
        </p:txBody>
      </p:sp>
      <p:pic>
        <p:nvPicPr>
          <p:cNvPr id="16" name="Picture 2" descr="http://www.mpi-inf.mpg.de/yago-naga/yago/img/yago_logo_mainpa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789040"/>
            <a:ext cx="1075961" cy="532601"/>
          </a:xfrm>
          <a:prstGeom prst="rect">
            <a:avLst/>
          </a:prstGeom>
          <a:noFill/>
        </p:spPr>
      </p:pic>
      <p:sp>
        <p:nvSpPr>
          <p:cNvPr id="14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7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6577607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5" descr="C:\Users\ferragin\Desktop\downloa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4875" y="1100378"/>
            <a:ext cx="1268982" cy="1556792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9490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30751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Wikipedia is a rich source of instances</a:t>
            </a:r>
          </a:p>
        </p:txBody>
      </p:sp>
      <p:pic>
        <p:nvPicPr>
          <p:cNvPr id="29699" name="Picture 2" descr="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55976" y="2780928"/>
            <a:ext cx="720080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6588224" y="2348880"/>
            <a:ext cx="2555776" cy="37444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4283968" y="3717032"/>
            <a:ext cx="792088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13"/>
          <p:cNvGrpSpPr/>
          <p:nvPr/>
        </p:nvGrpSpPr>
        <p:grpSpPr>
          <a:xfrm>
            <a:off x="2699792" y="3933056"/>
            <a:ext cx="3371850" cy="2924944"/>
            <a:chOff x="2699792" y="3933056"/>
            <a:chExt cx="3371850" cy="2924944"/>
          </a:xfrm>
        </p:grpSpPr>
        <p:pic>
          <p:nvPicPr>
            <p:cNvPr id="1587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5962650"/>
              <a:ext cx="3371850" cy="8953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cxnSp>
          <p:nvCxnSpPr>
            <p:cNvPr id="13" name="Straight Arrow Connector 12"/>
            <p:cNvCxnSpPr>
              <a:stCxn id="10" idx="2"/>
              <a:endCxn id="158721" idx="2"/>
            </p:cNvCxnSpPr>
            <p:nvPr/>
          </p:nvCxnSpPr>
          <p:spPr>
            <a:xfrm flipH="1">
              <a:off x="4653757" y="3933056"/>
              <a:ext cx="26255" cy="193017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658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979488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Wikipedia's categories contain classes</a:t>
            </a:r>
          </a:p>
        </p:txBody>
      </p:sp>
      <p:pic>
        <p:nvPicPr>
          <p:cNvPr id="3277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368425"/>
            <a:ext cx="91440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Abgerundetes Rechteck 24"/>
          <p:cNvSpPr>
            <a:spLocks noChangeArrowheads="1"/>
          </p:cNvSpPr>
          <p:nvPr/>
        </p:nvSpPr>
        <p:spPr bwMode="auto">
          <a:xfrm>
            <a:off x="6300192" y="1412776"/>
            <a:ext cx="19446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Abgerundetes Rechteck 24"/>
          <p:cNvSpPr>
            <a:spLocks noChangeArrowheads="1"/>
          </p:cNvSpPr>
          <p:nvPr/>
        </p:nvSpPr>
        <p:spPr bwMode="auto">
          <a:xfrm>
            <a:off x="2555875" y="1728787"/>
            <a:ext cx="3168650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bgerundetes Rechteck 24"/>
          <p:cNvSpPr>
            <a:spLocks noChangeArrowheads="1"/>
          </p:cNvSpPr>
          <p:nvPr/>
        </p:nvSpPr>
        <p:spPr bwMode="auto">
          <a:xfrm>
            <a:off x="6804248" y="2376487"/>
            <a:ext cx="21955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bgerundetes Rechteck 24"/>
          <p:cNvSpPr>
            <a:spLocks noChangeArrowheads="1"/>
          </p:cNvSpPr>
          <p:nvPr/>
        </p:nvSpPr>
        <p:spPr bwMode="auto">
          <a:xfrm>
            <a:off x="6156176" y="2952750"/>
            <a:ext cx="284321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bgerundetes Rechteck 24"/>
          <p:cNvSpPr>
            <a:spLocks noChangeArrowheads="1"/>
          </p:cNvSpPr>
          <p:nvPr/>
        </p:nvSpPr>
        <p:spPr bwMode="auto">
          <a:xfrm>
            <a:off x="1476375" y="3240087"/>
            <a:ext cx="158273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Abgerundetes Rechteck 24"/>
          <p:cNvSpPr>
            <a:spLocks noChangeArrowheads="1"/>
          </p:cNvSpPr>
          <p:nvPr/>
        </p:nvSpPr>
        <p:spPr bwMode="auto">
          <a:xfrm>
            <a:off x="0" y="2016125"/>
            <a:ext cx="183515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bgerundetes Rechteck 24"/>
          <p:cNvSpPr>
            <a:spLocks noChangeArrowheads="1"/>
          </p:cNvSpPr>
          <p:nvPr/>
        </p:nvSpPr>
        <p:spPr bwMode="auto">
          <a:xfrm>
            <a:off x="0" y="2663825"/>
            <a:ext cx="104298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6" name="Abgerundetes Rechteck 24"/>
          <p:cNvSpPr>
            <a:spLocks noChangeArrowheads="1"/>
          </p:cNvSpPr>
          <p:nvPr/>
        </p:nvSpPr>
        <p:spPr bwMode="auto">
          <a:xfrm>
            <a:off x="6516216" y="3284537"/>
            <a:ext cx="7921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7" name="Abgerundetes Rechteck 24"/>
          <p:cNvSpPr>
            <a:spLocks noChangeArrowheads="1"/>
          </p:cNvSpPr>
          <p:nvPr/>
        </p:nvSpPr>
        <p:spPr bwMode="auto">
          <a:xfrm>
            <a:off x="0" y="3600450"/>
            <a:ext cx="255587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Abgerundetes Rechteck 24"/>
          <p:cNvSpPr>
            <a:spLocks noChangeArrowheads="1"/>
          </p:cNvSpPr>
          <p:nvPr/>
        </p:nvSpPr>
        <p:spPr bwMode="auto">
          <a:xfrm>
            <a:off x="3203848" y="2348880"/>
            <a:ext cx="3598863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7544" y="481921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</a:t>
            </a:r>
            <a:r>
              <a:rPr lang="en-US" sz="3000" dirty="0" smtClean="0">
                <a:latin typeface="Calibri" pitchFamily="34" charset="0"/>
              </a:rPr>
              <a:t>ategories form a taxonomic DAG (not really…)</a:t>
            </a:r>
            <a:endParaRPr lang="en-US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6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5|17.7|22.2|0.9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accent3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4796</TotalTime>
  <Words>2130</Words>
  <Application>Microsoft Office PowerPoint</Application>
  <PresentationFormat>On-screen Show (4:3)</PresentationFormat>
  <Paragraphs>652</Paragraphs>
  <Slides>64</Slides>
  <Notes>64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Tema di Office</vt:lpstr>
      <vt:lpstr>Equation</vt:lpstr>
      <vt:lpstr>A new era: Topic-based Annotators</vt:lpstr>
      <vt:lpstr>Classical approach</vt:lpstr>
      <vt:lpstr>Slide 3</vt:lpstr>
      <vt:lpstr>A typical issue: polysemy</vt:lpstr>
      <vt:lpstr>Another issue: synonymy</vt:lpstr>
      <vt:lpstr>Web of Data: RDF, Tables, Microdata</vt:lpstr>
      <vt:lpstr>Web of Data: RDF, Tables, Microdata</vt:lpstr>
      <vt:lpstr>Wikipedia is a rich source of instances</vt:lpstr>
      <vt:lpstr>Wikipedia's categories contain classes</vt:lpstr>
      <vt:lpstr>DAG of categories: http://toolserver.org/~dapete/catgraph/</vt:lpstr>
      <vt:lpstr>A new approach: Topic-based annotation</vt:lpstr>
      <vt:lpstr>Polysemy</vt:lpstr>
      <vt:lpstr>Why is it a difficult problem?</vt:lpstr>
      <vt:lpstr>Features used by annotators</vt:lpstr>
      <vt:lpstr>The literature</vt:lpstr>
      <vt:lpstr>Slide 16</vt:lpstr>
      <vt:lpstr>How TAGME works</vt:lpstr>
      <vt:lpstr>Relatedness between pages</vt:lpstr>
      <vt:lpstr>Disambiguation: The voting scheme</vt:lpstr>
      <vt:lpstr>Disambiguation: all steps</vt:lpstr>
      <vt:lpstr>Pruning</vt:lpstr>
      <vt:lpstr>Slide 22</vt:lpstr>
      <vt:lpstr>Slide 23</vt:lpstr>
      <vt:lpstr>Tagging  Json</vt:lpstr>
      <vt:lpstr>Slide 25</vt:lpstr>
      <vt:lpstr>Relating topics</vt:lpstr>
      <vt:lpstr>Slide 27</vt:lpstr>
      <vt:lpstr>On comparing annotators     [Cornolti et al, WWW 2013]</vt:lpstr>
      <vt:lpstr>A word of caution !</vt:lpstr>
      <vt:lpstr>Slide 30</vt:lpstr>
      <vt:lpstr>Slide 31</vt:lpstr>
      <vt:lpstr>Slide 32</vt:lpstr>
      <vt:lpstr>Slide 33</vt:lpstr>
      <vt:lpstr>Other approaches to topic-based annotation</vt:lpstr>
      <vt:lpstr>Goal</vt:lpstr>
      <vt:lpstr>Probability Factor Graph</vt:lpstr>
      <vt:lpstr>Dense Subgraph</vt:lpstr>
      <vt:lpstr>Coherence Graph Algorithm</vt:lpstr>
      <vt:lpstr>Random Walks</vt:lpstr>
      <vt:lpstr>Is it just a matter of “annotation” ?</vt:lpstr>
      <vt:lpstr>BOW-representation</vt:lpstr>
      <vt:lpstr>Enrich the BOW-representation</vt:lpstr>
      <vt:lpstr>A new representation</vt:lpstr>
      <vt:lpstr>Text as a sub-graph of topics</vt:lpstr>
      <vt:lpstr>Annotators and Random walks</vt:lpstr>
      <vt:lpstr>Some applications of this  novel text representation</vt:lpstr>
      <vt:lpstr>Text Categorization</vt:lpstr>
      <vt:lpstr>Topical classification of news</vt:lpstr>
      <vt:lpstr>Example</vt:lpstr>
      <vt:lpstr>Some experiments</vt:lpstr>
      <vt:lpstr>Slide 51</vt:lpstr>
      <vt:lpstr>User profiling</vt:lpstr>
      <vt:lpstr>User profiling in Twitter</vt:lpstr>
      <vt:lpstr>Best user per tweet [M. Pennacchiotti et al., CIKM 2012]</vt:lpstr>
      <vt:lpstr>Relevant news per Twitter user [F. Abel et al., UMAP 2011]</vt:lpstr>
      <vt:lpstr>Serendipity in Web search</vt:lpstr>
      <vt:lpstr>Anticipating information needs</vt:lpstr>
      <vt:lpstr>Serendipity in Web Search</vt:lpstr>
      <vt:lpstr>The Entity-Query (EQ) Graph</vt:lpstr>
      <vt:lpstr>Query recommender for a web page</vt:lpstr>
      <vt:lpstr>Other two steps</vt:lpstr>
      <vt:lpstr>Other two steps</vt:lpstr>
      <vt:lpstr>The moral</vt:lpstr>
      <vt:lpstr>The moral</vt:lpstr>
    </vt:vector>
  </TitlesOfParts>
  <Company>SST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era: Topic-based Annotators</dc:title>
  <cp:lastModifiedBy>Paolo Ferragina</cp:lastModifiedBy>
  <cp:revision>248</cp:revision>
  <dcterms:created xsi:type="dcterms:W3CDTF">2011-06-16T07:48:44Z</dcterms:created>
  <dcterms:modified xsi:type="dcterms:W3CDTF">2013-11-21T15:19:02Z</dcterms:modified>
</cp:coreProperties>
</file>