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notesSlides/_rels/notesSlide2.xml.rels" ContentType="application/vnd.openxmlformats-package.relationships+xml"/>
  <Override PartName="/ppt/notesSlides/notesSlide2.xml" ContentType="application/vnd.openxmlformats-officedocument.presentationml.notesSlide+xml"/>
  <Override PartName="/ppt/_rels/presentation.xml.rels" ContentType="application/vnd.openxmlformats-package.relationships+xml"/>
  <Override PartName="/ppt/media/image1.jpeg" ContentType="image/jpeg"/>
  <Override PartName="/ppt/media/image2.jpeg" ContentType="image/jpeg"/>
  <Override PartName="/ppt/media/image3.jpeg" ContentType="image/jpeg"/>
  <Override PartName="/ppt/media/image4.jpeg" ContentType="image/jpeg"/>
  <Override PartName="/ppt/media/image5.jpeg" ContentType="image/jpeg"/>
  <Override PartName="/ppt/media/image6.jpeg" ContentType="image/jpeg"/>
  <Override PartName="/ppt/media/image7.jpeg" ContentType="image/jpeg"/>
  <Override PartName="/ppt/slideLayouts/slideLayout6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_rels/slideLayout10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3.xml.rels" ContentType="application/vnd.openxmlformats-package.relationships+xml"/>
  <Override PartName="/ppt/slideLayouts/slideLayout4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2.xml" ContentType="application/vnd.openxmlformats-officedocument.presentationml.slideLayout+xml"/>
  <Override PartName="/ppt/notesMasters/_rels/notesMaster1.xml.rels" ContentType="application/vnd.openxmlformats-package.relationships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6.xml" ContentType="application/vnd.openxmlformats-officedocument.presentationml.slide+xml"/>
  <Override PartName="/ppt/slides/slide1.xml" ContentType="application/vnd.openxmlformats-officedocument.presentationml.slide+xml"/>
  <Override PartName="/ppt/slides/slide5.xml" ContentType="application/vnd.openxmlformats-officedocument.presentationml.slide+xml"/>
  <Override PartName="/ppt/slides/_rels/slide3.xml.rels" ContentType="application/vnd.openxmlformats-package.relationships+xml"/>
  <Override PartName="/ppt/slides/_rels/slide2.xml.rels" ContentType="application/vnd.openxmlformats-package.relationships+xml"/>
  <Override PartName="/ppt/slides/_rels/slide12.xml.rels" ContentType="application/vnd.openxmlformats-package.relationships+xml"/>
  <Override PartName="/ppt/slides/_rels/slide9.xml.rels" ContentType="application/vnd.openxmlformats-package.relationships+xml"/>
  <Override PartName="/ppt/slides/_rels/slide1.xml.rels" ContentType="application/vnd.openxmlformats-package.relationships+xml"/>
  <Override PartName="/ppt/slides/_rels/slide11.xml.rels" ContentType="application/vnd.openxmlformats-package.relationships+xml"/>
  <Override PartName="/ppt/slides/_rels/slide8.xml.rels" ContentType="application/vnd.openxmlformats-package.relationships+xml"/>
  <Override PartName="/ppt/slides/_rels/slide10.xml.rels" ContentType="application/vnd.openxmlformats-package.relationships+xml"/>
  <Override PartName="/ppt/slides/_rels/slide7.xml.rels" ContentType="application/vnd.openxmlformats-package.relationships+xml"/>
  <Override PartName="/ppt/slides/_rels/slide6.xml.rels" ContentType="application/vnd.openxmlformats-package.relationships+xml"/>
  <Override PartName="/ppt/slides/_rels/slide5.xml.rels" ContentType="application/vnd.openxmlformats-package.relationships+xml"/>
  <Override PartName="/ppt/slides/_rels/slide4.xml.rels" ContentType="application/vnd.openxmlformats-package.relationships+xml"/>
  <Override PartName="/ppt/slides/slide12.xml" ContentType="application/vnd.openxmlformats-officedocument.presentationml.slide+xml"/>
  <Override PartName="/ppt/slides/slide9.xml" ContentType="application/vnd.openxmlformats-officedocument.presentationml.slide+xml"/>
  <Override PartName="/ppt/slides/slide4.xml" ContentType="application/vnd.openxmlformats-officedocument.presentationml.slide+xml"/>
  <Override PartName="/ppt/slides/slide11.xml" ContentType="application/vnd.openxmlformats-officedocument.presentationml.slide+xml"/>
  <Override PartName="/ppt/slides/slide8.xml" ContentType="application/vnd.openxmlformats-officedocument.presentationml.slide+xml"/>
  <Override PartName="/ppt/slides/slide3.xml" ContentType="application/vnd.openxmlformats-officedocument.presentationml.slide+xml"/>
  <Override PartName="/ppt/slides/slide10.xml" ContentType="application/vnd.openxmlformats-officedocument.presentationml.slide+xml"/>
  <Override PartName="/ppt/slides/slide7.xml" ContentType="application/vnd.openxmlformats-officedocument.presentationml.slide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>
  <p:sldMasterIdLst>
    <p:sldMasterId id="2147483648" r:id="rId2"/>
  </p:sldMasterIdLst>
  <p:notesMasterIdLst>
    <p:notesMasterId r:id="rId3"/>
  </p:notes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</p:sldIdLst>
  <p:sldSz cx="10080625" cy="7559675"/>
  <p:notesSz cx="7772400" cy="100584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slide" Target="slides/slide11.xml"/><Relationship Id="rId15" Type="http://schemas.openxmlformats.org/officeDocument/2006/relationships/slide" Target="slides/slide12.xml"/>
</Relationships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PlaceHolder 1"/>
          <p:cNvSpPr>
            <a:spLocks noGrp="1"/>
          </p:cNvSpPr>
          <p:nvPr>
            <p:ph type="body"/>
          </p:nvPr>
        </p:nvSpPr>
        <p:spPr>
          <a:xfrm>
            <a:off x="777240" y="4777560"/>
            <a:ext cx="6217560" cy="4525920"/>
          </a:xfrm>
          <a:prstGeom prst="rect">
            <a:avLst/>
          </a:prstGeom>
        </p:spPr>
        <p:txBody>
          <a:bodyPr bIns="0" lIns="0" rIns="0" tIns="0" wrap="none"/>
          <a:p>
            <a:r>
              <a:rPr lang="en-US"/>
              <a:t>Fate clic per modificare il formato delle note</a:t>
            </a:r>
            <a:endParaRPr/>
          </a:p>
        </p:txBody>
      </p:sp>
      <p:sp>
        <p:nvSpPr>
          <p:cNvPr id="38" name="PlaceHolder 2"/>
          <p:cNvSpPr>
            <a:spLocks noGrp="1"/>
          </p:cNvSpPr>
          <p:nvPr>
            <p:ph type="hdr"/>
          </p:nvPr>
        </p:nvSpPr>
        <p:spPr>
          <a:xfrm>
            <a:off x="0" y="0"/>
            <a:ext cx="3372840" cy="502560"/>
          </a:xfrm>
          <a:prstGeom prst="rect">
            <a:avLst/>
          </a:prstGeom>
        </p:spPr>
        <p:txBody>
          <a:bodyPr bIns="0" lIns="0" rIns="0" tIns="0" wrap="none"/>
          <a:p>
            <a:r>
              <a:rPr lang="en-US" sz="1400"/>
              <a:t>&lt;intestazione&gt;</a:t>
            </a:r>
            <a:endParaRPr/>
          </a:p>
        </p:txBody>
      </p:sp>
      <p:sp>
        <p:nvSpPr>
          <p:cNvPr id="39" name="PlaceHolder 3"/>
          <p:cNvSpPr>
            <a:spLocks noGrp="1"/>
          </p:cNvSpPr>
          <p:nvPr>
            <p:ph type="dt"/>
          </p:nvPr>
        </p:nvSpPr>
        <p:spPr>
          <a:xfrm>
            <a:off x="4399200" y="0"/>
            <a:ext cx="3372840" cy="502560"/>
          </a:xfrm>
          <a:prstGeom prst="rect">
            <a:avLst/>
          </a:prstGeom>
        </p:spPr>
        <p:txBody>
          <a:bodyPr bIns="0" lIns="0" rIns="0" tIns="0" wrap="none"/>
          <a:p>
            <a:pPr algn="r"/>
            <a:r>
              <a:rPr lang="en-US" sz="1400"/>
              <a:t>&lt;data/ora&gt;</a:t>
            </a:r>
            <a:endParaRPr/>
          </a:p>
        </p:txBody>
      </p:sp>
      <p:sp>
        <p:nvSpPr>
          <p:cNvPr id="40" name="PlaceHolder 4"/>
          <p:cNvSpPr>
            <a:spLocks noGrp="1"/>
          </p:cNvSpPr>
          <p:nvPr>
            <p:ph type="ftr"/>
          </p:nvPr>
        </p:nvSpPr>
        <p:spPr>
          <a:xfrm>
            <a:off x="0" y="9555480"/>
            <a:ext cx="3372840" cy="502560"/>
          </a:xfrm>
          <a:prstGeom prst="rect">
            <a:avLst/>
          </a:prstGeom>
        </p:spPr>
        <p:txBody>
          <a:bodyPr anchor="b" bIns="0" lIns="0" rIns="0" tIns="0" wrap="none"/>
          <a:p>
            <a:r>
              <a:rPr lang="en-US" sz="1400"/>
              <a:t>&lt;piè di pagina&gt;</a:t>
            </a:r>
            <a:endParaRPr/>
          </a:p>
        </p:txBody>
      </p:sp>
      <p:sp>
        <p:nvSpPr>
          <p:cNvPr id="41" name="PlaceHolder 5"/>
          <p:cNvSpPr>
            <a:spLocks noGrp="1"/>
          </p:cNvSpPr>
          <p:nvPr>
            <p:ph type="sldNum"/>
          </p:nvPr>
        </p:nvSpPr>
        <p:spPr>
          <a:xfrm>
            <a:off x="4399200" y="9555480"/>
            <a:ext cx="3372840" cy="502560"/>
          </a:xfrm>
          <a:prstGeom prst="rect">
            <a:avLst/>
          </a:prstGeom>
        </p:spPr>
        <p:txBody>
          <a:bodyPr anchor="b" bIns="0" lIns="0" rIns="0" tIns="0" wrap="none"/>
          <a:p>
            <a:pPr algn="r"/>
            <a:fld id="{F1B1E101-C171-4141-9161-C121312171B1}" type="slidenum">
              <a:rPr lang="en-US" sz="1400"/>
              <a:t>&lt;numero&gt;</a:t>
            </a:fld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</p:notesMaster>
</file>

<file path=ppt/notesSlides/_rels/notesSlide2.xml.rels><?xml version="1.0" encoding="UTF-8"?>
<Relationships xmlns="http://schemas.openxmlformats.org/package/2006/relationships"><Relationship Id="rId1" Type="http://schemas.openxmlformats.org/officeDocument/2006/relationships/slide" Target="../slides/slide2.xml"/><Relationship Id="rId2" Type="http://schemas.openxmlformats.org/officeDocument/2006/relationships/notesMaster" Target="../notesMasters/notesMaster1.xml"/>
</Relationships>
</file>

<file path=ppt/notesSlides/notesSlide2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PlaceHolder 1"/>
          <p:cNvSpPr>
            <a:spLocks noGrp="1"/>
          </p:cNvSpPr>
          <p:nvPr>
            <p:ph type="body"/>
          </p:nvPr>
        </p:nvSpPr>
        <p:spPr>
          <a:xfrm>
            <a:off x="777240" y="4777560"/>
            <a:ext cx="6217560" cy="4525920"/>
          </a:xfrm>
          <a:prstGeom prst="rect">
            <a:avLst/>
          </a:prstGeom>
        </p:spPr>
        <p:txBody>
          <a:bodyPr bIns="0" lIns="0" rIns="0" tIns="0" wrap="none"/>
          <a:p>
            <a:r>
              <a:rPr lang="en-US"/>
              <a:t>Performance Reason we want to use directly </a:t>
            </a:r>
            <a:endParaRPr/>
          </a:p>
          <a:p>
            <a:r>
              <a:rPr lang="en-US"/>
              <a:t>In the next slide I'll show you some snippets of code to understand how to use it</a:t>
            </a:r>
            <a:endParaRPr/>
          </a:p>
        </p:txBody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verTx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23796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04000" y="4375080"/>
            <a:ext cx="9071640" cy="23796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fourObj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560" cy="23796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5151960" y="1769040"/>
            <a:ext cx="4426560" cy="23796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5151960" y="4375080"/>
            <a:ext cx="4426560" cy="23796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504000" y="4375080"/>
            <a:ext cx="4426560" cy="23796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560" cy="23796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5151960" y="1769040"/>
            <a:ext cx="4426560" cy="23796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504000" y="1769040"/>
            <a:ext cx="9071640" cy="49899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9896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560" cy="49896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5151960" y="1769040"/>
            <a:ext cx="4426560" cy="49896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nly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1640" cy="64573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AndObj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560" cy="23796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504000" y="4375080"/>
            <a:ext cx="4426560" cy="23796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5151960" y="1769040"/>
            <a:ext cx="4426560" cy="49896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AndTwoObj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560" cy="49896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5151960" y="1769040"/>
            <a:ext cx="4426560" cy="23796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5151960" y="4375080"/>
            <a:ext cx="4426560" cy="23796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OverTx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560" cy="23796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5151960" y="1769040"/>
            <a:ext cx="4426560" cy="23796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504000" y="4375080"/>
            <a:ext cx="9070920" cy="23796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r>
              <a:rPr lang="en-US"/>
              <a:t>Fate clic per modificare il formato del testo del titolo</a:t>
            </a:r>
            <a:endParaRPr/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989600"/>
          </a:xfrm>
          <a:prstGeom prst="rect">
            <a:avLst/>
          </a:prstGeom>
        </p:spPr>
        <p:txBody>
          <a:bodyPr bIns="0" lIns="0" rIns="0" tIns="0" wrap="none"/>
          <a:p>
            <a:pPr>
              <a:buSzPct val="45000"/>
              <a:buFont typeface="StarSymbol"/>
              <a:buChar char=""/>
            </a:pPr>
            <a:r>
              <a:rPr lang="en-US"/>
              <a:t>Fate clic per modificare il formato del testo della struttura</a:t>
            </a:r>
            <a:endParaRPr/>
          </a:p>
          <a:p>
            <a:pPr lvl="1">
              <a:buSzPct val="45000"/>
              <a:buFont typeface="StarSymbol"/>
              <a:buChar char=""/>
            </a:pPr>
            <a:r>
              <a:rPr lang="en-US"/>
              <a:t>Secondo livello struttura</a:t>
            </a:r>
            <a:endParaRPr/>
          </a:p>
          <a:p>
            <a:pPr lvl="2">
              <a:buSzPct val="75000"/>
              <a:buFont typeface="StarSymbol"/>
              <a:buChar char=""/>
            </a:pPr>
            <a:r>
              <a:rPr lang="en-US"/>
              <a:t>Terzo livello struttura</a:t>
            </a:r>
            <a:endParaRPr/>
          </a:p>
          <a:p>
            <a:pPr lvl="3">
              <a:buSzPct val="45000"/>
              <a:buFont typeface="StarSymbol"/>
              <a:buChar char=""/>
            </a:pPr>
            <a:r>
              <a:rPr lang="en-US"/>
              <a:t>Quarto livello struttura</a:t>
            </a:r>
            <a:endParaRPr/>
          </a:p>
          <a:p>
            <a:pPr lvl="4">
              <a:buSzPct val="75000"/>
              <a:buFont typeface="StarSymbol"/>
              <a:buChar char=""/>
            </a:pPr>
            <a:r>
              <a:rPr lang="en-US"/>
              <a:t>Quinto livello struttura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US"/>
              <a:t>Sesto livello struttura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en-US"/>
              <a:t>Settimo livello struttura</a:t>
            </a:r>
            <a:endParaRPr/>
          </a:p>
          <a:p>
            <a:pPr lvl="7">
              <a:buSzPct val="45000"/>
              <a:buFont typeface="StarSymbol"/>
              <a:buChar char=""/>
            </a:pPr>
            <a:r>
              <a:rPr lang="en-US"/>
              <a:t>Ottavo livello struttura</a:t>
            </a:r>
            <a:endParaRPr/>
          </a:p>
          <a:p>
            <a:pPr lvl="8">
              <a:buSzPct val="45000"/>
              <a:buFont typeface="StarSymbol"/>
              <a:buChar char=""/>
            </a:pPr>
            <a:r>
              <a:rPr lang="en-US"/>
              <a:t>Nono livello struttura</a:t>
            </a:r>
            <a:endParaRPr/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504000" y="6887160"/>
            <a:ext cx="2348280" cy="521280"/>
          </a:xfrm>
          <a:prstGeom prst="rect">
            <a:avLst/>
          </a:prstGeom>
        </p:spPr>
        <p:txBody>
          <a:bodyPr bIns="0" lIns="0" rIns="0" tIns="0" wrap="none"/>
          <a:p>
            <a:r>
              <a:rPr lang="en-US" sz="1400"/>
              <a:t>&lt;data/ora&gt;</a:t>
            </a:r>
            <a:endParaRPr/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3447360" y="6887160"/>
            <a:ext cx="3195000" cy="521280"/>
          </a:xfrm>
          <a:prstGeom prst="rect">
            <a:avLst/>
          </a:prstGeom>
        </p:spPr>
        <p:txBody>
          <a:bodyPr bIns="0" lIns="0" rIns="0" tIns="0" wrap="none"/>
          <a:p>
            <a:pPr algn="ctr"/>
            <a:r>
              <a:rPr lang="en-US" sz="1400"/>
              <a:t>&lt;piè di pagina&gt;</a:t>
            </a:r>
            <a:endParaRPr/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7227360" y="6887160"/>
            <a:ext cx="2348280" cy="521280"/>
          </a:xfrm>
          <a:prstGeom prst="rect">
            <a:avLst/>
          </a:prstGeom>
        </p:spPr>
        <p:txBody>
          <a:bodyPr bIns="0" lIns="0" rIns="0" tIns="0" wrap="none"/>
          <a:p>
            <a:pPr algn="r"/>
            <a:fld id="{1181D191-91B1-41F1-81A1-F16151C14181}" type="slidenum">
              <a:rPr lang="en-US" sz="1400"/>
              <a:t>&lt;numero&gt;</a:t>
            </a:fld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hyperlink" Target="mailto:d.vitale@di.unipi.it" TargetMode="External"/><Relationship Id="rId2" Type="http://schemas.openxmlformats.org/officeDocument/2006/relationships/slideLayout" Target="../slideLayouts/slideLayout3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5" Type="http://schemas.openxmlformats.org/officeDocument/2006/relationships/image" Target="../media/image5.jpeg"/><Relationship Id="rId6" Type="http://schemas.openxmlformats.org/officeDocument/2006/relationships/image" Target="../media/image6.jpeg"/><Relationship Id="rId7" Type="http://schemas.openxmlformats.org/officeDocument/2006/relationships/image" Target="../media/image7.jpeg"/><Relationship Id="rId8" Type="http://schemas.openxmlformats.org/officeDocument/2006/relationships/slideLayout" Target="../slideLayouts/slideLayout3.xml"/><Relationship Id="rId9" Type="http://schemas.openxmlformats.org/officeDocument/2006/relationships/notesSlide" Target="../notesSlides/notesSlide2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hyperlink" Target="mailto:project@2011" TargetMode="External"/><Relationship Id="rId2" Type="http://schemas.openxmlformats.org/officeDocument/2006/relationships/slideLayout" Target="../slideLayouts/slideLayout10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0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hyperlink" Target="http://t.co/jl75dat" TargetMode="External"/><Relationship Id="rId2" Type="http://schemas.openxmlformats.org/officeDocument/2006/relationships/slideLayout" Target="../slideLayouts/slideLayout1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43" name="TextShape 2"/>
          <p:cNvSpPr txBox="1"/>
          <p:nvPr/>
        </p:nvSpPr>
        <p:spPr>
          <a:xfrm>
            <a:off x="504000" y="1769040"/>
            <a:ext cx="9071640" cy="498924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r>
              <a:rPr lang="en-US" sz="5400"/>
              <a:t>Twitter Project </a:t>
            </a:r>
            <a:endParaRPr/>
          </a:p>
          <a:p>
            <a:pPr algn="ctr"/>
            <a:endParaRPr/>
          </a:p>
          <a:p>
            <a:pPr algn="ctr"/>
            <a:r>
              <a:rPr lang="en-US" sz="2000"/>
              <a:t>Information Retrieval </a:t>
            </a:r>
            <a:endParaRPr/>
          </a:p>
          <a:p>
            <a:pPr algn="ctr"/>
            <a:r>
              <a:rPr lang="en-US" sz="2000"/>
              <a:t>a.a. 2011/2012</a:t>
            </a:r>
            <a:endParaRPr/>
          </a:p>
          <a:p>
            <a:pPr algn="ctr"/>
            <a:endParaRPr/>
          </a:p>
          <a:p>
            <a:pPr algn="ctr"/>
            <a:endParaRPr/>
          </a:p>
          <a:p>
            <a:pPr algn="ctr"/>
            <a:endParaRPr/>
          </a:p>
          <a:p>
            <a:pPr algn="ctr"/>
            <a:endParaRPr/>
          </a:p>
          <a:p>
            <a:pPr algn="ctr"/>
            <a:endParaRPr/>
          </a:p>
          <a:p>
            <a:pPr algn="ctr"/>
            <a:endParaRPr/>
          </a:p>
          <a:p>
            <a:pPr algn="ctr"/>
            <a:r>
              <a:rPr lang="en-US" sz="2000"/>
              <a:t>P. Ferragina</a:t>
            </a:r>
            <a:endParaRPr/>
          </a:p>
          <a:p>
            <a:pPr algn="ctr"/>
            <a:r>
              <a:rPr lang="en-US" sz="2000"/>
              <a:t>-Dipartimento di Informatica, University of Pisa-</a:t>
            </a:r>
            <a:endParaRPr/>
          </a:p>
        </p:txBody>
      </p:sp>
    </p:spTree>
  </p:cSld>
  <p:transition>
    <p:fade thruBlk="true"/>
  </p:transition>
  <p:timing>
    <p:tnLst>
      <p:par>
        <p:cTn dur="indefinite" id="1" nodeType="tmRoot" restart="never">
          <p:childTnLst>
            <p:seq>
              <p:cTn id="2" nodeType="mainSeq">
                <p:childTnLst/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r>
              <a:rPr lang="en-US"/>
              <a:t>Phrase Similarity</a:t>
            </a:r>
            <a:endParaRPr/>
          </a:p>
        </p:txBody>
      </p:sp>
      <p:sp>
        <p:nvSpPr>
          <p:cNvPr id="85" name="TextShape 2"/>
          <p:cNvSpPr txBox="1"/>
          <p:nvPr/>
        </p:nvSpPr>
        <p:spPr>
          <a:xfrm>
            <a:off x="156240" y="1526400"/>
            <a:ext cx="9601200" cy="5136480"/>
          </a:xfrm>
          <a:prstGeom prst="rect">
            <a:avLst/>
          </a:prstGeom>
        </p:spPr>
        <p:txBody>
          <a:bodyPr bIns="45000" lIns="90000" rIns="90000" tIns="45000" wrap="none"/>
          <a:p>
            <a:r>
              <a:rPr b="1" lang="en-US" sz="1600">
                <a:solidFill>
                  <a:srgbClr val="000000"/>
                </a:solidFill>
                <a:latin typeface="Monospace"/>
                <a:ea typeface="Monospace"/>
              </a:rPr>
              <a:t>String </a:t>
            </a:r>
            <a:r>
              <a:rPr b="1" lang="en-US" sz="1600">
                <a:solidFill>
                  <a:srgbClr val="000000"/>
                </a:solidFill>
                <a:latin typeface="Monospace"/>
                <a:ea typeface="Monospace"/>
              </a:rPr>
              <a:t>lang</a:t>
            </a:r>
            <a:r>
              <a:rPr b="1" lang="en-US" sz="1600">
                <a:solidFill>
                  <a:srgbClr val="000000"/>
                </a:solidFill>
                <a:latin typeface="Monospace"/>
                <a:ea typeface="Monospace"/>
              </a:rPr>
              <a:t>=</a:t>
            </a:r>
            <a:r>
              <a:rPr b="1" lang="en-US" sz="1600">
                <a:solidFill>
                  <a:srgbClr val="2a00ff"/>
                </a:solidFill>
                <a:latin typeface="Monospace"/>
                <a:ea typeface="Monospace"/>
              </a:rPr>
              <a:t>"it"</a:t>
            </a:r>
            <a:r>
              <a:rPr b="1" lang="en-US" sz="1600">
                <a:solidFill>
                  <a:srgbClr val="000000"/>
                </a:solidFill>
                <a:latin typeface="Monospace"/>
                <a:ea typeface="Monospace"/>
              </a:rPr>
              <a:t>;</a:t>
            </a:r>
            <a:endParaRPr/>
          </a:p>
          <a:p>
            <a:r>
              <a:rPr b="1" lang="en-US" sz="1600">
                <a:solidFill>
                  <a:srgbClr val="000000"/>
                </a:solidFill>
                <a:latin typeface="Monospace"/>
                <a:ea typeface="Monospace"/>
              </a:rPr>
              <a:t>String example1=</a:t>
            </a:r>
            <a:r>
              <a:rPr b="1" lang="en-US" sz="1600">
                <a:solidFill>
                  <a:srgbClr val="2a00ff"/>
                </a:solidFill>
                <a:latin typeface="Monospace"/>
                <a:ea typeface="Monospace"/>
              </a:rPr>
              <a:t>"Ubuntu attacca, obiettivo smartphone e tablet"</a:t>
            </a:r>
            <a:r>
              <a:rPr b="1" lang="en-US" sz="1600">
                <a:solidFill>
                  <a:srgbClr val="000000"/>
                </a:solidFill>
                <a:latin typeface="Monospace"/>
                <a:ea typeface="Monospace"/>
              </a:rPr>
              <a:t>;</a:t>
            </a:r>
            <a:endParaRPr/>
          </a:p>
          <a:p>
            <a:r>
              <a:rPr b="1" lang="en-US" sz="1600">
                <a:solidFill>
                  <a:srgbClr val="000000"/>
                </a:solidFill>
                <a:latin typeface="Monospace"/>
                <a:ea typeface="Monospace"/>
              </a:rPr>
              <a:t>String example2=</a:t>
            </a:r>
            <a:r>
              <a:rPr b="1" lang="en-US" sz="1600">
                <a:solidFill>
                  <a:srgbClr val="2a00ff"/>
                </a:solidFill>
                <a:latin typeface="Monospace"/>
                <a:ea typeface="Monospace"/>
              </a:rPr>
              <a:t>"Niente Android Ice Cream Sandwich per Nexus One"</a:t>
            </a:r>
            <a:r>
              <a:rPr b="1" lang="en-US" sz="1600">
                <a:solidFill>
                  <a:srgbClr val="000000"/>
                </a:solidFill>
                <a:latin typeface="Monospace"/>
                <a:ea typeface="Monospace"/>
              </a:rPr>
              <a:t>;</a:t>
            </a:r>
            <a:endParaRPr/>
          </a:p>
          <a:p>
            <a:endParaRPr/>
          </a:p>
          <a:p>
            <a:r>
              <a:rPr b="1" lang="en-US" sz="1600">
                <a:solidFill>
                  <a:srgbClr val="000000"/>
                </a:solidFill>
                <a:latin typeface="Monospace"/>
                <a:ea typeface="Monospace"/>
              </a:rPr>
              <a:t>ConfigManager.init(</a:t>
            </a:r>
            <a:r>
              <a:rPr b="1" lang="en-US" sz="1600">
                <a:solidFill>
                  <a:srgbClr val="2a00ff"/>
                </a:solidFill>
                <a:latin typeface="Monospace"/>
                <a:ea typeface="Monospace"/>
              </a:rPr>
              <a:t>"/l/disc3/home/ir2011/ir.tms.xml"</a:t>
            </a:r>
            <a:r>
              <a:rPr b="1" lang="en-US" sz="1600">
                <a:solidFill>
                  <a:srgbClr val="000000"/>
                </a:solidFill>
                <a:latin typeface="Monospace"/>
                <a:ea typeface="Monospace"/>
              </a:rPr>
              <a:t>);</a:t>
            </a:r>
            <a:endParaRPr/>
          </a:p>
          <a:p>
            <a:r>
              <a:rPr b="1" lang="en-US" sz="1600">
                <a:solidFill>
                  <a:srgbClr val="000000"/>
                </a:solidFill>
                <a:latin typeface="Monospace"/>
                <a:ea typeface="Monospace"/>
              </a:rPr>
              <a:t>Similarity s= </a:t>
            </a:r>
            <a:r>
              <a:rPr b="1" lang="en-US" sz="1600">
                <a:solidFill>
                  <a:srgbClr val="7f0055"/>
                </a:solidFill>
                <a:latin typeface="Monospace"/>
                <a:ea typeface="Monospace"/>
              </a:rPr>
              <a:t>new</a:t>
            </a:r>
            <a:r>
              <a:rPr b="1" lang="en-US" sz="1600">
                <a:solidFill>
                  <a:srgbClr val="000000"/>
                </a:solidFill>
                <a:latin typeface="Monospace"/>
                <a:ea typeface="Monospace"/>
              </a:rPr>
              <a:t> Similarity(lang);</a:t>
            </a:r>
            <a:endParaRPr/>
          </a:p>
          <a:p>
            <a:endParaRPr/>
          </a:p>
          <a:p>
            <a:r>
              <a:rPr b="1" lang="en-US" sz="1600">
                <a:solidFill>
                  <a:srgbClr val="3f7f5f"/>
                </a:solidFill>
                <a:latin typeface="Monospace"/>
                <a:ea typeface="Monospace"/>
              </a:rPr>
              <a:t>//Compute Similarity score</a:t>
            </a:r>
            <a:endParaRPr/>
          </a:p>
          <a:p>
            <a:r>
              <a:rPr b="1" lang="en-US" sz="1600">
                <a:solidFill>
                  <a:srgbClr val="7f0055"/>
                </a:solidFill>
                <a:latin typeface="Monospace"/>
                <a:ea typeface="Monospace"/>
              </a:rPr>
              <a:t>float</a:t>
            </a:r>
            <a:r>
              <a:rPr b="1" lang="en-US" sz="1600">
                <a:solidFill>
                  <a:srgbClr val="000000"/>
                </a:solidFill>
                <a:latin typeface="Monospace"/>
                <a:ea typeface="Monospace"/>
              </a:rPr>
              <a:t> sim_score=s.sim(example1,example2,0.15f);</a:t>
            </a:r>
            <a:endParaRPr/>
          </a:p>
          <a:p>
            <a:endParaRPr/>
          </a:p>
          <a:p>
            <a:r>
              <a:rPr b="1" lang="en-US" sz="1600">
                <a:solidFill>
                  <a:srgbClr val="000000"/>
                </a:solidFill>
                <a:latin typeface="Monospace"/>
                <a:ea typeface="Monospace"/>
              </a:rPr>
              <a:t>System.out.println(</a:t>
            </a:r>
            <a:r>
              <a:rPr b="1" lang="en-US" sz="1600">
                <a:solidFill>
                  <a:srgbClr val="2a00ff"/>
                </a:solidFill>
                <a:latin typeface="Monospace"/>
                <a:ea typeface="Monospace"/>
              </a:rPr>
              <a:t>"\nSimilarity between \""</a:t>
            </a:r>
            <a:r>
              <a:rPr b="1" lang="en-US" sz="1600">
                <a:solidFill>
                  <a:srgbClr val="000000"/>
                </a:solidFill>
                <a:latin typeface="Monospace"/>
                <a:ea typeface="Monospace"/>
              </a:rPr>
              <a:t>+example1+</a:t>
            </a:r>
            <a:r>
              <a:rPr b="1" lang="en-US" sz="1600">
                <a:solidFill>
                  <a:srgbClr val="2a00ff"/>
                </a:solidFill>
                <a:latin typeface="Monospace"/>
                <a:ea typeface="Monospace"/>
              </a:rPr>
              <a:t>"\" </a:t>
            </a:r>
            <a:r>
              <a:rPr b="1" lang="en-US" sz="1600">
                <a:solidFill>
                  <a:srgbClr val="2a00ff"/>
                </a:solidFill>
                <a:latin typeface="Monospace"/>
                <a:ea typeface="Monospace"/>
              </a:rPr>
              <a:t>	</a:t>
            </a:r>
            <a:r>
              <a:rPr b="1" lang="en-US" sz="1600">
                <a:solidFill>
                  <a:srgbClr val="2a00ff"/>
                </a:solidFill>
                <a:latin typeface="Monospace"/>
                <a:ea typeface="Monospace"/>
              </a:rPr>
              <a:t>	</a:t>
            </a:r>
            <a:r>
              <a:rPr b="1" lang="en-US" sz="1600">
                <a:solidFill>
                  <a:srgbClr val="2a00ff"/>
                </a:solidFill>
                <a:latin typeface="Monospace"/>
                <a:ea typeface="Monospace"/>
              </a:rPr>
              <a:t>	</a:t>
            </a:r>
            <a:r>
              <a:rPr b="1" lang="en-US" sz="1600">
                <a:solidFill>
                  <a:srgbClr val="2a00ff"/>
                </a:solidFill>
                <a:latin typeface="Monospace"/>
                <a:ea typeface="Monospace"/>
              </a:rPr>
              <a:t>	</a:t>
            </a:r>
            <a:r>
              <a:rPr b="1" lang="en-US" sz="1600">
                <a:solidFill>
                  <a:srgbClr val="2a00ff"/>
                </a:solidFill>
                <a:latin typeface="Monospace"/>
                <a:ea typeface="Monospace"/>
              </a:rPr>
              <a:t>	</a:t>
            </a:r>
            <a:r>
              <a:rPr b="1" lang="en-US" sz="1600">
                <a:solidFill>
                  <a:srgbClr val="2a00ff"/>
                </a:solidFill>
                <a:latin typeface="Monospace"/>
                <a:ea typeface="Monospace"/>
              </a:rPr>
              <a:t>	</a:t>
            </a:r>
            <a:r>
              <a:rPr b="1" lang="en-US" sz="1600">
                <a:solidFill>
                  <a:srgbClr val="2a00ff"/>
                </a:solidFill>
                <a:latin typeface="Monospace"/>
                <a:ea typeface="Monospace"/>
              </a:rPr>
              <a:t>	</a:t>
            </a:r>
            <a:r>
              <a:rPr b="1" lang="en-US" sz="1600">
                <a:solidFill>
                  <a:srgbClr val="2a00ff"/>
                </a:solidFill>
                <a:latin typeface="Monospace"/>
                <a:ea typeface="Monospace"/>
              </a:rPr>
              <a:t>	</a:t>
            </a:r>
            <a:r>
              <a:rPr b="1" lang="en-US" sz="1600">
                <a:solidFill>
                  <a:srgbClr val="2a00ff"/>
                </a:solidFill>
                <a:latin typeface="Monospace"/>
                <a:ea typeface="Monospace"/>
              </a:rPr>
              <a:t>	</a:t>
            </a:r>
            <a:r>
              <a:rPr b="1" lang="en-US" sz="1600">
                <a:solidFill>
                  <a:srgbClr val="2a00ff"/>
                </a:solidFill>
                <a:latin typeface="Monospace"/>
                <a:ea typeface="Monospace"/>
              </a:rPr>
              <a:t>	</a:t>
            </a:r>
            <a:r>
              <a:rPr b="1" lang="en-US" sz="1600">
                <a:solidFill>
                  <a:srgbClr val="2a00ff"/>
                </a:solidFill>
                <a:latin typeface="Monospace"/>
                <a:ea typeface="Monospace"/>
              </a:rPr>
              <a:t>and \""</a:t>
            </a:r>
            <a:r>
              <a:rPr b="1" lang="en-US" sz="1600">
                <a:solidFill>
                  <a:srgbClr val="000000"/>
                </a:solidFill>
                <a:latin typeface="Monospace"/>
                <a:ea typeface="Monospace"/>
              </a:rPr>
              <a:t>+example2+</a:t>
            </a:r>
            <a:r>
              <a:rPr b="1" lang="en-US" sz="1600">
                <a:solidFill>
                  <a:srgbClr val="2a00ff"/>
                </a:solidFill>
                <a:latin typeface="Monospace"/>
                <a:ea typeface="Monospace"/>
              </a:rPr>
              <a:t>"\"\nScore:"</a:t>
            </a:r>
            <a:r>
              <a:rPr b="1" lang="en-US" sz="1600">
                <a:solidFill>
                  <a:srgbClr val="000000"/>
                </a:solidFill>
                <a:latin typeface="Monospace"/>
                <a:ea typeface="Monospace"/>
              </a:rPr>
              <a:t>+sim_score)</a:t>
            </a:r>
            <a:r>
              <a:rPr b="1" lang="en-US" sz="1600" u="sng">
                <a:solidFill>
                  <a:srgbClr val="000000"/>
                </a:solidFill>
                <a:latin typeface="Monospace"/>
                <a:ea typeface="Monospace"/>
              </a:rPr>
              <a:t>;</a:t>
            </a:r>
            <a:endParaRPr/>
          </a:p>
          <a:p>
            <a:endParaRPr/>
          </a:p>
        </p:txBody>
      </p:sp>
      <p:sp>
        <p:nvSpPr>
          <p:cNvPr id="86" name="TextShape 3"/>
          <p:cNvSpPr txBox="1"/>
          <p:nvPr/>
        </p:nvSpPr>
        <p:spPr>
          <a:xfrm>
            <a:off x="70920" y="5198400"/>
            <a:ext cx="7424280" cy="2054160"/>
          </a:xfrm>
          <a:prstGeom prst="rect">
            <a:avLst/>
          </a:prstGeom>
        </p:spPr>
        <p:txBody>
          <a:bodyPr bIns="45000" lIns="90000" rIns="90000" tIns="45000" wrap="none"/>
          <a:p>
            <a:pPr>
              <a:lnSpc>
                <a:spcPct val="93000"/>
              </a:lnSpc>
            </a:pPr>
            <a:r>
              <a:rPr b="1" lang="en-US" sz="2600">
                <a:solidFill>
                  <a:srgbClr val="000000"/>
                </a:solidFill>
              </a:rPr>
              <a:t>OUTPUT</a:t>
            </a:r>
            <a:endParaRPr/>
          </a:p>
          <a:p>
            <a:pPr>
              <a:lnSpc>
                <a:spcPct val="93000"/>
              </a:lnSpc>
            </a:pPr>
            <a:r>
              <a:rPr lang="en-US" sz="2400">
                <a:solidFill>
                  <a:srgbClr val="000000"/>
                </a:solidFill>
              </a:rPr>
              <a:t>Similarity between: </a:t>
            </a:r>
            <a:endParaRPr/>
          </a:p>
          <a:p>
            <a:pPr>
              <a:lnSpc>
                <a:spcPct val="93000"/>
              </a:lnSpc>
            </a:pPr>
            <a:r>
              <a:rPr lang="en-US" sz="2400">
                <a:solidFill>
                  <a:srgbClr val="000000"/>
                </a:solidFill>
              </a:rPr>
              <a:t>"Ubuntu attacca, obiettivo smartphone e tablet" </a:t>
            </a:r>
            <a:endParaRPr/>
          </a:p>
          <a:p>
            <a:pPr>
              <a:lnSpc>
                <a:spcPct val="93000"/>
              </a:lnSpc>
            </a:pPr>
            <a:r>
              <a:rPr lang="en-US" sz="2400">
                <a:solidFill>
                  <a:srgbClr val="000000"/>
                </a:solidFill>
              </a:rPr>
              <a:t>	</a:t>
            </a:r>
            <a:r>
              <a:rPr lang="en-US" sz="2400">
                <a:solidFill>
                  <a:srgbClr val="000000"/>
                </a:solidFill>
              </a:rPr>
              <a:t>and </a:t>
            </a:r>
            <a:endParaRPr/>
          </a:p>
          <a:p>
            <a:pPr>
              <a:lnSpc>
                <a:spcPct val="93000"/>
              </a:lnSpc>
            </a:pPr>
            <a:r>
              <a:rPr lang="en-US" sz="2400">
                <a:solidFill>
                  <a:srgbClr val="000000"/>
                </a:solidFill>
              </a:rPr>
              <a:t>"Niente Android Ice Cream Sandwich per Nexus One"</a:t>
            </a:r>
            <a:endParaRPr/>
          </a:p>
          <a:p>
            <a:pPr>
              <a:lnSpc>
                <a:spcPct val="93000"/>
              </a:lnSpc>
            </a:pPr>
            <a:r>
              <a:rPr b="1" lang="en-US" sz="2400">
                <a:solidFill>
                  <a:srgbClr val="000000"/>
                </a:solidFill>
              </a:rPr>
              <a:t>Score:0.8257334</a:t>
            </a:r>
            <a:endParaRPr/>
          </a:p>
        </p:txBody>
      </p:sp>
    </p:spTree>
  </p:cSld>
  <p:transition>
    <p:fade thruBlk="true"/>
  </p:transition>
  <p:timing>
    <p:tnLst>
      <p:par>
        <p:cTn dur="indefinite" id="27" nodeType="tmRoot" restart="never">
          <p:childTnLst>
            <p:seq>
              <p:cTn id="28" nodeType="mainSeq">
                <p:childTnLst>
                  <p:par>
                    <p:cTn fill="freeze" id="29">
                      <p:stCondLst>
                        <p:cond delay="indefinite"/>
                      </p:stCondLst>
                      <p:childTnLst>
                        <p:par>
                          <p:cTn fill="freeze" id="30">
                            <p:stCondLst>
                              <p:cond delay="0"/>
                            </p:stCondLst>
                            <p:childTnLst>
                              <p:par>
                                <p:cTn fill="hold" id="31" nodeType="clickEffect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r>
              <a:rPr lang="en-US"/>
              <a:t>Tasks</a:t>
            </a:r>
            <a:endParaRPr/>
          </a:p>
        </p:txBody>
      </p:sp>
      <p:sp>
        <p:nvSpPr>
          <p:cNvPr id="88" name="TextShape 2"/>
          <p:cNvSpPr txBox="1"/>
          <p:nvPr/>
        </p:nvSpPr>
        <p:spPr>
          <a:xfrm>
            <a:off x="504000" y="1769040"/>
            <a:ext cx="9071640" cy="4989600"/>
          </a:xfrm>
          <a:prstGeom prst="rect">
            <a:avLst/>
          </a:prstGeom>
        </p:spPr>
        <p:txBody>
          <a:bodyPr bIns="0" lIns="0" rIns="0" tIns="0" wrap="none"/>
          <a:p>
            <a:pPr>
              <a:buSzPct val="45000"/>
              <a:buFont typeface="StarSymbol"/>
              <a:buChar char=""/>
            </a:pPr>
            <a:r>
              <a:rPr lang="en-US"/>
              <a:t>Preliminary phase</a:t>
            </a:r>
            <a:endParaRPr/>
          </a:p>
          <a:p>
            <a:pPr lvl="1">
              <a:buSzPct val="45000"/>
              <a:buFont typeface="StarSymbol"/>
              <a:buChar char=""/>
            </a:pPr>
            <a:r>
              <a:rPr lang="en-US"/>
              <a:t>Parse files </a:t>
            </a:r>
            <a:endParaRPr/>
          </a:p>
          <a:p>
            <a:pPr lvl="1">
              <a:buSzPct val="45000"/>
              <a:buFont typeface="StarSymbol"/>
              <a:buChar char=""/>
            </a:pPr>
            <a:r>
              <a:rPr lang="en-US"/>
              <a:t>Annotate texts</a:t>
            </a:r>
            <a:endParaRPr/>
          </a:p>
          <a:p>
            <a:pPr lvl="1">
              <a:buSzPct val="45000"/>
              <a:buFont typeface="StarSymbol"/>
              <a:buChar char=""/>
            </a:pP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/>
              <a:t>Analysis phase</a:t>
            </a:r>
            <a:endParaRPr/>
          </a:p>
          <a:p>
            <a:pPr lvl="1">
              <a:buSzPct val="45000"/>
              <a:buFont typeface="StarSymbol"/>
              <a:buChar char=""/>
            </a:pPr>
            <a:r>
              <a:rPr lang="en-US"/>
              <a:t>Differences between topics of politcs followers</a:t>
            </a:r>
            <a:endParaRPr/>
          </a:p>
          <a:p>
            <a:pPr lvl="1">
              <a:buSzPct val="45000"/>
              <a:buFont typeface="StarSymbol"/>
              <a:buChar char=""/>
            </a:pPr>
            <a:r>
              <a:rPr lang="en-US"/>
              <a:t>...</a:t>
            </a:r>
            <a:endParaRPr/>
          </a:p>
          <a:p>
            <a:pPr lvl="1">
              <a:buSzPct val="45000"/>
              <a:buFont typeface="StarSymbol"/>
              <a:buChar char=""/>
            </a:pPr>
            <a:endParaRPr/>
          </a:p>
        </p:txBody>
      </p:sp>
    </p:spTree>
  </p:cSld>
  <p:transition>
    <p:fade thruBlk="true"/>
  </p:transition>
  <p:timing>
    <p:tnLst>
      <p:par>
        <p:cTn dur="indefinite" id="33" nodeType="tmRoot" restart="never">
          <p:childTnLst>
            <p:seq>
              <p:cTn id="34" nodeType="mainSeq">
                <p:childTnLst/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r>
              <a:rPr lang="en-US"/>
              <a:t>Useful Informations</a:t>
            </a:r>
            <a:endParaRPr/>
          </a:p>
        </p:txBody>
      </p:sp>
      <p:sp>
        <p:nvSpPr>
          <p:cNvPr id="90" name="TextShape 2"/>
          <p:cNvSpPr txBox="1"/>
          <p:nvPr/>
        </p:nvSpPr>
        <p:spPr>
          <a:xfrm>
            <a:off x="504000" y="1769040"/>
            <a:ext cx="9071640" cy="4989600"/>
          </a:xfrm>
          <a:prstGeom prst="rect">
            <a:avLst/>
          </a:prstGeom>
        </p:spPr>
        <p:txBody>
          <a:bodyPr bIns="0" lIns="0" rIns="0" tIns="0" wrap="none"/>
          <a:p>
            <a:pPr>
              <a:buSzPct val="45000"/>
              <a:buFont typeface="StarSymbol"/>
              <a:buChar char=""/>
            </a:pPr>
            <a:r>
              <a:rPr lang="en-US"/>
              <a:t>Compilation</a:t>
            </a:r>
            <a:endParaRPr/>
          </a:p>
          <a:p>
            <a:pPr lvl="2">
              <a:buSzPct val="75000"/>
              <a:buFont typeface="StarSymbol"/>
              <a:buChar char=""/>
            </a:pPr>
            <a:r>
              <a:rPr lang="en-US">
                <a:solidFill>
                  <a:srgbClr val="004a4a"/>
                </a:solidFill>
              </a:rPr>
              <a:t>javac</a:t>
            </a:r>
            <a:r>
              <a:rPr lang="en-US"/>
              <a:t> filename.java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/>
              <a:t>Execution</a:t>
            </a:r>
            <a:endParaRPr/>
          </a:p>
          <a:p>
            <a:pPr lvl="2">
              <a:buSzPct val="75000"/>
              <a:buFont typeface="StarSymbol"/>
              <a:buChar char=""/>
            </a:pPr>
            <a:r>
              <a:rPr lang="en-US">
                <a:solidFill>
                  <a:srgbClr val="004a4a"/>
                </a:solidFill>
              </a:rPr>
              <a:t>java</a:t>
            </a:r>
            <a:r>
              <a:rPr lang="en-US"/>
              <a:t> </a:t>
            </a:r>
            <a:r>
              <a:rPr lang="en-US">
                <a:solidFill>
                  <a:srgbClr val="ff0000"/>
                </a:solidFill>
              </a:rPr>
              <a:t>-Xmx2000M</a:t>
            </a:r>
            <a:r>
              <a:rPr lang="en-US"/>
              <a:t> classfile</a:t>
            </a:r>
            <a:endParaRPr/>
          </a:p>
          <a:p>
            <a:pPr lvl="2">
              <a:buSzPct val="75000"/>
              <a:buFont typeface="StarSymbol"/>
              <a:buChar char=""/>
            </a:pP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/>
              <a:t>For long computations </a:t>
            </a:r>
            <a:endParaRPr/>
          </a:p>
          <a:p>
            <a:pPr lvl="2">
              <a:buSzPct val="75000"/>
              <a:buFont typeface="StarSymbol"/>
              <a:buChar char=""/>
            </a:pPr>
            <a:r>
              <a:rPr lang="en-US">
                <a:solidFill>
                  <a:srgbClr val="355e00"/>
                </a:solidFill>
              </a:rPr>
              <a:t>nohup</a:t>
            </a:r>
            <a:r>
              <a:rPr lang="en-US"/>
              <a:t> yourcommand &amp; (When the connection is closed the program continues to run)</a:t>
            </a:r>
            <a:endParaRPr/>
          </a:p>
          <a:p>
            <a:pPr lvl="2">
              <a:buSzPct val="75000"/>
              <a:buFont typeface="StarSymbol"/>
              <a:buChar char=""/>
            </a:pPr>
            <a:r>
              <a:rPr lang="en-US">
                <a:solidFill>
                  <a:srgbClr val="355e00"/>
                </a:solidFill>
              </a:rPr>
              <a:t>tail</a:t>
            </a:r>
            <a:r>
              <a:rPr lang="en-US"/>
              <a:t> -f nohop.out (to see the progress)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/>
              <a:t>For Technical Question and Support</a:t>
            </a:r>
            <a:endParaRPr/>
          </a:p>
          <a:p>
            <a:pPr lvl="1">
              <a:buSzPct val="45000"/>
              <a:buFont typeface="StarSymbol"/>
              <a:buChar char=""/>
            </a:pPr>
            <a:r>
              <a:rPr lang="en-US">
                <a:hlinkClick r:id="rId1"/>
              </a:rPr>
              <a:t>d.vitale@di.unipi.it</a:t>
            </a:r>
            <a:endParaRPr/>
          </a:p>
          <a:p>
            <a:pPr lvl="1">
              <a:buSzPct val="45000"/>
              <a:buFont typeface="StarSymbol"/>
              <a:buChar char=""/>
            </a:pPr>
            <a:endParaRPr/>
          </a:p>
        </p:txBody>
      </p:sp>
    </p:spTree>
  </p:cSld>
  <p:transition>
    <p:fade thruBlk="true"/>
  </p:transition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r>
              <a:rPr lang="en-US"/>
              <a:t>Twitter Dataset</a:t>
            </a:r>
            <a:endParaRPr/>
          </a:p>
        </p:txBody>
      </p:sp>
      <p:sp>
        <p:nvSpPr>
          <p:cNvPr id="45" name="TextShape 2"/>
          <p:cNvSpPr txBox="1"/>
          <p:nvPr/>
        </p:nvSpPr>
        <p:spPr>
          <a:xfrm>
            <a:off x="504000" y="1769040"/>
            <a:ext cx="9071640" cy="5546160"/>
          </a:xfrm>
          <a:prstGeom prst="rect">
            <a:avLst/>
          </a:prstGeom>
        </p:spPr>
        <p:txBody>
          <a:bodyPr bIns="0" lIns="0" rIns="0" tIns="0" wrap="none"/>
          <a:p>
            <a:pPr>
              <a:buSzPct val="45000"/>
              <a:buFont typeface="StarSymbol"/>
              <a:buChar char=""/>
            </a:pPr>
            <a:r>
              <a:rPr lang="en-US"/>
              <a:t>173049 Users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/>
              <a:t>Followers of 7 italian politic channels</a:t>
            </a:r>
            <a:endParaRPr/>
          </a:p>
          <a:p>
            <a:pPr>
              <a:buSzPct val="45000"/>
              <a:buFont typeface="StarSymbol"/>
              <a:buChar char=""/>
            </a:pPr>
            <a:endParaRPr/>
          </a:p>
          <a:p>
            <a:pPr>
              <a:buSzPct val="45000"/>
              <a:buFont typeface="StarSymbol"/>
              <a:buChar char=""/>
            </a:pPr>
            <a:endParaRPr/>
          </a:p>
          <a:p>
            <a:pPr>
              <a:buSzPct val="45000"/>
              <a:buFont typeface="StarSymbol"/>
              <a:buChar char=""/>
            </a:pPr>
            <a:endParaRPr/>
          </a:p>
          <a:p>
            <a:pPr>
              <a:buSzPct val="45000"/>
              <a:buFont typeface="StarSymbol"/>
              <a:buChar char=""/>
            </a:pPr>
            <a:endParaRPr/>
          </a:p>
          <a:p>
            <a:pPr>
              <a:buSzPct val="45000"/>
              <a:buFont typeface="StarSymbol"/>
              <a:buChar char=""/>
            </a:pP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/>
              <a:t>Semantic Annotation of followers tweets using TAGME</a:t>
            </a:r>
            <a:endParaRPr/>
          </a:p>
          <a:p>
            <a:pPr>
              <a:buSzPct val="45000"/>
              <a:buFont typeface="StarSymbol"/>
              <a:buChar char=""/>
            </a:pPr>
            <a:endParaRPr/>
          </a:p>
          <a:p>
            <a:pPr>
              <a:buSzPct val="45000"/>
              <a:buFont typeface="StarSymbol"/>
              <a:buChar char=""/>
            </a:pP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/>
              <a:t>Tagme DEMO</a:t>
            </a:r>
            <a:endParaRPr/>
          </a:p>
          <a:p>
            <a:pPr lvl="1">
              <a:buSzPct val="45000"/>
              <a:buFont typeface="StarSymbol"/>
              <a:buChar char=""/>
            </a:pPr>
            <a:r>
              <a:rPr lang="en-US"/>
              <a:t> </a:t>
            </a:r>
            <a:endParaRPr/>
          </a:p>
        </p:txBody>
      </p:sp>
      <p:sp>
        <p:nvSpPr>
          <p:cNvPr id="46" name="TextShape 3"/>
          <p:cNvSpPr txBox="1"/>
          <p:nvPr/>
        </p:nvSpPr>
        <p:spPr>
          <a:xfrm>
            <a:off x="3647160" y="3859200"/>
            <a:ext cx="180720" cy="433440"/>
          </a:xfrm>
          <a:prstGeom prst="rect">
            <a:avLst/>
          </a:prstGeom>
        </p:spPr>
      </p:sp>
      <p:pic>
        <p:nvPicPr>
          <p:cNvPr descr="" id="47" name=""/>
          <p:cNvPicPr/>
          <p:nvPr/>
        </p:nvPicPr>
        <p:blipFill>
          <a:blip r:embed="rId1"/>
          <a:stretch>
            <a:fillRect/>
          </a:stretch>
        </p:blipFill>
        <p:spPr>
          <a:xfrm>
            <a:off x="914400" y="2971800"/>
            <a:ext cx="765000" cy="765000"/>
          </a:xfrm>
          <a:prstGeom prst="rect">
            <a:avLst/>
          </a:prstGeom>
        </p:spPr>
      </p:pic>
      <p:pic>
        <p:nvPicPr>
          <p:cNvPr descr="" id="48" name=""/>
          <p:cNvPicPr/>
          <p:nvPr/>
        </p:nvPicPr>
        <p:blipFill>
          <a:blip r:embed="rId2"/>
          <a:stretch>
            <a:fillRect/>
          </a:stretch>
        </p:blipFill>
        <p:spPr>
          <a:xfrm>
            <a:off x="3335040" y="3886200"/>
            <a:ext cx="779760" cy="779760"/>
          </a:xfrm>
          <a:prstGeom prst="rect">
            <a:avLst/>
          </a:prstGeom>
        </p:spPr>
      </p:pic>
      <p:pic>
        <p:nvPicPr>
          <p:cNvPr descr="" id="49" name=""/>
          <p:cNvPicPr/>
          <p:nvPr/>
        </p:nvPicPr>
        <p:blipFill>
          <a:blip r:embed="rId3"/>
          <a:stretch>
            <a:fillRect/>
          </a:stretch>
        </p:blipFill>
        <p:spPr>
          <a:xfrm>
            <a:off x="6998040" y="2971800"/>
            <a:ext cx="774360" cy="804240"/>
          </a:xfrm>
          <a:prstGeom prst="rect">
            <a:avLst/>
          </a:prstGeom>
        </p:spPr>
      </p:pic>
      <p:pic>
        <p:nvPicPr>
          <p:cNvPr descr="" id="50" name=""/>
          <p:cNvPicPr/>
          <p:nvPr/>
        </p:nvPicPr>
        <p:blipFill>
          <a:blip r:embed="rId4"/>
          <a:stretch>
            <a:fillRect/>
          </a:stretch>
        </p:blipFill>
        <p:spPr>
          <a:xfrm>
            <a:off x="3092760" y="2925720"/>
            <a:ext cx="847440" cy="852120"/>
          </a:xfrm>
          <a:prstGeom prst="rect">
            <a:avLst/>
          </a:prstGeom>
        </p:spPr>
      </p:pic>
      <p:pic>
        <p:nvPicPr>
          <p:cNvPr descr="" id="51" name=""/>
          <p:cNvPicPr/>
          <p:nvPr/>
        </p:nvPicPr>
        <p:blipFill>
          <a:blip r:embed="rId5"/>
          <a:stretch>
            <a:fillRect/>
          </a:stretch>
        </p:blipFill>
        <p:spPr>
          <a:xfrm>
            <a:off x="5943600" y="3886200"/>
            <a:ext cx="786960" cy="779760"/>
          </a:xfrm>
          <a:prstGeom prst="rect">
            <a:avLst/>
          </a:prstGeom>
        </p:spPr>
      </p:pic>
      <p:pic>
        <p:nvPicPr>
          <p:cNvPr descr="" id="52" name=""/>
          <p:cNvPicPr/>
          <p:nvPr/>
        </p:nvPicPr>
        <p:blipFill>
          <a:blip r:embed="rId6"/>
          <a:stretch>
            <a:fillRect/>
          </a:stretch>
        </p:blipFill>
        <p:spPr>
          <a:xfrm>
            <a:off x="914400" y="3886200"/>
            <a:ext cx="779760" cy="779760"/>
          </a:xfrm>
          <a:prstGeom prst="rect">
            <a:avLst/>
          </a:prstGeom>
        </p:spPr>
      </p:pic>
      <p:pic>
        <p:nvPicPr>
          <p:cNvPr descr="" id="53" name=""/>
          <p:cNvPicPr/>
          <p:nvPr/>
        </p:nvPicPr>
        <p:blipFill>
          <a:blip r:embed="rId7"/>
          <a:stretch>
            <a:fillRect/>
          </a:stretch>
        </p:blipFill>
        <p:spPr>
          <a:xfrm>
            <a:off x="5029200" y="2971800"/>
            <a:ext cx="767880" cy="757800"/>
          </a:xfrm>
          <a:prstGeom prst="rect">
            <a:avLst/>
          </a:prstGeom>
        </p:spPr>
      </p:pic>
      <p:sp>
        <p:nvSpPr>
          <p:cNvPr id="54" name="TextShape 4"/>
          <p:cNvSpPr txBox="1"/>
          <p:nvPr/>
        </p:nvSpPr>
        <p:spPr>
          <a:xfrm>
            <a:off x="3961800" y="3164400"/>
            <a:ext cx="1080000" cy="346680"/>
          </a:xfrm>
          <a:prstGeom prst="rect">
            <a:avLst/>
          </a:prstGeom>
        </p:spPr>
        <p:txBody>
          <a:bodyPr bIns="45000" lIns="90000" rIns="90000" tIns="45000" wrap="none"/>
          <a:p>
            <a:r>
              <a:rPr lang="en-US"/>
              <a:t>Pbersani</a:t>
            </a:r>
            <a:endParaRPr/>
          </a:p>
        </p:txBody>
      </p:sp>
      <p:sp>
        <p:nvSpPr>
          <p:cNvPr id="55" name="TextShape 5"/>
          <p:cNvSpPr txBox="1"/>
          <p:nvPr/>
        </p:nvSpPr>
        <p:spPr>
          <a:xfrm>
            <a:off x="1636200" y="4114800"/>
            <a:ext cx="1637640" cy="1143000"/>
          </a:xfrm>
          <a:prstGeom prst="rect">
            <a:avLst/>
          </a:prstGeom>
        </p:spPr>
        <p:txBody>
          <a:bodyPr bIns="45000" lIns="90000" rIns="90000" tIns="45000" wrap="none"/>
          <a:p>
            <a:r>
              <a:rPr lang="en-US"/>
              <a:t>Govberlusconi</a:t>
            </a:r>
            <a:endParaRPr/>
          </a:p>
        </p:txBody>
      </p:sp>
      <p:sp>
        <p:nvSpPr>
          <p:cNvPr id="56" name="TextShape 6"/>
          <p:cNvSpPr txBox="1"/>
          <p:nvPr/>
        </p:nvSpPr>
        <p:spPr>
          <a:xfrm>
            <a:off x="7772400" y="3200400"/>
            <a:ext cx="1372320" cy="346680"/>
          </a:xfrm>
          <a:prstGeom prst="rect">
            <a:avLst/>
          </a:prstGeom>
        </p:spPr>
        <p:txBody>
          <a:bodyPr bIns="45000" lIns="90000" rIns="90000" tIns="45000" wrap="none"/>
          <a:p>
            <a:r>
              <a:rPr lang="en-US"/>
              <a:t>Matteorenzi</a:t>
            </a:r>
            <a:endParaRPr/>
          </a:p>
        </p:txBody>
      </p:sp>
      <p:sp>
        <p:nvSpPr>
          <p:cNvPr id="57" name="TextShape 7"/>
          <p:cNvSpPr txBox="1"/>
          <p:nvPr/>
        </p:nvSpPr>
        <p:spPr>
          <a:xfrm>
            <a:off x="1636200" y="3200400"/>
            <a:ext cx="1445760" cy="346680"/>
          </a:xfrm>
          <a:prstGeom prst="rect">
            <a:avLst/>
          </a:prstGeom>
        </p:spPr>
        <p:txBody>
          <a:bodyPr bIns="45000" lIns="90000" rIns="90000" tIns="45000" wrap="none"/>
          <a:p>
            <a:r>
              <a:rPr lang="en-US"/>
              <a:t>Beppe_grillo</a:t>
            </a:r>
            <a:endParaRPr/>
          </a:p>
        </p:txBody>
      </p:sp>
      <p:sp>
        <p:nvSpPr>
          <p:cNvPr id="58" name="TextShape 8"/>
          <p:cNvSpPr txBox="1"/>
          <p:nvPr/>
        </p:nvSpPr>
        <p:spPr>
          <a:xfrm>
            <a:off x="5943600" y="3200400"/>
            <a:ext cx="913680" cy="346680"/>
          </a:xfrm>
          <a:prstGeom prst="rect">
            <a:avLst/>
          </a:prstGeom>
        </p:spPr>
        <p:txBody>
          <a:bodyPr bIns="45000" lIns="90000" rIns="90000" tIns="45000" wrap="none"/>
          <a:p>
            <a:r>
              <a:rPr lang="en-US"/>
              <a:t>Idvstaff</a:t>
            </a:r>
            <a:endParaRPr/>
          </a:p>
        </p:txBody>
      </p:sp>
      <p:sp>
        <p:nvSpPr>
          <p:cNvPr id="59" name="TextShape 9"/>
          <p:cNvSpPr txBox="1"/>
          <p:nvPr/>
        </p:nvSpPr>
        <p:spPr>
          <a:xfrm>
            <a:off x="4114800" y="4114800"/>
            <a:ext cx="1713960" cy="346680"/>
          </a:xfrm>
          <a:prstGeom prst="rect">
            <a:avLst/>
          </a:prstGeom>
        </p:spPr>
        <p:txBody>
          <a:bodyPr bIns="45000" lIns="90000" rIns="90000" tIns="45000" wrap="none"/>
          <a:p>
            <a:r>
              <a:rPr lang="en-US"/>
              <a:t>Gianfranco_fini</a:t>
            </a:r>
            <a:endParaRPr/>
          </a:p>
        </p:txBody>
      </p:sp>
      <p:sp>
        <p:nvSpPr>
          <p:cNvPr id="60" name="TextShape 10"/>
          <p:cNvSpPr txBox="1"/>
          <p:nvPr/>
        </p:nvSpPr>
        <p:spPr>
          <a:xfrm>
            <a:off x="6872400" y="4114800"/>
            <a:ext cx="1814400" cy="346680"/>
          </a:xfrm>
          <a:prstGeom prst="rect">
            <a:avLst/>
          </a:prstGeom>
        </p:spPr>
        <p:txBody>
          <a:bodyPr bIns="45000" lIns="90000" rIns="90000" tIns="45000" wrap="none"/>
          <a:p>
            <a:r>
              <a:rPr lang="en-US"/>
              <a:t>Rossipresidente</a:t>
            </a:r>
            <a:endParaRPr/>
          </a:p>
        </p:txBody>
      </p:sp>
    </p:spTree>
  </p:cSld>
  <p:transition>
    <p:fade thruBlk="true"/>
  </p:transition>
  <p:timing>
    <p:tnLst>
      <p:par>
        <p:cTn dur="indefinite" id="3" nodeType="tmRoot" restart="never">
          <p:childTnLst>
            <p:seq>
              <p:cTn id="4" nodeType="mainSeq">
                <p:childTnLst/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r>
              <a:rPr lang="en-US"/>
              <a:t>Data and Tools</a:t>
            </a:r>
            <a:endParaRPr/>
          </a:p>
        </p:txBody>
      </p:sp>
      <p:sp>
        <p:nvSpPr>
          <p:cNvPr id="62" name="TextShape 2"/>
          <p:cNvSpPr txBox="1"/>
          <p:nvPr/>
        </p:nvSpPr>
        <p:spPr>
          <a:xfrm>
            <a:off x="228600" y="1506600"/>
            <a:ext cx="9071640" cy="2379600"/>
          </a:xfrm>
          <a:prstGeom prst="rect">
            <a:avLst/>
          </a:prstGeom>
        </p:spPr>
        <p:txBody>
          <a:bodyPr bIns="0" lIns="0" rIns="0" tIns="0" wrap="none"/>
          <a:p>
            <a:pPr>
              <a:buSzPct val="45000"/>
              <a:buFont typeface="StarSymbol"/>
              <a:buChar char=""/>
            </a:pPr>
            <a:r>
              <a:rPr lang="en-US"/>
              <a:t>brie.di.unipi.it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/>
              <a:t>username: ir2011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/>
              <a:t>password: </a:t>
            </a:r>
            <a:r>
              <a:rPr lang="en-US">
                <a:hlinkClick r:id="rId1"/>
              </a:rPr>
              <a:t>project@2011</a:t>
            </a:r>
            <a:endParaRPr/>
          </a:p>
          <a:p>
            <a:pPr>
              <a:buSzPct val="45000"/>
              <a:buFont typeface="StarSymbol"/>
              <a:buChar char=""/>
            </a:pP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 sz="2400"/>
              <a:t>User already configured to use TAGME java library for semantic annotation</a:t>
            </a:r>
            <a:endParaRPr/>
          </a:p>
        </p:txBody>
      </p:sp>
      <p:sp>
        <p:nvSpPr>
          <p:cNvPr id="63" name="TextShape 3"/>
          <p:cNvSpPr txBox="1"/>
          <p:nvPr/>
        </p:nvSpPr>
        <p:spPr>
          <a:xfrm>
            <a:off x="0" y="3886200"/>
            <a:ext cx="10080000" cy="2971800"/>
          </a:xfrm>
          <a:prstGeom prst="rect">
            <a:avLst/>
          </a:prstGeom>
        </p:spPr>
        <p:txBody>
          <a:bodyPr bIns="0" lIns="0" rIns="0" tIns="0" wrap="none"/>
          <a:p>
            <a:pPr>
              <a:buSzPct val="45000"/>
              <a:buFont typeface="StarSymbol"/>
              <a:buChar char=""/>
            </a:pP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 sz="2800"/>
              <a:t>Tweets </a:t>
            </a:r>
            <a:endParaRPr/>
          </a:p>
          <a:p>
            <a:pPr lvl="2">
              <a:buSzPct val="75000"/>
              <a:buFont typeface="StarSymbol"/>
              <a:buChar char=""/>
            </a:pPr>
            <a:r>
              <a:rPr lang="en-US" sz="2800"/>
              <a:t>~/data/twitter/TweetTwitter-20110912_160840.tweet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 sz="2800"/>
              <a:t>Users Info</a:t>
            </a:r>
            <a:endParaRPr/>
          </a:p>
          <a:p>
            <a:pPr lvl="2">
              <a:buSzPct val="75000"/>
              <a:buFont typeface="StarSymbol"/>
              <a:buChar char=""/>
            </a:pPr>
            <a:r>
              <a:rPr lang="en-US" sz="2800"/>
              <a:t>~/data/twitter/TweetTwitter-20110912_160840.usersinfo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 sz="2800"/>
              <a:t>Graph</a:t>
            </a:r>
            <a:endParaRPr/>
          </a:p>
          <a:p>
            <a:pPr lvl="2">
              <a:buSzPct val="75000"/>
              <a:buFont typeface="StarSymbol"/>
              <a:buChar char=""/>
            </a:pPr>
            <a:r>
              <a:rPr lang="en-US" sz="2800"/>
              <a:t>~/data/twitter/TweetTwitter-20110912_160840.graph</a:t>
            </a:r>
            <a:endParaRPr/>
          </a:p>
        </p:txBody>
      </p:sp>
    </p:spTree>
  </p:cSld>
  <p:transition>
    <p:fade thruBlk="true"/>
  </p:transition>
  <p:timing>
    <p:tnLst>
      <p:par>
        <p:cTn dur="indefinite" id="5" nodeType="tmRoot" restart="never">
          <p:childTnLst>
            <p:seq>
              <p:cTn id="6" nodeType="mainSeq">
                <p:childTnLst/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r>
              <a:rPr lang="en-US"/>
              <a:t>Tweets File Format</a:t>
            </a:r>
            <a:endParaRPr/>
          </a:p>
        </p:txBody>
      </p:sp>
      <p:sp>
        <p:nvSpPr>
          <p:cNvPr id="65" name="TextShape 2"/>
          <p:cNvSpPr txBox="1"/>
          <p:nvPr/>
        </p:nvSpPr>
        <p:spPr>
          <a:xfrm>
            <a:off x="504000" y="1769040"/>
            <a:ext cx="9071640" cy="2379600"/>
          </a:xfrm>
          <a:prstGeom prst="rect">
            <a:avLst/>
          </a:prstGeom>
        </p:spPr>
        <p:txBody>
          <a:bodyPr bIns="0" lIns="0" rIns="0" tIns="0" wrap="none"/>
          <a:p>
            <a:pPr>
              <a:buSzPct val="45000"/>
              <a:buFont typeface="StarSymbol"/>
              <a:buChar char=""/>
            </a:pPr>
            <a:r>
              <a:rPr lang="en-US"/>
              <a:t>Every row contains a  JSON objects</a:t>
            </a:r>
            <a:endParaRPr/>
          </a:p>
          <a:p>
            <a:pPr>
              <a:buSzPct val="45000"/>
              <a:buFont typeface="StarSymbol"/>
              <a:buChar char=""/>
            </a:pPr>
            <a:endParaRPr/>
          </a:p>
          <a:p>
            <a:pPr>
              <a:buSzPct val="45000"/>
              <a:buFont typeface="StarSymbol"/>
              <a:buChar char=""/>
            </a:pPr>
            <a:endParaRPr/>
          </a:p>
          <a:p>
            <a:pPr>
              <a:buSzPct val="45000"/>
              <a:buFont typeface="StarSymbol"/>
              <a:buChar char=""/>
            </a:pPr>
            <a:endParaRPr/>
          </a:p>
          <a:p>
            <a:pPr>
              <a:buSzPct val="45000"/>
              <a:buFont typeface="StarSymbol"/>
              <a:buChar char=""/>
            </a:pPr>
            <a:endParaRPr/>
          </a:p>
        </p:txBody>
      </p:sp>
      <p:sp>
        <p:nvSpPr>
          <p:cNvPr id="66" name="TextShape 3"/>
          <p:cNvSpPr txBox="1"/>
          <p:nvPr/>
        </p:nvSpPr>
        <p:spPr>
          <a:xfrm>
            <a:off x="892080" y="2234520"/>
            <a:ext cx="9433080" cy="1884600"/>
          </a:xfrm>
          <a:prstGeom prst="rect">
            <a:avLst/>
          </a:prstGeom>
        </p:spPr>
        <p:txBody>
          <a:bodyPr bIns="45000" lIns="90000" rIns="90000" tIns="45000" wrap="none"/>
          <a:p>
            <a:r>
              <a:rPr lang="en-US">
                <a:solidFill>
                  <a:srgbClr val="000000"/>
                </a:solidFill>
              </a:rPr>
              <a:t>{“tweets”: [...] ,”user”: ”1111111”,timeline=”me/in” }</a:t>
            </a:r>
            <a:endParaRPr/>
          </a:p>
          <a:p>
            <a:r>
              <a:rPr lang="en-US">
                <a:solidFill>
                  <a:srgbClr val="000000"/>
                </a:solidFill>
              </a:rPr>
              <a:t>{“tweets”: [...] ,”user”: ”222222”,timeline=”me/in” }</a:t>
            </a:r>
            <a:endParaRPr/>
          </a:p>
          <a:p>
            <a:r>
              <a:rPr lang="en-US">
                <a:solidFill>
                  <a:srgbClr val="000000"/>
                </a:solidFill>
              </a:rPr>
              <a:t>{“tweets”: [...] ,”user”: ”333333”,timeline=”me/in” } </a:t>
            </a:r>
            <a:endParaRPr/>
          </a:p>
          <a:p>
            <a:r>
              <a:rPr lang="en-US">
                <a:solidFill>
                  <a:srgbClr val="000000"/>
                </a:solidFill>
              </a:rPr>
              <a:t>	</a:t>
            </a:r>
            <a:r>
              <a:rPr lang="en-US">
                <a:solidFill>
                  <a:srgbClr val="000000"/>
                </a:solidFill>
              </a:rPr>
              <a:t>	</a:t>
            </a:r>
            <a:r>
              <a:rPr lang="en-US">
                <a:solidFill>
                  <a:srgbClr val="000000"/>
                </a:solidFill>
              </a:rPr>
              <a:t>	</a:t>
            </a:r>
            <a:r>
              <a:rPr lang="en-US">
                <a:solidFill>
                  <a:srgbClr val="000000"/>
                </a:solidFill>
              </a:rPr>
              <a:t>	</a:t>
            </a:r>
            <a:r>
              <a:rPr lang="en-US">
                <a:solidFill>
                  <a:srgbClr val="000000"/>
                </a:solidFill>
              </a:rPr>
              <a:t>	</a:t>
            </a:r>
            <a:r>
              <a:rPr lang="en-US">
                <a:solidFill>
                  <a:srgbClr val="000000"/>
                </a:solidFill>
              </a:rPr>
              <a:t>…</a:t>
            </a:r>
            <a:r>
              <a:rPr lang="en-US">
                <a:solidFill>
                  <a:srgbClr val="000000"/>
                </a:solidFill>
              </a:rPr>
              <a:t>...</a:t>
            </a:r>
            <a:endParaRPr/>
          </a:p>
          <a:p>
            <a:r>
              <a:rPr lang="en-US">
                <a:solidFill>
                  <a:srgbClr val="000000"/>
                </a:solidFill>
              </a:rPr>
              <a:t>	</a:t>
            </a:r>
            <a:r>
              <a:rPr lang="en-US">
                <a:solidFill>
                  <a:srgbClr val="000000"/>
                </a:solidFill>
              </a:rPr>
              <a:t>	</a:t>
            </a:r>
            <a:r>
              <a:rPr lang="en-US">
                <a:solidFill>
                  <a:srgbClr val="000000"/>
                </a:solidFill>
              </a:rPr>
              <a:t>	</a:t>
            </a:r>
            <a:r>
              <a:rPr lang="en-US">
                <a:solidFill>
                  <a:srgbClr val="000000"/>
                </a:solidFill>
              </a:rPr>
              <a:t>	</a:t>
            </a:r>
            <a:r>
              <a:rPr lang="en-US">
                <a:solidFill>
                  <a:srgbClr val="000000"/>
                </a:solidFill>
              </a:rPr>
              <a:t>	</a:t>
            </a:r>
            <a:r>
              <a:rPr lang="en-US">
                <a:solidFill>
                  <a:srgbClr val="000000"/>
                </a:solidFill>
              </a:rPr>
              <a:t>…</a:t>
            </a:r>
            <a:r>
              <a:rPr lang="en-US">
                <a:solidFill>
                  <a:srgbClr val="000000"/>
                </a:solidFill>
              </a:rPr>
              <a:t>...</a:t>
            </a:r>
            <a:endParaRPr/>
          </a:p>
          <a:p>
            <a:r>
              <a:rPr lang="en-US">
                <a:solidFill>
                  <a:srgbClr val="000000"/>
                </a:solidFill>
              </a:rPr>
              <a:t>{“tweets”: [...] ,”user”: ”777777”,timeline=”me/in” }</a:t>
            </a:r>
            <a:endParaRPr/>
          </a:p>
          <a:p>
            <a:endParaRPr/>
          </a:p>
        </p:txBody>
      </p:sp>
      <p:sp>
        <p:nvSpPr>
          <p:cNvPr id="67" name="TextShape 4"/>
          <p:cNvSpPr txBox="1"/>
          <p:nvPr/>
        </p:nvSpPr>
        <p:spPr>
          <a:xfrm>
            <a:off x="504000" y="4375080"/>
            <a:ext cx="9071640" cy="2940120"/>
          </a:xfrm>
          <a:prstGeom prst="rect">
            <a:avLst/>
          </a:prstGeom>
        </p:spPr>
        <p:txBody>
          <a:bodyPr bIns="0" lIns="0" rIns="0" tIns="0" wrap="none"/>
          <a:p>
            <a:pPr>
              <a:buSzPct val="45000"/>
              <a:buFont typeface="StarSymbol"/>
              <a:buChar char=""/>
            </a:pPr>
            <a:r>
              <a:rPr lang="en-US">
                <a:solidFill>
                  <a:srgbClr val="000000"/>
                </a:solidFill>
              </a:rPr>
              <a:t>“</a:t>
            </a:r>
            <a:r>
              <a:rPr lang="en-US">
                <a:solidFill>
                  <a:srgbClr val="000000"/>
                </a:solidFill>
              </a:rPr>
              <a:t>tweets” : array of tweet objects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>
                <a:solidFill>
                  <a:srgbClr val="000000"/>
                </a:solidFill>
              </a:rPr>
              <a:t>“</a:t>
            </a:r>
            <a:r>
              <a:rPr lang="en-US">
                <a:solidFill>
                  <a:srgbClr val="000000"/>
                </a:solidFill>
              </a:rPr>
              <a:t>user” : id of the user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>
                <a:solidFill>
                  <a:srgbClr val="000000"/>
                </a:solidFill>
              </a:rPr>
              <a:t>“</a:t>
            </a:r>
            <a:r>
              <a:rPr lang="en-US">
                <a:solidFill>
                  <a:srgbClr val="000000"/>
                </a:solidFill>
              </a:rPr>
              <a:t>timeline”</a:t>
            </a:r>
            <a:endParaRPr/>
          </a:p>
          <a:p>
            <a:pPr lvl="2">
              <a:buSzPct val="75000"/>
              <a:buFont typeface="StarSymbol"/>
              <a:buChar char=""/>
            </a:pPr>
            <a:r>
              <a:rPr lang="en-US">
                <a:solidFill>
                  <a:srgbClr val="000000"/>
                </a:solidFill>
              </a:rPr>
              <a:t>me: tweets written by the user</a:t>
            </a:r>
            <a:endParaRPr/>
          </a:p>
          <a:p>
            <a:pPr lvl="2">
              <a:buSzPct val="75000"/>
              <a:buFont typeface="StarSymbol"/>
              <a:buChar char=""/>
            </a:pPr>
            <a:r>
              <a:rPr lang="en-US">
                <a:solidFill>
                  <a:srgbClr val="000000"/>
                </a:solidFill>
              </a:rPr>
              <a:t>in:  tweets read by the user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 sz="2400">
                <a:solidFill>
                  <a:srgbClr val="ff0000"/>
                </a:solidFill>
              </a:rPr>
              <a:t>attention: in the file you can find two entries for the same user, one for timeline “me” and the other for timeline “in” (consecutively) </a:t>
            </a:r>
            <a:endParaRPr/>
          </a:p>
        </p:txBody>
      </p:sp>
    </p:spTree>
  </p:cSld>
  <p:transition>
    <p:fade thruBlk="true"/>
  </p:transition>
  <p:timing>
    <p:tnLst>
      <p:par>
        <p:cTn dur="indefinite" id="7" nodeType="tmRoot" restart="never">
          <p:childTnLst>
            <p:seq>
              <p:cTn id="8" nodeType="mainSeq">
                <p:childTnLst/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TextShape 1"/>
          <p:cNvSpPr txBox="1"/>
          <p:nvPr/>
        </p:nvSpPr>
        <p:spPr>
          <a:xfrm>
            <a:off x="504000" y="-22680"/>
            <a:ext cx="9071640" cy="1262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r>
              <a:rPr lang="en-US"/>
              <a:t>Tweet Object</a:t>
            </a:r>
            <a:endParaRPr/>
          </a:p>
        </p:txBody>
      </p:sp>
      <p:sp>
        <p:nvSpPr>
          <p:cNvPr id="69" name="TextShape 2"/>
          <p:cNvSpPr txBox="1"/>
          <p:nvPr/>
        </p:nvSpPr>
        <p:spPr>
          <a:xfrm>
            <a:off x="154800" y="534240"/>
            <a:ext cx="9774360" cy="6622560"/>
          </a:xfrm>
          <a:prstGeom prst="rect">
            <a:avLst/>
          </a:prstGeom>
        </p:spPr>
        <p:txBody>
          <a:bodyPr bIns="45000" lIns="90000" rIns="90000" tIns="45000" wrap="none"/>
          <a:p>
            <a:endParaRPr/>
          </a:p>
          <a:p>
            <a:endParaRPr/>
          </a:p>
          <a:p>
            <a:endParaRPr/>
          </a:p>
          <a:p>
            <a:endParaRPr/>
          </a:p>
          <a:p>
            <a:endParaRPr/>
          </a:p>
          <a:p>
            <a:r>
              <a:rPr lang="en-US" sz="1600"/>
              <a:t>{"contributors": null,</a:t>
            </a:r>
            <a:endParaRPr/>
          </a:p>
          <a:p>
            <a:r>
              <a:rPr lang="en-US" sz="1600"/>
              <a:t> </a:t>
            </a:r>
            <a:r>
              <a:rPr lang="en-US" sz="1600"/>
              <a:t>"truncated": false, </a:t>
            </a:r>
            <a:endParaRPr/>
          </a:p>
          <a:p>
            <a:r>
              <a:rPr lang="en-US" sz="1600"/>
              <a:t> </a:t>
            </a:r>
            <a:r>
              <a:rPr lang="en-US" sz="1600">
                <a:solidFill>
                  <a:srgbClr val="008000"/>
                </a:solidFill>
              </a:rPr>
              <a:t>"text": "RT @Dile: Mah oddio, non che Renzi sia stato proprio supportato eh http://t.co/jl75dat",</a:t>
            </a:r>
            <a:endParaRPr/>
          </a:p>
          <a:p>
            <a:r>
              <a:rPr lang="en-US" sz="1600"/>
              <a:t> </a:t>
            </a:r>
            <a:r>
              <a:rPr lang="en-US" sz="1600"/>
              <a:t>"in_reply_to_status_id": null, </a:t>
            </a:r>
            <a:endParaRPr/>
          </a:p>
          <a:p>
            <a:r>
              <a:rPr lang="en-US" sz="1600"/>
              <a:t> </a:t>
            </a:r>
            <a:r>
              <a:rPr lang="en-US" sz="1600"/>
              <a:t>"id": 111874934254473216, </a:t>
            </a:r>
            <a:endParaRPr/>
          </a:p>
          <a:p>
            <a:r>
              <a:rPr lang="en-US" sz="1600"/>
              <a:t> </a:t>
            </a:r>
            <a:r>
              <a:rPr lang="en-US" sz="1600"/>
              <a:t>"entities": {</a:t>
            </a:r>
            <a:endParaRPr/>
          </a:p>
          <a:p>
            <a:r>
              <a:rPr lang="en-US" sz="1600"/>
              <a:t>	</a:t>
            </a:r>
            <a:r>
              <a:rPr lang="en-US" sz="1200"/>
              <a:t> </a:t>
            </a:r>
            <a:r>
              <a:rPr lang="en-US" sz="1200"/>
              <a:t>"user_mentions": [{"indices": [3, 8],"id": 514723,"id_str": "514723","name": </a:t>
            </a:r>
            <a:r>
              <a:rPr lang="en-US" sz="1200"/>
              <a:t>	</a:t>
            </a:r>
            <a:r>
              <a:rPr lang="en-US" sz="1200"/>
              <a:t>"Diletta","screen_name": "Dile"}]</a:t>
            </a:r>
            <a:endParaRPr/>
          </a:p>
          <a:p>
            <a:r>
              <a:rPr lang="en-US" sz="1200"/>
              <a:t>	</a:t>
            </a:r>
            <a:r>
              <a:rPr lang="en-US" sz="1200"/>
              <a:t> </a:t>
            </a:r>
            <a:r>
              <a:rPr lang="en-US" sz="1200"/>
              <a:t>"hashtags": [],</a:t>
            </a:r>
            <a:endParaRPr/>
          </a:p>
          <a:p>
            <a:r>
              <a:rPr lang="en-US" sz="1200"/>
              <a:t>	</a:t>
            </a:r>
            <a:r>
              <a:rPr lang="en-US" sz="1200"/>
              <a:t> </a:t>
            </a:r>
            <a:r>
              <a:rPr lang="en-US" sz="1200"/>
              <a:t>"urls": [{</a:t>
            </a:r>
            <a:endParaRPr/>
          </a:p>
          <a:p>
            <a:r>
              <a:rPr lang="en-US" sz="1200"/>
              <a:t>	</a:t>
            </a:r>
            <a:r>
              <a:rPr lang="en-US" sz="1200"/>
              <a:t>	</a:t>
            </a:r>
            <a:r>
              <a:rPr lang="en-US" sz="1200"/>
              <a:t>"indices": [67, 86],</a:t>
            </a:r>
            <a:endParaRPr/>
          </a:p>
          <a:p>
            <a:r>
              <a:rPr lang="en-US" sz="1200"/>
              <a:t>	</a:t>
            </a:r>
            <a:r>
              <a:rPr lang="en-US" sz="1200"/>
              <a:t>	</a:t>
            </a:r>
            <a:r>
              <a:rPr lang="en-US" sz="1200"/>
              <a:t>"url":</a:t>
            </a:r>
            <a:r>
              <a:rPr lang="en-US" sz="1200"/>
              <a:t>	</a:t>
            </a:r>
            <a:r>
              <a:rPr lang="en-US" sz="1200"/>
              <a:t>"</a:t>
            </a:r>
            <a:r>
              <a:rPr lang="en-US" sz="1200">
                <a:hlinkClick r:id="rId1"/>
              </a:rPr>
              <a:t>http://t.co/jl75dat</a:t>
            </a:r>
            <a:r>
              <a:rPr lang="en-US" sz="1200"/>
              <a:t>","expanded_url":"https://twitter.com/festadem2011/status/111841272519606272",</a:t>
            </a:r>
            <a:endParaRPr/>
          </a:p>
          <a:p>
            <a:r>
              <a:rPr lang="en-US" sz="1200"/>
              <a:t>	</a:t>
            </a:r>
            <a:r>
              <a:rPr lang="en-US" sz="1200"/>
              <a:t>	</a:t>
            </a:r>
            <a:r>
              <a:rPr lang="en-US" sz="1200"/>
              <a:t>"display_url":</a:t>
            </a:r>
            <a:r>
              <a:rPr lang="en-US" sz="1200"/>
              <a:t>	</a:t>
            </a:r>
            <a:r>
              <a:rPr lang="en-US" sz="1200"/>
              <a:t>"twitter.com/festadem2011/s\u2026"}]</a:t>
            </a:r>
            <a:endParaRPr/>
          </a:p>
          <a:p>
            <a:r>
              <a:rPr lang="en-US" sz="1200"/>
              <a:t>	</a:t>
            </a:r>
            <a:r>
              <a:rPr lang="en-US" sz="1200"/>
              <a:t>  </a:t>
            </a:r>
            <a:r>
              <a:rPr lang="en-US" sz="1600"/>
              <a:t>},</a:t>
            </a:r>
            <a:endParaRPr/>
          </a:p>
          <a:p>
            <a:r>
              <a:rPr lang="en-US" sz="1600"/>
              <a:t>"author":   {</a:t>
            </a:r>
            <a:r>
              <a:rPr lang="en-US" sz="1600">
                <a:solidFill>
                  <a:srgbClr val="ff0000"/>
                </a:solidFill>
              </a:rPr>
              <a:t>Author Informations...</a:t>
            </a:r>
            <a:r>
              <a:rPr lang="en-US" sz="1600">
                <a:solidFill>
                  <a:srgbClr val="000000"/>
                </a:solidFill>
              </a:rPr>
              <a:t>},</a:t>
            </a:r>
            <a:r>
              <a:rPr lang="en-US" sz="1600"/>
              <a:t> </a:t>
            </a:r>
            <a:endParaRPr/>
          </a:p>
          <a:p>
            <a:r>
              <a:rPr lang="en-US" sz="1600"/>
              <a:t>"retweeted": false,</a:t>
            </a:r>
            <a:endParaRPr/>
          </a:p>
          <a:p>
            <a:r>
              <a:rPr lang="en-US" sz="1600"/>
              <a:t>"coordinates": null,</a:t>
            </a:r>
            <a:endParaRPr/>
          </a:p>
          <a:p>
            <a:r>
              <a:rPr lang="en-US" sz="1600"/>
              <a:t>"source": "web", </a:t>
            </a:r>
            <a:endParaRPr/>
          </a:p>
          <a:p>
            <a:r>
              <a:rPr lang="en-US" sz="1600"/>
              <a:t>"in_reply_to_screen_name": null, </a:t>
            </a:r>
            <a:endParaRPr/>
          </a:p>
          <a:p>
            <a:r>
              <a:rPr lang="en-US" sz="1600"/>
              <a:t>"in_reply_to_user_id": null,</a:t>
            </a:r>
            <a:endParaRPr/>
          </a:p>
          <a:p>
            <a:r>
              <a:rPr lang="en-US" sz="1600"/>
              <a:t>"retweet_count": 1, </a:t>
            </a:r>
            <a:endParaRPr/>
          </a:p>
          <a:p>
            <a:r>
              <a:rPr lang="en-US" sz="1600"/>
              <a:t>"id_str": "111874934254473216",</a:t>
            </a:r>
            <a:endParaRPr/>
          </a:p>
          <a:p>
            <a:r>
              <a:rPr lang="en-US" sz="1600"/>
              <a:t>"favorited": false, </a:t>
            </a:r>
            <a:endParaRPr/>
          </a:p>
          <a:p>
            <a:r>
              <a:rPr lang="en-US" sz="1600"/>
              <a:t>"retweeted_status": {</a:t>
            </a:r>
            <a:r>
              <a:rPr lang="en-US" sz="1600">
                <a:solidFill>
                  <a:srgbClr val="ff0000"/>
                </a:solidFill>
              </a:rPr>
              <a:t>Retweet informations...</a:t>
            </a:r>
            <a:r>
              <a:rPr lang="en-US" sz="1600"/>
              <a:t>},</a:t>
            </a:r>
            <a:endParaRPr/>
          </a:p>
          <a:p>
            <a:r>
              <a:rPr lang="en-US" sz="1600"/>
              <a:t>"user": { </a:t>
            </a:r>
            <a:r>
              <a:rPr lang="en-US" sz="1600">
                <a:solidFill>
                  <a:srgbClr val="ff0000"/>
                </a:solidFill>
              </a:rPr>
              <a:t>User Informations....</a:t>
            </a:r>
            <a:r>
              <a:rPr lang="en-US" sz="1600"/>
              <a:t>}</a:t>
            </a:r>
            <a:endParaRPr/>
          </a:p>
          <a:p>
            <a:r>
              <a:rPr lang="en-US" sz="1600"/>
              <a:t>}         </a:t>
            </a:r>
            <a:endParaRPr/>
          </a:p>
        </p:txBody>
      </p:sp>
    </p:spTree>
  </p:cSld>
  <p:transition>
    <p:fade thruBlk="true"/>
  </p:transition>
  <p:timing>
    <p:tnLst>
      <p:par>
        <p:cTn dur="indefinite" id="9" nodeType="tmRoot" restart="never">
          <p:childTnLst>
            <p:seq>
              <p:cTn id="10" nodeType="mainSeq">
                <p:childTnLst/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r>
              <a:rPr lang="en-US"/>
              <a:t>Graph File Format</a:t>
            </a:r>
            <a:endParaRPr/>
          </a:p>
        </p:txBody>
      </p:sp>
      <p:sp>
        <p:nvSpPr>
          <p:cNvPr id="71" name="TextShape 2"/>
          <p:cNvSpPr txBox="1"/>
          <p:nvPr/>
        </p:nvSpPr>
        <p:spPr>
          <a:xfrm>
            <a:off x="685800" y="1371600"/>
            <a:ext cx="2233440" cy="6000120"/>
          </a:xfrm>
          <a:prstGeom prst="rect">
            <a:avLst/>
          </a:prstGeom>
        </p:spPr>
        <p:txBody>
          <a:bodyPr bIns="45000" lIns="90000" rIns="90000" tIns="45000" wrap="none"/>
          <a:p>
            <a:r>
              <a:rPr lang="en-US" sz="2200">
                <a:solidFill>
                  <a:srgbClr val="ff0000"/>
                </a:solidFill>
              </a:rPr>
              <a:t>52352494</a:t>
            </a:r>
            <a:endParaRPr/>
          </a:p>
          <a:p>
            <a:r>
              <a:rPr lang="en-US" sz="2200"/>
              <a:t>370324592</a:t>
            </a:r>
            <a:endParaRPr/>
          </a:p>
          <a:p>
            <a:r>
              <a:rPr lang="en-US" sz="2200"/>
              <a:t>145775612</a:t>
            </a:r>
            <a:endParaRPr/>
          </a:p>
          <a:p>
            <a:r>
              <a:rPr lang="en-US" sz="2200"/>
              <a:t>10653372</a:t>
            </a:r>
            <a:endParaRPr/>
          </a:p>
          <a:p>
            <a:r>
              <a:rPr lang="en-US" sz="2200"/>
              <a:t>370315008</a:t>
            </a:r>
            <a:endParaRPr/>
          </a:p>
          <a:p>
            <a:r>
              <a:rPr lang="en-US" sz="2200"/>
              <a:t>370298975</a:t>
            </a:r>
            <a:endParaRPr/>
          </a:p>
          <a:p>
            <a:r>
              <a:rPr lang="en-US" sz="2200"/>
              <a:t>370296062</a:t>
            </a:r>
            <a:endParaRPr/>
          </a:p>
          <a:p>
            <a:r>
              <a:rPr lang="en-US" sz="2200"/>
              <a:t>175429876</a:t>
            </a:r>
            <a:endParaRPr/>
          </a:p>
          <a:p>
            <a:r>
              <a:rPr lang="en-US" sz="2200"/>
              <a:t>370291616</a:t>
            </a:r>
            <a:endParaRPr/>
          </a:p>
          <a:p>
            <a:r>
              <a:rPr lang="en-US" sz="2200"/>
              <a:t>…</a:t>
            </a:r>
            <a:r>
              <a:rPr lang="en-US" sz="2200"/>
              <a:t>..</a:t>
            </a:r>
            <a:endParaRPr/>
          </a:p>
          <a:p>
            <a:r>
              <a:rPr lang="en-US" sz="2200"/>
              <a:t>52105134</a:t>
            </a:r>
            <a:endParaRPr/>
          </a:p>
          <a:p>
            <a:endParaRPr/>
          </a:p>
          <a:p>
            <a:r>
              <a:rPr lang="en-US" sz="2200">
                <a:solidFill>
                  <a:srgbClr val="008000"/>
                </a:solidFill>
              </a:rPr>
              <a:t>18762875</a:t>
            </a:r>
            <a:endParaRPr/>
          </a:p>
          <a:p>
            <a:r>
              <a:rPr lang="en-US" sz="2200"/>
              <a:t>186754160</a:t>
            </a:r>
            <a:endParaRPr/>
          </a:p>
          <a:p>
            <a:r>
              <a:rPr lang="en-US" sz="2200"/>
              <a:t>355109448</a:t>
            </a:r>
            <a:endParaRPr/>
          </a:p>
          <a:p>
            <a:r>
              <a:rPr lang="en-US" sz="2200"/>
              <a:t>53454426</a:t>
            </a:r>
            <a:endParaRPr/>
          </a:p>
          <a:p>
            <a:r>
              <a:rPr lang="en-US" sz="2200"/>
              <a:t>9741792</a:t>
            </a:r>
            <a:endParaRPr/>
          </a:p>
          <a:p>
            <a:r>
              <a:rPr lang="en-US" sz="2200"/>
              <a:t>370299829</a:t>
            </a:r>
            <a:endParaRPr/>
          </a:p>
          <a:p>
            <a:r>
              <a:rPr lang="en-US" sz="2200"/>
              <a:t>…</a:t>
            </a:r>
            <a:r>
              <a:rPr lang="en-US" sz="2200"/>
              <a:t>....</a:t>
            </a:r>
            <a:endParaRPr/>
          </a:p>
        </p:txBody>
      </p:sp>
      <p:sp>
        <p:nvSpPr>
          <p:cNvPr id="72" name="TextShape 3"/>
          <p:cNvSpPr txBox="1"/>
          <p:nvPr/>
        </p:nvSpPr>
        <p:spPr>
          <a:xfrm>
            <a:off x="3886200" y="1371600"/>
            <a:ext cx="5390640" cy="2673360"/>
          </a:xfrm>
          <a:prstGeom prst="rect">
            <a:avLst/>
          </a:prstGeom>
        </p:spPr>
        <p:txBody>
          <a:bodyPr bIns="45000" lIns="90000" rIns="90000" tIns="45000" wrap="none"/>
          <a:p>
            <a:r>
              <a:rPr lang="en-US" sz="2600">
                <a:solidFill>
                  <a:srgbClr val="ff0000"/>
                </a:solidFill>
              </a:rPr>
              <a:t>52352494</a:t>
            </a:r>
            <a:r>
              <a:rPr lang="en-US" sz="2600"/>
              <a:t> </a:t>
            </a:r>
            <a:r>
              <a:rPr lang="en-US" sz="2600"/>
              <a:t>	</a:t>
            </a:r>
            <a:r>
              <a:rPr lang="en-US" sz="2600"/>
              <a:t>pbersani</a:t>
            </a:r>
            <a:endParaRPr/>
          </a:p>
          <a:p>
            <a:r>
              <a:rPr lang="en-US" sz="2600">
                <a:solidFill>
                  <a:srgbClr val="008000"/>
                </a:solidFill>
              </a:rPr>
              <a:t>18762875 </a:t>
            </a:r>
            <a:r>
              <a:rPr lang="en-US" sz="2600"/>
              <a:t>	</a:t>
            </a:r>
            <a:r>
              <a:rPr lang="en-US" sz="2600"/>
              <a:t>matteorenzi</a:t>
            </a:r>
            <a:endParaRPr/>
          </a:p>
          <a:p>
            <a:r>
              <a:rPr lang="en-US" sz="2600"/>
              <a:t>97734603 </a:t>
            </a:r>
            <a:r>
              <a:rPr lang="en-US" sz="2600"/>
              <a:t>	</a:t>
            </a:r>
            <a:r>
              <a:rPr lang="en-US" sz="2600"/>
              <a:t>rossipresidente</a:t>
            </a:r>
            <a:endParaRPr/>
          </a:p>
          <a:p>
            <a:r>
              <a:rPr lang="en-US" sz="2600"/>
              <a:t>314059678   gianfranco_fini</a:t>
            </a:r>
            <a:endParaRPr/>
          </a:p>
          <a:p>
            <a:r>
              <a:rPr lang="en-US" sz="2600"/>
              <a:t>14078646 </a:t>
            </a:r>
            <a:r>
              <a:rPr lang="en-US" sz="2600"/>
              <a:t>	</a:t>
            </a:r>
            <a:r>
              <a:rPr lang="en-US" sz="2600"/>
              <a:t>Idvstaff</a:t>
            </a:r>
            <a:endParaRPr/>
          </a:p>
          <a:p>
            <a:r>
              <a:rPr lang="en-US" sz="2600"/>
              <a:t>19067940 </a:t>
            </a:r>
            <a:r>
              <a:rPr lang="en-US" sz="2600"/>
              <a:t>	</a:t>
            </a:r>
            <a:r>
              <a:rPr lang="en-US" sz="2600"/>
              <a:t>beppe_grillo</a:t>
            </a:r>
            <a:endParaRPr/>
          </a:p>
          <a:p>
            <a:r>
              <a:rPr lang="en-US" sz="2600"/>
              <a:t>17336414 </a:t>
            </a:r>
            <a:r>
              <a:rPr lang="en-US" sz="2600"/>
              <a:t>	</a:t>
            </a:r>
            <a:r>
              <a:rPr lang="en-US" sz="2600"/>
              <a:t>Govberlusconi</a:t>
            </a:r>
            <a:endParaRPr/>
          </a:p>
        </p:txBody>
      </p:sp>
      <p:sp>
        <p:nvSpPr>
          <p:cNvPr id="73" name="TextShape 4"/>
          <p:cNvSpPr txBox="1"/>
          <p:nvPr/>
        </p:nvSpPr>
        <p:spPr>
          <a:xfrm>
            <a:off x="2971800" y="5257800"/>
            <a:ext cx="6629400" cy="2064960"/>
          </a:xfrm>
          <a:prstGeom prst="rect">
            <a:avLst/>
          </a:prstGeom>
        </p:spPr>
        <p:txBody>
          <a:bodyPr bIns="45000" lIns="90000" rIns="90000" tIns="45000" wrap="none"/>
          <a:p>
            <a:r>
              <a:rPr lang="en-US" sz="2800"/>
              <a:t>To know followers of a specific channel!</a:t>
            </a:r>
            <a:endParaRPr/>
          </a:p>
          <a:p>
            <a:endParaRPr/>
          </a:p>
          <a:p>
            <a:endParaRPr/>
          </a:p>
          <a:p>
            <a:endParaRPr/>
          </a:p>
          <a:p>
            <a:endParaRPr/>
          </a:p>
        </p:txBody>
      </p:sp>
    </p:spTree>
  </p:cSld>
  <p:transition>
    <p:fade thruBlk="true"/>
  </p:transition>
  <p:timing>
    <p:tnLst>
      <p:par>
        <p:cTn dur="indefinite" id="11" nodeType="tmRoot" restart="never">
          <p:childTnLst>
            <p:seq>
              <p:cTn id="12" nodeType="mainSeq">
                <p:childTnLst/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TextShape 1"/>
          <p:cNvSpPr txBox="1"/>
          <p:nvPr/>
        </p:nvSpPr>
        <p:spPr>
          <a:xfrm>
            <a:off x="529560" y="0"/>
            <a:ext cx="9071640" cy="1262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r>
              <a:rPr lang="en-US"/>
              <a:t>User info File Format</a:t>
            </a:r>
            <a:endParaRPr/>
          </a:p>
        </p:txBody>
      </p:sp>
      <p:sp>
        <p:nvSpPr>
          <p:cNvPr id="75" name="TextShape 2"/>
          <p:cNvSpPr txBox="1"/>
          <p:nvPr/>
        </p:nvSpPr>
        <p:spPr>
          <a:xfrm>
            <a:off x="457200" y="1371600"/>
            <a:ext cx="9071640" cy="4989600"/>
          </a:xfrm>
          <a:prstGeom prst="rect">
            <a:avLst/>
          </a:prstGeom>
        </p:spPr>
        <p:txBody>
          <a:bodyPr bIns="0" lIns="0" rIns="0" tIns="0" wrap="none"/>
          <a:p>
            <a:pPr>
              <a:buSzPct val="45000"/>
              <a:buFont typeface="StarSymbol"/>
              <a:buChar char=""/>
            </a:pPr>
            <a:r>
              <a:rPr lang="en-US" sz="2000"/>
              <a:t>Every row contains a  JSON objects</a:t>
            </a:r>
            <a:endParaRPr/>
          </a:p>
          <a:p>
            <a:pPr>
              <a:buSzPct val="45000"/>
              <a:buFont typeface="StarSymbol"/>
              <a:buChar char=""/>
            </a:pP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/>
              <a:t> </a:t>
            </a:r>
            <a:endParaRPr/>
          </a:p>
        </p:txBody>
      </p:sp>
      <p:sp>
        <p:nvSpPr>
          <p:cNvPr id="76" name="TextShape 3"/>
          <p:cNvSpPr txBox="1"/>
          <p:nvPr/>
        </p:nvSpPr>
        <p:spPr>
          <a:xfrm>
            <a:off x="457200" y="6712560"/>
            <a:ext cx="9372600" cy="602640"/>
          </a:xfrm>
          <a:prstGeom prst="rect">
            <a:avLst/>
          </a:prstGeom>
        </p:spPr>
        <p:txBody>
          <a:bodyPr bIns="45000" lIns="90000" rIns="90000" tIns="45000" wrap="none"/>
          <a:p>
            <a:r>
              <a:rPr lang="en-US" sz="2800">
                <a:solidFill>
                  <a:srgbClr val="b3b3b3"/>
                </a:solidFill>
              </a:rPr>
              <a:t>http://twitter.com/#!/</a:t>
            </a:r>
            <a:r>
              <a:rPr lang="en-US" sz="3600">
                <a:solidFill>
                  <a:srgbClr val="0000ff"/>
                </a:solidFill>
              </a:rPr>
              <a:t>mrassociati</a:t>
            </a:r>
            <a:r>
              <a:rPr lang="en-US">
                <a:solidFill>
                  <a:srgbClr val="0000ff"/>
                </a:solidFill>
              </a:rPr>
              <a:t>  </a:t>
            </a:r>
            <a:r>
              <a:rPr lang="en-US"/>
              <a:t>       </a:t>
            </a:r>
            <a:endParaRPr/>
          </a:p>
        </p:txBody>
      </p:sp>
      <p:sp>
        <p:nvSpPr>
          <p:cNvPr id="77" name="TextShape 4"/>
          <p:cNvSpPr txBox="1"/>
          <p:nvPr/>
        </p:nvSpPr>
        <p:spPr>
          <a:xfrm>
            <a:off x="457200" y="1600200"/>
            <a:ext cx="9372600" cy="4137840"/>
          </a:xfrm>
          <a:prstGeom prst="rect">
            <a:avLst/>
          </a:prstGeom>
        </p:spPr>
        <p:txBody>
          <a:bodyPr bIns="45000" lIns="90000" rIns="90000" tIns="45000" wrap="none"/>
          <a:p>
            <a:r>
              <a:rPr lang="en-US" sz="1400"/>
              <a:t>{ "crawler_time": 1315515085, "follow_request_sent": false, "profile_use_background_image": true,</a:t>
            </a:r>
            <a:endParaRPr/>
          </a:p>
          <a:p>
            <a:r>
              <a:rPr lang="en-US" sz="2200">
                <a:solidFill>
                  <a:srgbClr val="008000"/>
                </a:solidFill>
              </a:rPr>
              <a:t>"id": 202192235</a:t>
            </a:r>
            <a:r>
              <a:rPr lang="en-US">
                <a:solidFill>
                  <a:srgbClr val="008000"/>
                </a:solidFill>
              </a:rPr>
              <a:t>,</a:t>
            </a:r>
            <a:r>
              <a:rPr lang="en-US" sz="1400"/>
              <a:t> "verified": false,</a:t>
            </a:r>
            <a:endParaRPr/>
          </a:p>
          <a:p>
            <a:r>
              <a:rPr lang="en-US" sz="1400"/>
              <a:t> </a:t>
            </a:r>
            <a:r>
              <a:rPr lang="en-US" sz="1400"/>
              <a:t>"profile_image_url_https": "https://si0.twimg.com/profile_images/1143950433/Screen_shot_2010-10-13_at_17.43.42_normal.png", </a:t>
            </a:r>
            <a:endParaRPr/>
          </a:p>
          <a:p>
            <a:r>
              <a:rPr lang="en-US" sz="1400"/>
              <a:t>"profile_sidebar_fill_color": "DDEEF6", "geo_enabled": true, "profile_text_color": "333333", "followers_count":120,</a:t>
            </a:r>
            <a:endParaRPr/>
          </a:p>
          <a:p>
            <a:r>
              <a:rPr lang="en-US" sz="1400"/>
              <a:t> </a:t>
            </a:r>
            <a:r>
              <a:rPr lang="en-US" sz="1400"/>
              <a:t>"protected": false, "id_str": "202192235", "default_profile_image": false, "location": "Milan, Italy",</a:t>
            </a:r>
            <a:endParaRPr/>
          </a:p>
          <a:p>
            <a:r>
              <a:rPr lang="en-US" sz="1400"/>
              <a:t> </a:t>
            </a:r>
            <a:r>
              <a:rPr lang="en-US" sz="1400"/>
              <a:t>"status": {}, "utc_offset": 3600, "statuses_count": 84,</a:t>
            </a:r>
            <a:endParaRPr/>
          </a:p>
          <a:p>
            <a:r>
              <a:rPr lang="en-US" sz="1400"/>
              <a:t>"description": "MR &amp; Associati Comunicazione affianca organizzazioni pubbliche, politiche e private per valorizzarne l'identit\u00e0 e rendere efficace i processi di comunicazione .", "friends_count": 352, "profile_link_color": "0084B4",</a:t>
            </a:r>
            <a:endParaRPr/>
          </a:p>
          <a:p>
            <a:r>
              <a:rPr lang="en-US" sz="1400"/>
              <a:t> </a:t>
            </a:r>
            <a:r>
              <a:rPr lang="en-US" sz="1400"/>
              <a:t>"profile_image_url": "http://a1.twimg.com/profile_images/1143950433/Screen_shot_2010-10-13_at_17.43.42_normal.png",</a:t>
            </a:r>
            <a:endParaRPr/>
          </a:p>
          <a:p>
            <a:r>
              <a:rPr lang="en-US" sz="1400"/>
              <a:t> </a:t>
            </a:r>
            <a:r>
              <a:rPr lang="en-US" sz="1400"/>
              <a:t>"notifications": false, "show_all_inline_media": true,</a:t>
            </a:r>
            <a:endParaRPr/>
          </a:p>
          <a:p>
            <a:r>
              <a:rPr lang="en-US" sz="1400"/>
              <a:t> </a:t>
            </a:r>
            <a:r>
              <a:rPr lang="en-US" sz="1400"/>
              <a:t>"profile_background_image_url_https": "https://si0.twimg.com/images/themes/theme1/bg.png", </a:t>
            </a:r>
            <a:endParaRPr/>
          </a:p>
          <a:p>
            <a:r>
              <a:rPr lang="en-US" sz="1400"/>
              <a:t> </a:t>
            </a:r>
            <a:r>
              <a:rPr lang="en-US" sz="1400"/>
              <a:t>"profile_background_image_url": "http://a0.twimg.com/images/themes/theme1/bg.png", "profile_background_color": "C0DEED",</a:t>
            </a:r>
            <a:r>
              <a:rPr lang="en-US">
                <a:solidFill>
                  <a:srgbClr val="280099"/>
                </a:solidFill>
              </a:rPr>
              <a:t> </a:t>
            </a:r>
            <a:r>
              <a:rPr lang="en-US" sz="2400">
                <a:solidFill>
                  <a:srgbClr val="0000ff"/>
                </a:solidFill>
              </a:rPr>
              <a:t>"screen_name": "mrassociati"</a:t>
            </a:r>
            <a:r>
              <a:rPr lang="en-US" sz="1400"/>
              <a:t>,</a:t>
            </a:r>
            <a:endParaRPr/>
          </a:p>
          <a:p>
            <a:r>
              <a:rPr lang="en-US" sz="1400"/>
              <a:t> </a:t>
            </a:r>
            <a:r>
              <a:rPr lang="en-US" sz="1400"/>
              <a:t>"lang": "it", "following": false, "profile_background_tile": false, "favourites_count": 0, "name": "MR &amp; Associati",</a:t>
            </a:r>
            <a:endParaRPr/>
          </a:p>
          <a:p>
            <a:r>
              <a:rPr lang="en-US" sz="1400"/>
              <a:t> </a:t>
            </a:r>
            <a:r>
              <a:rPr lang="en-US" sz="1400"/>
              <a:t>"url": "http://www.mrassociati.it", "created_at": "Wed Oct 13 14:12:52 +0000 2010", "contributors_enabled": false,</a:t>
            </a:r>
            <a:endParaRPr/>
          </a:p>
          <a:p>
            <a:r>
              <a:rPr lang="en-US" sz="1400"/>
              <a:t> </a:t>
            </a:r>
            <a:r>
              <a:rPr lang="en-US" sz="1400"/>
              <a:t>"time_zone": "Rome", "profile_sidebar_border_color": "C0DEED", "default_profile": true,"is_translator": false,</a:t>
            </a:r>
            <a:endParaRPr/>
          </a:p>
          <a:p>
            <a:r>
              <a:rPr lang="en-US" sz="1400"/>
              <a:t> </a:t>
            </a:r>
            <a:r>
              <a:rPr lang="en-US" sz="1400"/>
              <a:t>"listed_count": 5, "classified_by_this": 1}</a:t>
            </a:r>
            <a:endParaRPr/>
          </a:p>
        </p:txBody>
      </p:sp>
    </p:spTree>
  </p:cSld>
  <p:transition>
    <p:fade thruBlk="true"/>
  </p:transition>
  <p:timing>
    <p:tnLst>
      <p:par>
        <p:cTn dur="indefinite" id="13" nodeType="tmRoot" restart="never">
          <p:childTnLst>
            <p:seq>
              <p:cTn id="14" nodeType="mainSeq">
                <p:childTnLst/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TextShape 1"/>
          <p:cNvSpPr txBox="1"/>
          <p:nvPr/>
        </p:nvSpPr>
        <p:spPr>
          <a:xfrm>
            <a:off x="504000" y="49320"/>
            <a:ext cx="9071640" cy="1262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r>
              <a:rPr lang="en-US"/>
              <a:t>How to annotate a text </a:t>
            </a:r>
            <a:endParaRPr/>
          </a:p>
        </p:txBody>
      </p:sp>
      <p:sp>
        <p:nvSpPr>
          <p:cNvPr id="79" name="TextShape 2"/>
          <p:cNvSpPr txBox="1"/>
          <p:nvPr/>
        </p:nvSpPr>
        <p:spPr>
          <a:xfrm>
            <a:off x="228600" y="1226880"/>
            <a:ext cx="9372600" cy="5281920"/>
          </a:xfrm>
          <a:prstGeom prst="rect">
            <a:avLst/>
          </a:prstGeom>
        </p:spPr>
        <p:txBody>
          <a:bodyPr bIns="45000" lIns="90000" rIns="90000" tIns="45000" wrap="none"/>
          <a:p>
            <a:r>
              <a:rPr b="1" lang="en-US" sz="1600">
                <a:solidFill>
                  <a:srgbClr val="000000"/>
                </a:solidFill>
                <a:latin typeface="Monospace"/>
                <a:ea typeface="Monospace"/>
              </a:rPr>
              <a:t>String </a:t>
            </a:r>
            <a:r>
              <a:rPr b="1" lang="en-US" sz="1600">
                <a:solidFill>
                  <a:srgbClr val="0000c0"/>
                </a:solidFill>
                <a:latin typeface="Monospace"/>
                <a:ea typeface="Monospace"/>
              </a:rPr>
              <a:t>lang</a:t>
            </a:r>
            <a:r>
              <a:rPr b="1" lang="en-US" sz="1600">
                <a:solidFill>
                  <a:srgbClr val="000000"/>
                </a:solidFill>
                <a:latin typeface="Monospace"/>
                <a:ea typeface="Monospace"/>
              </a:rPr>
              <a:t>=</a:t>
            </a:r>
            <a:r>
              <a:rPr b="1" lang="en-US" sz="1600">
                <a:solidFill>
                  <a:srgbClr val="2a00ff"/>
                </a:solidFill>
                <a:latin typeface="Monospace"/>
                <a:ea typeface="Monospace"/>
              </a:rPr>
              <a:t>"it"</a:t>
            </a:r>
            <a:r>
              <a:rPr b="1" lang="en-US" sz="1600">
                <a:solidFill>
                  <a:srgbClr val="000000"/>
                </a:solidFill>
                <a:latin typeface="Monospace"/>
                <a:ea typeface="Monospace"/>
              </a:rPr>
              <a:t>;</a:t>
            </a:r>
            <a:endParaRPr/>
          </a:p>
          <a:p>
            <a:r>
              <a:rPr b="1" lang="en-US" sz="1600">
                <a:solidFill>
                  <a:srgbClr val="000000"/>
                </a:solidFill>
                <a:latin typeface="Monospace"/>
                <a:ea typeface="Monospace"/>
              </a:rPr>
              <a:t>String  </a:t>
            </a:r>
            <a:r>
              <a:rPr b="1" lang="en-US" sz="1600">
                <a:solidFill>
                  <a:srgbClr val="0000c0"/>
                </a:solidFill>
                <a:latin typeface="Monospace"/>
                <a:ea typeface="Monospace"/>
              </a:rPr>
              <a:t>example</a:t>
            </a:r>
            <a:r>
              <a:rPr b="1" lang="en-US" sz="1600">
                <a:solidFill>
                  <a:srgbClr val="000000"/>
                </a:solidFill>
                <a:latin typeface="Monospace"/>
                <a:ea typeface="Monospace"/>
              </a:rPr>
              <a:t>=</a:t>
            </a:r>
            <a:r>
              <a:rPr b="1" lang="en-US" sz="1600">
                <a:solidFill>
                  <a:srgbClr val="2a00ff"/>
                </a:solidFill>
                <a:latin typeface="Monospace"/>
                <a:ea typeface="Monospace"/>
              </a:rPr>
              <a:t>"Ubuntu attacca, obiettivo smartphone e tablet"</a:t>
            </a:r>
            <a:r>
              <a:rPr b="1" lang="en-US" sz="1600">
                <a:solidFill>
                  <a:srgbClr val="000000"/>
                </a:solidFill>
                <a:latin typeface="Monospace"/>
                <a:ea typeface="Monospace"/>
              </a:rPr>
              <a:t>;</a:t>
            </a:r>
            <a:endParaRPr/>
          </a:p>
          <a:p>
            <a:endParaRPr/>
          </a:p>
          <a:p>
            <a:r>
              <a:rPr b="1" lang="en-US" sz="1600">
                <a:solidFill>
                  <a:srgbClr val="000000"/>
                </a:solidFill>
                <a:latin typeface="Monospace"/>
                <a:ea typeface="Monospace"/>
              </a:rPr>
              <a:t>ConfigManager.init(</a:t>
            </a:r>
            <a:r>
              <a:rPr b="1" lang="en-US" sz="1600">
                <a:solidFill>
                  <a:srgbClr val="2a00ff"/>
                </a:solidFill>
                <a:latin typeface="Monospace"/>
                <a:ea typeface="Monospace"/>
              </a:rPr>
              <a:t>"/l/disc3/home/ir2011/ir.tms.xml"</a:t>
            </a:r>
            <a:r>
              <a:rPr b="1" lang="en-US" sz="1600">
                <a:solidFill>
                  <a:srgbClr val="000000"/>
                </a:solidFill>
                <a:latin typeface="Monospace"/>
                <a:ea typeface="Monospace"/>
              </a:rPr>
              <a:t>);</a:t>
            </a:r>
            <a:endParaRPr/>
          </a:p>
          <a:p>
            <a:r>
              <a:rPr b="1" lang="en-US" sz="1600">
                <a:solidFill>
                  <a:srgbClr val="000000"/>
                </a:solidFill>
                <a:latin typeface="Monospace"/>
                <a:ea typeface="Monospace"/>
              </a:rPr>
              <a:t>RelatednessCache </a:t>
            </a:r>
            <a:r>
              <a:rPr b="1" lang="en-US" sz="1600">
                <a:solidFill>
                  <a:srgbClr val="0000c0"/>
                </a:solidFill>
                <a:latin typeface="Monospace"/>
                <a:ea typeface="Monospace"/>
              </a:rPr>
              <a:t>r</a:t>
            </a:r>
            <a:r>
              <a:rPr b="1" lang="en-US" sz="1600">
                <a:solidFill>
                  <a:srgbClr val="000000"/>
                </a:solidFill>
                <a:latin typeface="Monospace"/>
                <a:ea typeface="Monospace"/>
              </a:rPr>
              <a:t>=</a:t>
            </a:r>
            <a:r>
              <a:rPr b="1" lang="en-US" sz="1600">
                <a:solidFill>
                  <a:srgbClr val="7f0055"/>
                </a:solidFill>
                <a:latin typeface="Monospace"/>
                <a:ea typeface="Monospace"/>
              </a:rPr>
              <a:t>new</a:t>
            </a:r>
            <a:r>
              <a:rPr b="1" lang="en-US" sz="1600">
                <a:solidFill>
                  <a:srgbClr val="000000"/>
                </a:solidFill>
                <a:latin typeface="Monospace"/>
                <a:ea typeface="Monospace"/>
              </a:rPr>
              <a:t> RelatednessCache(</a:t>
            </a:r>
            <a:r>
              <a:rPr b="1" lang="en-US" sz="1600">
                <a:solidFill>
                  <a:srgbClr val="0000c0"/>
                </a:solidFill>
                <a:latin typeface="Monospace"/>
                <a:ea typeface="Monospace"/>
              </a:rPr>
              <a:t>lang</a:t>
            </a:r>
            <a:r>
              <a:rPr b="1" lang="en-US" sz="1600">
                <a:solidFill>
                  <a:srgbClr val="000000"/>
                </a:solidFill>
                <a:latin typeface="Monospace"/>
                <a:ea typeface="Monospace"/>
              </a:rPr>
              <a:t>);</a:t>
            </a:r>
            <a:endParaRPr/>
          </a:p>
          <a:p>
            <a:r>
              <a:rPr b="1" lang="en-US" sz="1600">
                <a:solidFill>
                  <a:srgbClr val="000000"/>
                </a:solidFill>
                <a:latin typeface="Monospace"/>
                <a:ea typeface="Monospace"/>
              </a:rPr>
              <a:t>Annotator </a:t>
            </a:r>
            <a:r>
              <a:rPr b="1" lang="en-US" sz="1600">
                <a:solidFill>
                  <a:srgbClr val="0000c0"/>
                </a:solidFill>
                <a:latin typeface="Monospace"/>
                <a:ea typeface="Monospace"/>
              </a:rPr>
              <a:t>annotator</a:t>
            </a:r>
            <a:r>
              <a:rPr b="1" lang="en-US" sz="1600">
                <a:solidFill>
                  <a:srgbClr val="000000"/>
                </a:solidFill>
                <a:latin typeface="Monospace"/>
                <a:ea typeface="Monospace"/>
              </a:rPr>
              <a:t> = </a:t>
            </a:r>
            <a:r>
              <a:rPr b="1" lang="en-US" sz="1600">
                <a:solidFill>
                  <a:srgbClr val="7f0055"/>
                </a:solidFill>
                <a:latin typeface="Monospace"/>
                <a:ea typeface="Monospace"/>
              </a:rPr>
              <a:t>new</a:t>
            </a:r>
            <a:r>
              <a:rPr b="1" lang="en-US" sz="1600">
                <a:solidFill>
                  <a:srgbClr val="000000"/>
                </a:solidFill>
                <a:latin typeface="Monospace"/>
                <a:ea typeface="Monospace"/>
              </a:rPr>
              <a:t> Annotator(</a:t>
            </a:r>
            <a:r>
              <a:rPr b="1" lang="en-US" sz="1600">
                <a:solidFill>
                  <a:srgbClr val="0000c0"/>
                </a:solidFill>
                <a:latin typeface="Monospace"/>
                <a:ea typeface="Monospace"/>
              </a:rPr>
              <a:t>lang</a:t>
            </a:r>
            <a:r>
              <a:rPr b="1" lang="en-US" sz="1600">
                <a:solidFill>
                  <a:srgbClr val="000000"/>
                </a:solidFill>
                <a:latin typeface="Monospace"/>
                <a:ea typeface="Monospace"/>
              </a:rPr>
              <a:t>);</a:t>
            </a:r>
            <a:endParaRPr/>
          </a:p>
          <a:p>
            <a:r>
              <a:rPr b="1" lang="en-US" sz="1600">
                <a:solidFill>
                  <a:srgbClr val="000000"/>
                </a:solidFill>
                <a:latin typeface="Monospace"/>
                <a:ea typeface="Monospace"/>
              </a:rPr>
              <a:t>ArticleSearcher </a:t>
            </a:r>
            <a:r>
              <a:rPr b="1" lang="en-US" sz="1600">
                <a:solidFill>
                  <a:srgbClr val="0000c0"/>
                </a:solidFill>
                <a:latin typeface="Monospace"/>
                <a:ea typeface="Monospace"/>
              </a:rPr>
              <a:t>as</a:t>
            </a:r>
            <a:r>
              <a:rPr b="1" lang="en-US" sz="1600">
                <a:solidFill>
                  <a:srgbClr val="000000"/>
                </a:solidFill>
                <a:latin typeface="Monospace"/>
                <a:ea typeface="Monospace"/>
              </a:rPr>
              <a:t>= </a:t>
            </a:r>
            <a:r>
              <a:rPr b="1" lang="en-US" sz="1600">
                <a:solidFill>
                  <a:srgbClr val="7f0055"/>
                </a:solidFill>
                <a:latin typeface="Monospace"/>
                <a:ea typeface="Monospace"/>
              </a:rPr>
              <a:t>new</a:t>
            </a:r>
            <a:r>
              <a:rPr b="1" lang="en-US" sz="1600">
                <a:solidFill>
                  <a:srgbClr val="000000"/>
                </a:solidFill>
                <a:latin typeface="Monospace"/>
                <a:ea typeface="Monospace"/>
              </a:rPr>
              <a:t> ArticleSearcher(</a:t>
            </a:r>
            <a:r>
              <a:rPr b="1" lang="en-US" sz="1600">
                <a:solidFill>
                  <a:srgbClr val="0000c0"/>
                </a:solidFill>
                <a:latin typeface="Monospace"/>
                <a:ea typeface="Monospace"/>
              </a:rPr>
              <a:t>lang</a:t>
            </a:r>
            <a:r>
              <a:rPr b="1" lang="en-US" sz="1600">
                <a:solidFill>
                  <a:srgbClr val="000000"/>
                </a:solidFill>
                <a:latin typeface="Monospace"/>
                <a:ea typeface="Monospace"/>
              </a:rPr>
              <a:t>);</a:t>
            </a:r>
            <a:endParaRPr/>
          </a:p>
          <a:p>
            <a:endParaRPr/>
          </a:p>
          <a:p>
            <a:r>
              <a:rPr b="1" lang="en-US" sz="1600">
                <a:solidFill>
                  <a:srgbClr val="000000"/>
                </a:solidFill>
                <a:latin typeface="Monospace"/>
                <a:ea typeface="Monospace"/>
              </a:rPr>
              <a:t>List&lt;Annotation&gt; </a:t>
            </a:r>
            <a:r>
              <a:rPr b="1" lang="en-US" sz="1600">
                <a:solidFill>
                  <a:srgbClr val="0000c0"/>
                </a:solidFill>
                <a:latin typeface="Monospace"/>
                <a:ea typeface="Monospace"/>
              </a:rPr>
              <a:t>annots</a:t>
            </a:r>
            <a:r>
              <a:rPr b="1" lang="en-US" sz="1600">
                <a:solidFill>
                  <a:srgbClr val="000000"/>
                </a:solidFill>
                <a:latin typeface="Monospace"/>
                <a:ea typeface="Monospace"/>
              </a:rPr>
              <a:t>=</a:t>
            </a:r>
            <a:r>
              <a:rPr b="1" lang="en-US" sz="1600">
                <a:solidFill>
                  <a:srgbClr val="0000c0"/>
                </a:solidFill>
                <a:latin typeface="Monospace"/>
                <a:ea typeface="Monospace"/>
              </a:rPr>
              <a:t>annotator</a:t>
            </a:r>
            <a:r>
              <a:rPr b="1" lang="en-US" sz="1600">
                <a:solidFill>
                  <a:srgbClr val="000000"/>
                </a:solidFill>
                <a:latin typeface="Monospace"/>
                <a:ea typeface="Monospace"/>
              </a:rPr>
              <a:t>.annotates(</a:t>
            </a:r>
            <a:r>
              <a:rPr b="1" lang="en-US" sz="1600">
                <a:solidFill>
                  <a:srgbClr val="0000c0"/>
                </a:solidFill>
                <a:latin typeface="Monospace"/>
                <a:ea typeface="Monospace"/>
              </a:rPr>
              <a:t>example</a:t>
            </a:r>
            <a:r>
              <a:rPr b="1" lang="en-US" sz="1600">
                <a:solidFill>
                  <a:srgbClr val="000000"/>
                </a:solidFill>
                <a:latin typeface="Monospace"/>
                <a:ea typeface="Monospace"/>
              </a:rPr>
              <a:t>,</a:t>
            </a:r>
            <a:r>
              <a:rPr b="1" lang="en-US" sz="1600">
                <a:solidFill>
                  <a:srgbClr val="0000c0"/>
                </a:solidFill>
                <a:latin typeface="Monospace"/>
                <a:ea typeface="Monospace"/>
              </a:rPr>
              <a:t>r</a:t>
            </a:r>
            <a:r>
              <a:rPr b="1" lang="en-US" sz="1600">
                <a:solidFill>
                  <a:srgbClr val="000000"/>
                </a:solidFill>
                <a:latin typeface="Monospace"/>
                <a:ea typeface="Monospace"/>
              </a:rPr>
              <a:t>);</a:t>
            </a:r>
            <a:r>
              <a:rPr b="1" lang="en-US" sz="1600">
                <a:solidFill>
                  <a:srgbClr val="3f7f5f"/>
                </a:solidFill>
                <a:latin typeface="Monospace"/>
                <a:ea typeface="Monospace"/>
              </a:rPr>
              <a:t>//Also without r</a:t>
            </a:r>
            <a:endParaRPr/>
          </a:p>
          <a:p>
            <a:endParaRPr/>
          </a:p>
          <a:p>
            <a:r>
              <a:rPr b="1" lang="en-US" sz="1600">
                <a:solidFill>
                  <a:srgbClr val="000000"/>
                </a:solidFill>
                <a:latin typeface="Monospace"/>
                <a:ea typeface="Monospace"/>
              </a:rPr>
              <a:t>System.out.println(</a:t>
            </a:r>
            <a:r>
              <a:rPr b="1" lang="en-US" sz="1600">
                <a:solidFill>
                  <a:srgbClr val="2a00ff"/>
                </a:solidFill>
                <a:latin typeface="Monospace"/>
                <a:ea typeface="Monospace"/>
              </a:rPr>
              <a:t>"\nAnnotations for \""</a:t>
            </a:r>
            <a:r>
              <a:rPr b="1" lang="en-US" sz="1600">
                <a:solidFill>
                  <a:srgbClr val="000000"/>
                </a:solidFill>
                <a:latin typeface="Monospace"/>
                <a:ea typeface="Monospace"/>
              </a:rPr>
              <a:t>+example+</a:t>
            </a:r>
            <a:r>
              <a:rPr b="1" lang="en-US" sz="1600">
                <a:solidFill>
                  <a:srgbClr val="2a00ff"/>
                </a:solidFill>
                <a:latin typeface="Monospace"/>
                <a:ea typeface="Monospace"/>
              </a:rPr>
              <a:t>"\""</a:t>
            </a:r>
            <a:r>
              <a:rPr b="1" lang="en-US" sz="1600">
                <a:solidFill>
                  <a:srgbClr val="000000"/>
                </a:solidFill>
                <a:latin typeface="Monospace"/>
                <a:ea typeface="Monospace"/>
              </a:rPr>
              <a:t>);</a:t>
            </a:r>
            <a:endParaRPr/>
          </a:p>
          <a:p>
            <a:endParaRPr/>
          </a:p>
          <a:p>
            <a:r>
              <a:rPr b="1" lang="en-US" sz="1600">
                <a:solidFill>
                  <a:srgbClr val="7f0055"/>
                </a:solidFill>
                <a:latin typeface="Monospace"/>
                <a:ea typeface="Monospace"/>
              </a:rPr>
              <a:t>for</a:t>
            </a:r>
            <a:r>
              <a:rPr b="1" lang="en-US" sz="1600">
                <a:solidFill>
                  <a:srgbClr val="000000"/>
                </a:solidFill>
                <a:latin typeface="Monospace"/>
                <a:ea typeface="Monospace"/>
              </a:rPr>
              <a:t>(Annotation </a:t>
            </a:r>
            <a:r>
              <a:rPr b="1" lang="en-US" sz="1600">
                <a:solidFill>
                  <a:srgbClr val="0000c0"/>
                </a:solidFill>
                <a:latin typeface="Monospace"/>
                <a:ea typeface="Monospace"/>
              </a:rPr>
              <a:t>a</a:t>
            </a:r>
            <a:r>
              <a:rPr b="1" lang="en-US" sz="1600">
                <a:solidFill>
                  <a:srgbClr val="000000"/>
                </a:solidFill>
                <a:latin typeface="Monospace"/>
                <a:ea typeface="Monospace"/>
              </a:rPr>
              <a:t>:annots){</a:t>
            </a:r>
            <a:endParaRPr/>
          </a:p>
          <a:p>
            <a:r>
              <a:rPr b="1" lang="en-US" sz="1600">
                <a:solidFill>
                  <a:srgbClr val="000000"/>
                </a:solidFill>
                <a:latin typeface="Monospace"/>
                <a:ea typeface="Monospace"/>
              </a:rPr>
              <a:t>        </a:t>
            </a:r>
            <a:r>
              <a:rPr b="1" lang="en-US" sz="1600">
                <a:solidFill>
                  <a:srgbClr val="7f0055"/>
                </a:solidFill>
                <a:latin typeface="Monospace"/>
                <a:ea typeface="Monospace"/>
              </a:rPr>
              <a:t>if</a:t>
            </a:r>
            <a:r>
              <a:rPr b="1" lang="en-US" sz="1600">
                <a:solidFill>
                  <a:srgbClr val="000000"/>
                </a:solidFill>
                <a:latin typeface="Monospace"/>
                <a:ea typeface="Monospace"/>
              </a:rPr>
              <a:t>(a.getSense()!=-2)</a:t>
            </a:r>
            <a:r>
              <a:rPr b="1" lang="en-US" sz="1600">
                <a:solidFill>
                  <a:srgbClr val="3f7f5f"/>
                </a:solidFill>
                <a:latin typeface="Monospace"/>
                <a:ea typeface="Monospace"/>
              </a:rPr>
              <a:t>//Not disambiguated</a:t>
            </a:r>
            <a:endParaRPr/>
          </a:p>
          <a:p>
            <a:r>
              <a:rPr b="1" lang="en-US" sz="1600">
                <a:solidFill>
                  <a:srgbClr val="000000"/>
                </a:solidFill>
                <a:latin typeface="Monospace"/>
                <a:ea typeface="Monospace"/>
              </a:rPr>
              <a:t>                </a:t>
            </a:r>
            <a:r>
              <a:rPr b="1" lang="en-US" sz="1600">
                <a:solidFill>
                  <a:srgbClr val="000000"/>
                </a:solidFill>
                <a:latin typeface="Monospace"/>
                <a:ea typeface="Monospace"/>
              </a:rPr>
              <a:t>System.out.println(as.getTitleByDoc(a.getSense()));</a:t>
            </a:r>
            <a:endParaRPr/>
          </a:p>
          <a:p>
            <a:r>
              <a:rPr b="1" lang="en-US" sz="1600">
                <a:solidFill>
                  <a:srgbClr val="000000"/>
                </a:solidFill>
                <a:latin typeface="Monospace"/>
                <a:ea typeface="Monospace"/>
              </a:rPr>
              <a:t>}</a:t>
            </a:r>
            <a:endParaRPr/>
          </a:p>
          <a:p>
            <a:r>
              <a:rPr b="1" lang="en-US" sz="1600">
                <a:solidFill>
                  <a:srgbClr val="3f7f5f"/>
                </a:solidFill>
                <a:latin typeface="Monospace"/>
                <a:ea typeface="Monospace"/>
              </a:rPr>
              <a:t>//Other Useful Method</a:t>
            </a:r>
            <a:endParaRPr/>
          </a:p>
          <a:p>
            <a:r>
              <a:rPr b="1" lang="en-US" sz="1600">
                <a:solidFill>
                  <a:srgbClr val="000000"/>
                </a:solidFill>
                <a:latin typeface="Monospace"/>
                <a:ea typeface="Monospace"/>
              </a:rPr>
              <a:t>a.getRho();</a:t>
            </a:r>
            <a:endParaRPr/>
          </a:p>
        </p:txBody>
      </p:sp>
      <p:sp>
        <p:nvSpPr>
          <p:cNvPr id="80" name="TextShape 3"/>
          <p:cNvSpPr txBox="1"/>
          <p:nvPr/>
        </p:nvSpPr>
        <p:spPr>
          <a:xfrm>
            <a:off x="121680" y="5486400"/>
            <a:ext cx="9394920" cy="1840680"/>
          </a:xfrm>
          <a:prstGeom prst="rect">
            <a:avLst/>
          </a:prstGeom>
        </p:spPr>
        <p:txBody>
          <a:bodyPr bIns="45000" lIns="90000" rIns="90000" tIns="45000" wrap="none"/>
          <a:p>
            <a:pPr>
              <a:lnSpc>
                <a:spcPct val="93000"/>
              </a:lnSpc>
            </a:pPr>
            <a:r>
              <a:rPr b="1" lang="en-US" sz="2600">
                <a:solidFill>
                  <a:srgbClr val="000000"/>
                </a:solidFill>
              </a:rPr>
              <a:t>OUTPUT</a:t>
            </a:r>
            <a:endParaRPr/>
          </a:p>
          <a:p>
            <a:pPr>
              <a:lnSpc>
                <a:spcPct val="93000"/>
              </a:lnSpc>
            </a:pPr>
            <a:r>
              <a:rPr lang="en-US" sz="2600">
                <a:solidFill>
                  <a:srgbClr val="000000"/>
                </a:solidFill>
              </a:rPr>
              <a:t>Annotations for "Ubuntu attacca, obiettivo smartphone e tablet"</a:t>
            </a:r>
            <a:endParaRPr/>
          </a:p>
          <a:p>
            <a:pPr>
              <a:lnSpc>
                <a:spcPct val="93000"/>
              </a:lnSpc>
            </a:pPr>
            <a:r>
              <a:rPr lang="en-US" sz="2600">
                <a:solidFill>
                  <a:srgbClr val="000000"/>
                </a:solidFill>
              </a:rPr>
              <a:t>Ubuntu</a:t>
            </a:r>
            <a:endParaRPr/>
          </a:p>
          <a:p>
            <a:pPr>
              <a:lnSpc>
                <a:spcPct val="93000"/>
              </a:lnSpc>
            </a:pPr>
            <a:r>
              <a:rPr lang="en-US" sz="2600">
                <a:solidFill>
                  <a:srgbClr val="000000"/>
                </a:solidFill>
              </a:rPr>
              <a:t>Smartphone</a:t>
            </a:r>
            <a:endParaRPr/>
          </a:p>
          <a:p>
            <a:pPr>
              <a:lnSpc>
                <a:spcPct val="93000"/>
              </a:lnSpc>
            </a:pPr>
            <a:r>
              <a:rPr lang="en-US" sz="2600">
                <a:solidFill>
                  <a:srgbClr val="000000"/>
                </a:solidFill>
              </a:rPr>
              <a:t>Tablet PC</a:t>
            </a:r>
            <a:endParaRPr/>
          </a:p>
        </p:txBody>
      </p:sp>
    </p:spTree>
  </p:cSld>
  <p:transition>
    <p:fade thruBlk="true"/>
  </p:transition>
  <p:timing>
    <p:tnLst>
      <p:par>
        <p:cTn dur="indefinite" id="15" nodeType="tmRoot" restart="never">
          <p:childTnLst>
            <p:seq>
              <p:cTn id="16" nodeType="mainSeq">
                <p:childTnLst>
                  <p:par>
                    <p:cTn fill="freeze" id="17">
                      <p:stCondLst>
                        <p:cond delay="indefinite"/>
                      </p:stCondLst>
                      <p:childTnLst>
                        <p:par>
                          <p:cTn fill="freeze" id="18">
                            <p:stCondLst>
                              <p:cond delay="0"/>
                            </p:stCondLst>
                            <p:childTnLst>
                              <p:par>
                                <p:cTn fill="hold" id="19" nodeType="clickEffect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r>
              <a:rPr lang="en-US"/>
              <a:t>Relatedness between topics</a:t>
            </a:r>
            <a:endParaRPr/>
          </a:p>
        </p:txBody>
      </p:sp>
      <p:sp>
        <p:nvSpPr>
          <p:cNvPr id="82" name="TextShape 2"/>
          <p:cNvSpPr txBox="1"/>
          <p:nvPr/>
        </p:nvSpPr>
        <p:spPr>
          <a:xfrm>
            <a:off x="228600" y="1600200"/>
            <a:ext cx="9601200" cy="5715000"/>
          </a:xfrm>
          <a:prstGeom prst="rect">
            <a:avLst/>
          </a:prstGeom>
        </p:spPr>
        <p:txBody>
          <a:bodyPr bIns="45000" lIns="90000" rIns="90000" tIns="45000" wrap="none"/>
          <a:p>
            <a:r>
              <a:rPr b="1" lang="en-US">
                <a:solidFill>
                  <a:srgbClr val="000000"/>
                </a:solidFill>
                <a:latin typeface="Monospace"/>
                <a:ea typeface="Monospace"/>
              </a:rPr>
              <a:t>String lang=</a:t>
            </a:r>
            <a:r>
              <a:rPr b="1" lang="en-US">
                <a:solidFill>
                  <a:srgbClr val="2a00ff"/>
                </a:solidFill>
                <a:latin typeface="Monospace"/>
                <a:ea typeface="Monospace"/>
              </a:rPr>
              <a:t>"it"</a:t>
            </a:r>
            <a:r>
              <a:rPr b="1" lang="en-US">
                <a:solidFill>
                  <a:srgbClr val="000000"/>
                </a:solidFill>
                <a:latin typeface="Monospace"/>
                <a:ea typeface="Monospace"/>
              </a:rPr>
              <a:t>;</a:t>
            </a:r>
            <a:endParaRPr/>
          </a:p>
          <a:p>
            <a:r>
              <a:rPr b="1" lang="en-US">
                <a:solidFill>
                  <a:srgbClr val="7f0055"/>
                </a:solidFill>
                <a:latin typeface="Monospace"/>
                <a:ea typeface="Monospace"/>
              </a:rPr>
              <a:t>int</a:t>
            </a:r>
            <a:r>
              <a:rPr b="1" lang="en-US">
                <a:solidFill>
                  <a:srgbClr val="000000"/>
                </a:solidFill>
                <a:latin typeface="Monospace"/>
                <a:ea typeface="Monospace"/>
              </a:rPr>
              <a:t> a=61471 ;  </a:t>
            </a:r>
            <a:r>
              <a:rPr b="1" lang="en-US">
                <a:solidFill>
                  <a:srgbClr val="3f7f5f"/>
                </a:solidFill>
                <a:latin typeface="Monospace"/>
                <a:ea typeface="Monospace"/>
              </a:rPr>
              <a:t>//Smartphone</a:t>
            </a:r>
            <a:endParaRPr/>
          </a:p>
          <a:p>
            <a:r>
              <a:rPr b="1" lang="en-US">
                <a:solidFill>
                  <a:srgbClr val="7f0055"/>
                </a:solidFill>
                <a:latin typeface="Monospace"/>
                <a:ea typeface="Monospace"/>
              </a:rPr>
              <a:t>int</a:t>
            </a:r>
            <a:r>
              <a:rPr b="1" lang="en-US">
                <a:solidFill>
                  <a:srgbClr val="000000"/>
                </a:solidFill>
                <a:latin typeface="Monospace"/>
                <a:ea typeface="Monospace"/>
              </a:rPr>
              <a:t> b=561859;  </a:t>
            </a:r>
            <a:r>
              <a:rPr b="1" lang="en-US">
                <a:solidFill>
                  <a:srgbClr val="3f7f5f"/>
                </a:solidFill>
                <a:latin typeface="Monospace"/>
                <a:ea typeface="Monospace"/>
              </a:rPr>
              <a:t>//Tablet PC</a:t>
            </a:r>
            <a:endParaRPr/>
          </a:p>
          <a:p>
            <a:endParaRPr/>
          </a:p>
          <a:p>
            <a:r>
              <a:rPr b="1" lang="en-US">
                <a:solidFill>
                  <a:srgbClr val="000000"/>
                </a:solidFill>
                <a:latin typeface="Monospace"/>
                <a:ea typeface="Monospace"/>
              </a:rPr>
              <a:t>ConfigManager.init(</a:t>
            </a:r>
            <a:r>
              <a:rPr b="1" lang="en-US">
                <a:solidFill>
                  <a:srgbClr val="2a00ff"/>
                </a:solidFill>
                <a:latin typeface="Monospace"/>
                <a:ea typeface="Monospace"/>
              </a:rPr>
              <a:t>"/l/disc3/home/ir2011/ir.tms.xml"</a:t>
            </a:r>
            <a:r>
              <a:rPr b="1" lang="en-US">
                <a:solidFill>
                  <a:srgbClr val="000000"/>
                </a:solidFill>
                <a:latin typeface="Monospace"/>
                <a:ea typeface="Monospace"/>
              </a:rPr>
              <a:t>);</a:t>
            </a:r>
            <a:endParaRPr/>
          </a:p>
          <a:p>
            <a:r>
              <a:rPr b="1" lang="en-US">
                <a:solidFill>
                  <a:srgbClr val="000000"/>
                </a:solidFill>
                <a:latin typeface="Monospace"/>
                <a:ea typeface="Monospace"/>
              </a:rPr>
              <a:t>ArticleSearcher as= </a:t>
            </a:r>
            <a:r>
              <a:rPr b="1" lang="en-US">
                <a:solidFill>
                  <a:srgbClr val="7f0055"/>
                </a:solidFill>
                <a:latin typeface="Monospace"/>
                <a:ea typeface="Monospace"/>
              </a:rPr>
              <a:t>new</a:t>
            </a:r>
            <a:r>
              <a:rPr b="1" lang="en-US">
                <a:solidFill>
                  <a:srgbClr val="000000"/>
                </a:solidFill>
                <a:latin typeface="Monospace"/>
                <a:ea typeface="Monospace"/>
              </a:rPr>
              <a:t> ArticleSearcher(lang);</a:t>
            </a:r>
            <a:endParaRPr/>
          </a:p>
          <a:p>
            <a:r>
              <a:rPr b="1" lang="en-US">
                <a:solidFill>
                  <a:srgbClr val="000000"/>
                </a:solidFill>
                <a:latin typeface="Monospace"/>
                <a:ea typeface="Monospace"/>
              </a:rPr>
              <a:t>RelatednessCache r = </a:t>
            </a:r>
            <a:r>
              <a:rPr b="1" lang="en-US">
                <a:solidFill>
                  <a:srgbClr val="7f0055"/>
                </a:solidFill>
                <a:latin typeface="Monospace"/>
                <a:ea typeface="Monospace"/>
              </a:rPr>
              <a:t>new</a:t>
            </a:r>
            <a:r>
              <a:rPr b="1" lang="en-US">
                <a:solidFill>
                  <a:srgbClr val="000000"/>
                </a:solidFill>
                <a:latin typeface="Monospace"/>
                <a:ea typeface="Monospace"/>
              </a:rPr>
              <a:t> RelatednessCache(lang);</a:t>
            </a:r>
            <a:endParaRPr/>
          </a:p>
          <a:p>
            <a:endParaRPr/>
          </a:p>
          <a:p>
            <a:r>
              <a:rPr b="1" lang="en-US">
                <a:solidFill>
                  <a:srgbClr val="3f7f5f"/>
                </a:solidFill>
                <a:latin typeface="Monospace"/>
                <a:ea typeface="Monospace"/>
              </a:rPr>
              <a:t>//Compute relatedness</a:t>
            </a:r>
            <a:endParaRPr/>
          </a:p>
          <a:p>
            <a:r>
              <a:rPr b="1" lang="en-US">
                <a:solidFill>
                  <a:srgbClr val="7f0055"/>
                </a:solidFill>
                <a:latin typeface="Monospace"/>
                <a:ea typeface="Monospace"/>
              </a:rPr>
              <a:t>float</a:t>
            </a:r>
            <a:r>
              <a:rPr b="1" lang="en-US">
                <a:solidFill>
                  <a:srgbClr val="000000"/>
                </a:solidFill>
                <a:latin typeface="Monospace"/>
                <a:ea typeface="Monospace"/>
              </a:rPr>
              <a:t> rel=r.rel(a,b);</a:t>
            </a:r>
            <a:endParaRPr/>
          </a:p>
          <a:p>
            <a:r>
              <a:rPr b="1" lang="en-US">
                <a:solidFill>
                  <a:srgbClr val="000000"/>
                </a:solidFill>
                <a:latin typeface="Monospace"/>
                <a:ea typeface="Monospace"/>
              </a:rPr>
              <a:t>System.out.println(</a:t>
            </a:r>
            <a:r>
              <a:rPr b="1" lang="en-US">
                <a:solidFill>
                  <a:srgbClr val="2a00ff"/>
                </a:solidFill>
                <a:latin typeface="Monospace"/>
                <a:ea typeface="Monospace"/>
              </a:rPr>
              <a:t>"\nRelatedness value</a:t>
            </a:r>
            <a:endParaRPr/>
          </a:p>
          <a:p>
            <a:r>
              <a:rPr b="1" lang="en-US">
                <a:solidFill>
                  <a:srgbClr val="2a00ff"/>
                </a:solidFill>
                <a:latin typeface="Monospace"/>
                <a:ea typeface="Monospace"/>
              </a:rPr>
              <a:t>	</a:t>
            </a:r>
            <a:r>
              <a:rPr b="1" lang="en-US">
                <a:solidFill>
                  <a:srgbClr val="2a00ff"/>
                </a:solidFill>
                <a:latin typeface="Monospace"/>
                <a:ea typeface="Monospace"/>
              </a:rPr>
              <a:t>	</a:t>
            </a:r>
            <a:r>
              <a:rPr b="1" lang="en-US">
                <a:solidFill>
                  <a:srgbClr val="2a00ff"/>
                </a:solidFill>
                <a:latin typeface="Monospace"/>
                <a:ea typeface="Monospace"/>
              </a:rPr>
              <a:t>	</a:t>
            </a:r>
            <a:r>
              <a:rPr b="1" lang="en-US">
                <a:solidFill>
                  <a:srgbClr val="2a00ff"/>
                </a:solidFill>
                <a:latin typeface="Monospace"/>
                <a:ea typeface="Monospace"/>
              </a:rPr>
              <a:t>	</a:t>
            </a:r>
            <a:r>
              <a:rPr b="1" lang="en-US">
                <a:solidFill>
                  <a:srgbClr val="2a00ff"/>
                </a:solidFill>
                <a:latin typeface="Monospace"/>
                <a:ea typeface="Monospace"/>
              </a:rPr>
              <a:t>	</a:t>
            </a:r>
            <a:r>
              <a:rPr b="1" lang="en-US">
                <a:solidFill>
                  <a:srgbClr val="2a00ff"/>
                </a:solidFill>
                <a:latin typeface="Monospace"/>
                <a:ea typeface="Monospace"/>
              </a:rPr>
              <a:t>	</a:t>
            </a:r>
            <a:r>
              <a:rPr b="1" lang="en-US">
                <a:solidFill>
                  <a:srgbClr val="2a00ff"/>
                </a:solidFill>
                <a:latin typeface="Monospace"/>
                <a:ea typeface="Monospace"/>
              </a:rPr>
              <a:t>between \""</a:t>
            </a:r>
            <a:r>
              <a:rPr b="1" lang="en-US">
                <a:solidFill>
                  <a:srgbClr val="000000"/>
                </a:solidFill>
                <a:latin typeface="Monospace"/>
                <a:ea typeface="Monospace"/>
              </a:rPr>
              <a:t>+as.getTitleByDoc(a)+</a:t>
            </a:r>
            <a:endParaRPr/>
          </a:p>
          <a:p>
            <a:r>
              <a:rPr b="1" lang="en-US">
                <a:solidFill>
                  <a:srgbClr val="2a00ff"/>
                </a:solidFill>
                <a:latin typeface="Monospace"/>
                <a:ea typeface="Monospace"/>
              </a:rPr>
              <a:t>	</a:t>
            </a:r>
            <a:r>
              <a:rPr b="1" lang="en-US">
                <a:solidFill>
                  <a:srgbClr val="2a00ff"/>
                </a:solidFill>
                <a:latin typeface="Monospace"/>
                <a:ea typeface="Monospace"/>
              </a:rPr>
              <a:t>	</a:t>
            </a:r>
            <a:r>
              <a:rPr b="1" lang="en-US">
                <a:solidFill>
                  <a:srgbClr val="2a00ff"/>
                </a:solidFill>
                <a:latin typeface="Monospace"/>
                <a:ea typeface="Monospace"/>
              </a:rPr>
              <a:t>	</a:t>
            </a:r>
            <a:r>
              <a:rPr b="1" lang="en-US">
                <a:solidFill>
                  <a:srgbClr val="2a00ff"/>
                </a:solidFill>
                <a:latin typeface="Monospace"/>
                <a:ea typeface="Monospace"/>
              </a:rPr>
              <a:t>	</a:t>
            </a:r>
            <a:r>
              <a:rPr b="1" lang="en-US">
                <a:solidFill>
                  <a:srgbClr val="2a00ff"/>
                </a:solidFill>
                <a:latin typeface="Monospace"/>
                <a:ea typeface="Monospace"/>
              </a:rPr>
              <a:t>	</a:t>
            </a:r>
            <a:r>
              <a:rPr b="1" lang="en-US">
                <a:solidFill>
                  <a:srgbClr val="2a00ff"/>
                </a:solidFill>
                <a:latin typeface="Monospace"/>
                <a:ea typeface="Monospace"/>
              </a:rPr>
              <a:t>	</a:t>
            </a:r>
            <a:r>
              <a:rPr b="1" lang="en-US">
                <a:solidFill>
                  <a:srgbClr val="2a00ff"/>
                </a:solidFill>
                <a:latin typeface="Monospace"/>
                <a:ea typeface="Monospace"/>
              </a:rPr>
              <a:t>"\" and \""</a:t>
            </a:r>
            <a:r>
              <a:rPr b="1" lang="en-US">
                <a:solidFill>
                  <a:srgbClr val="000000"/>
                </a:solidFill>
                <a:latin typeface="Monospace"/>
                <a:ea typeface="Monospace"/>
              </a:rPr>
              <a:t>+as.getTitleByDoc(b)+</a:t>
            </a:r>
            <a:r>
              <a:rPr b="1" lang="en-US">
                <a:solidFill>
                  <a:srgbClr val="2a00ff"/>
                </a:solidFill>
                <a:latin typeface="Monospace"/>
                <a:ea typeface="Monospace"/>
              </a:rPr>
              <a:t>"\": "</a:t>
            </a:r>
            <a:r>
              <a:rPr b="1" lang="en-US">
                <a:solidFill>
                  <a:srgbClr val="000000"/>
                </a:solidFill>
                <a:latin typeface="Monospace"/>
                <a:ea typeface="Monospace"/>
              </a:rPr>
              <a:t>+rel);</a:t>
            </a:r>
            <a:endParaRPr/>
          </a:p>
        </p:txBody>
      </p:sp>
      <p:sp>
        <p:nvSpPr>
          <p:cNvPr id="83" name="TextShape 3"/>
          <p:cNvSpPr txBox="1"/>
          <p:nvPr/>
        </p:nvSpPr>
        <p:spPr>
          <a:xfrm>
            <a:off x="72000" y="5625360"/>
            <a:ext cx="9705600" cy="784080"/>
          </a:xfrm>
          <a:prstGeom prst="rect">
            <a:avLst/>
          </a:prstGeom>
        </p:spPr>
        <p:txBody>
          <a:bodyPr bIns="45000" lIns="90000" rIns="90000" tIns="45000" wrap="none"/>
          <a:p>
            <a:pPr>
              <a:lnSpc>
                <a:spcPct val="93000"/>
              </a:lnSpc>
            </a:pPr>
            <a:r>
              <a:rPr b="1" lang="en-US" sz="2600">
                <a:solidFill>
                  <a:srgbClr val="000000"/>
                </a:solidFill>
              </a:rPr>
              <a:t>OUTPUT</a:t>
            </a:r>
            <a:endParaRPr/>
          </a:p>
          <a:p>
            <a:pPr>
              <a:lnSpc>
                <a:spcPct val="93000"/>
              </a:lnSpc>
            </a:pPr>
            <a:r>
              <a:rPr lang="en-US" sz="2400">
                <a:solidFill>
                  <a:srgbClr val="000000"/>
                </a:solidFill>
              </a:rPr>
              <a:t>Relatedness value between "Smartphone" and "Tablet PC": 0.7269514</a:t>
            </a:r>
            <a:endParaRPr/>
          </a:p>
        </p:txBody>
      </p:sp>
    </p:spTree>
  </p:cSld>
  <p:transition>
    <p:fade thruBlk="true"/>
  </p:transition>
  <p:timing>
    <p:tnLst>
      <p:par>
        <p:cTn dur="indefinite" id="21" nodeType="tmRoot" restart="never">
          <p:childTnLst>
            <p:seq>
              <p:cTn id="22" nodeType="mainSeq">
                <p:childTnLst>
                  <p:par>
                    <p:cTn fill="freeze" id="23">
                      <p:stCondLst>
                        <p:cond delay="indefinite"/>
                      </p:stCondLst>
                      <p:childTnLst>
                        <p:par>
                          <p:cTn fill="freeze" id="24">
                            <p:stCondLst>
                              <p:cond delay="0"/>
                            </p:stCondLst>
                            <p:childTnLst>
                              <p:par>
                                <p:cTn fill="hold" id="25" nodeType="clickEffect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