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8"/>
  </p:notesMasterIdLst>
  <p:sldIdLst>
    <p:sldId id="256" r:id="rId2"/>
    <p:sldId id="351" r:id="rId3"/>
    <p:sldId id="388" r:id="rId4"/>
    <p:sldId id="406" r:id="rId5"/>
    <p:sldId id="355" r:id="rId6"/>
    <p:sldId id="442" r:id="rId7"/>
    <p:sldId id="440" r:id="rId8"/>
    <p:sldId id="441" r:id="rId9"/>
    <p:sldId id="443" r:id="rId10"/>
    <p:sldId id="457" r:id="rId11"/>
    <p:sldId id="389" r:id="rId12"/>
    <p:sldId id="458" r:id="rId13"/>
    <p:sldId id="390" r:id="rId14"/>
    <p:sldId id="434" r:id="rId15"/>
    <p:sldId id="435" r:id="rId16"/>
    <p:sldId id="363" r:id="rId17"/>
    <p:sldId id="364" r:id="rId18"/>
    <p:sldId id="396" r:id="rId19"/>
    <p:sldId id="362" r:id="rId20"/>
    <p:sldId id="365" r:id="rId21"/>
    <p:sldId id="391" r:id="rId22"/>
    <p:sldId id="348" r:id="rId23"/>
    <p:sldId id="366" r:id="rId24"/>
    <p:sldId id="368" r:id="rId25"/>
    <p:sldId id="354" r:id="rId26"/>
    <p:sldId id="449" r:id="rId27"/>
    <p:sldId id="447" r:id="rId28"/>
    <p:sldId id="448" r:id="rId29"/>
    <p:sldId id="360" r:id="rId30"/>
    <p:sldId id="361" r:id="rId31"/>
    <p:sldId id="370" r:id="rId32"/>
    <p:sldId id="446" r:id="rId33"/>
    <p:sldId id="385" r:id="rId34"/>
    <p:sldId id="450" r:id="rId35"/>
    <p:sldId id="451" r:id="rId36"/>
    <p:sldId id="452" r:id="rId37"/>
    <p:sldId id="454" r:id="rId38"/>
    <p:sldId id="462" r:id="rId39"/>
    <p:sldId id="459" r:id="rId40"/>
    <p:sldId id="460" r:id="rId41"/>
    <p:sldId id="461" r:id="rId42"/>
    <p:sldId id="453" r:id="rId43"/>
    <p:sldId id="422" r:id="rId44"/>
    <p:sldId id="423" r:id="rId45"/>
    <p:sldId id="433" r:id="rId46"/>
    <p:sldId id="394" r:id="rId47"/>
    <p:sldId id="392" r:id="rId48"/>
    <p:sldId id="375" r:id="rId49"/>
    <p:sldId id="376" r:id="rId50"/>
    <p:sldId id="444" r:id="rId51"/>
    <p:sldId id="445" r:id="rId52"/>
    <p:sldId id="377" r:id="rId53"/>
    <p:sldId id="401" r:id="rId54"/>
    <p:sldId id="419" r:id="rId55"/>
    <p:sldId id="398" r:id="rId56"/>
    <p:sldId id="420" r:id="rId57"/>
    <p:sldId id="430" r:id="rId58"/>
    <p:sldId id="436" r:id="rId59"/>
    <p:sldId id="437" r:id="rId60"/>
    <p:sldId id="429" r:id="rId61"/>
    <p:sldId id="399" r:id="rId62"/>
    <p:sldId id="432" r:id="rId63"/>
    <p:sldId id="426" r:id="rId64"/>
    <p:sldId id="438" r:id="rId65"/>
    <p:sldId id="439" r:id="rId66"/>
    <p:sldId id="404" r:id="rId67"/>
    <p:sldId id="427" r:id="rId68"/>
    <p:sldId id="428" r:id="rId69"/>
    <p:sldId id="455" r:id="rId70"/>
    <p:sldId id="400" r:id="rId71"/>
    <p:sldId id="403" r:id="rId72"/>
    <p:sldId id="405" r:id="rId73"/>
    <p:sldId id="402" r:id="rId74"/>
    <p:sldId id="407" r:id="rId75"/>
    <p:sldId id="417" r:id="rId76"/>
    <p:sldId id="408" r:id="rId77"/>
    <p:sldId id="413" r:id="rId78"/>
    <p:sldId id="414" r:id="rId79"/>
    <p:sldId id="415" r:id="rId80"/>
    <p:sldId id="416" r:id="rId81"/>
    <p:sldId id="412" r:id="rId82"/>
    <p:sldId id="409" r:id="rId83"/>
    <p:sldId id="410" r:id="rId84"/>
    <p:sldId id="411" r:id="rId85"/>
    <p:sldId id="456" r:id="rId86"/>
    <p:sldId id="378" r:id="rId8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1FF"/>
    <a:srgbClr val="CCCCFF"/>
    <a:srgbClr val="FF99FF"/>
    <a:srgbClr val="CC99FF"/>
    <a:srgbClr val="F95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5205" autoAdjust="0"/>
    <p:restoredTop sz="94778" autoAdjust="0"/>
  </p:normalViewPr>
  <p:slideViewPr>
    <p:cSldViewPr snapToObjects="1">
      <p:cViewPr varScale="1">
        <p:scale>
          <a:sx n="56" d="100"/>
          <a:sy n="56" d="100"/>
        </p:scale>
        <p:origin x="65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-478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F2A39-6733-47D3-A3EE-1F06D768281A}" type="datetimeFigureOut">
              <a:rPr lang="en-US"/>
              <a:pPr>
                <a:defRPr/>
              </a:pPr>
              <a:t>15/12/2015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8F654-EDC4-4020-82A2-D2B387B6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5BA2-41A1-46AC-9669-D6D86619A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5FF3D6-7E0F-0942-B438-05CFFFB9216C}" type="slidenum">
              <a:rPr lang="en-GB" sz="1200"/>
              <a:pPr/>
              <a:t>45</a:t>
            </a:fld>
            <a:endParaRPr lang="en-GB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8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80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8367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340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3401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3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6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80728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0100" y="2704"/>
            <a:ext cx="8380412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0"/>
            <a:ext cx="7772400" cy="7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0769"/>
            <a:ext cx="7772400" cy="519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anl.di.unipi.it/embedding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anl.di.unipi.it/en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ttardi/deepn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6.07285v3" TargetMode="External"/><Relationship Id="rId2" Type="http://schemas.openxmlformats.org/officeDocument/2006/relationships/hyperlink" Target="Toward%20Neural%20Network-based%20Reaso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505.05612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TXJCEvCDYk?t=848" TargetMode="External"/><Relationship Id="rId2" Type="http://schemas.openxmlformats.org/officeDocument/2006/relationships/hyperlink" Target="https://www.youtube.com/watch?v=kTXJCEvCDY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b/bb/Musopen_-_In_the_Hall_Of_The_Mountain_King.ogg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pdf/1301.378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1408112" y="1556792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The tsunami of Deep Learning over NLP</a:t>
            </a:r>
            <a:endParaRPr lang="it-IT" altLang="it-IT" sz="4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Arial" charset="0"/>
                <a:cs typeface="Arial" charset="0"/>
              </a:rPr>
              <a:t>Giuseppe Attardi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Dipartimento di Informatica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Università di Pisa</a:t>
            </a:r>
            <a:endParaRPr lang="en-US" dirty="0"/>
          </a:p>
        </p:txBody>
      </p:sp>
      <p:pic>
        <p:nvPicPr>
          <p:cNvPr id="4100" name="Picture 5" descr="cherubino_pant_bl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7488"/>
            <a:ext cx="8905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3788"/>
            <a:ext cx="9144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</a:t>
            </a:r>
          </a:p>
        </p:txBody>
      </p:sp>
      <p:sp>
        <p:nvSpPr>
          <p:cNvPr id="3" name="AutoShape 4" descr="Image result for parsem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arseme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Pisa, December 15,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603448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9056" y="6827320"/>
            <a:ext cx="27564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credit 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Yoshua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Bengio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Deep Learning Breakthrough: 2006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 of shallow features from large amounts of unannotated data</a:t>
            </a:r>
          </a:p>
          <a:p>
            <a:r>
              <a:rPr lang="en-US" dirty="0" smtClean="0"/>
              <a:t>Features are tuned to specific tasks with second stage of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Layer-wise Unsupervised Pre-training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 bwMode="auto">
          <a:xfrm>
            <a:off x="3659188" y="5445125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71925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4663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76825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48038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59188" y="4724400"/>
            <a:ext cx="217487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1925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84663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76825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4608513" y="530066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4643438" y="4608513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600450" y="3906838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11600" y="3906838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859338" y="3906838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4464050" y="37893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4" name="Oval 21"/>
          <p:cNvSpPr>
            <a:spLocks noChangeArrowheads="1"/>
          </p:cNvSpPr>
          <p:nvPr/>
        </p:nvSpPr>
        <p:spPr bwMode="auto">
          <a:xfrm>
            <a:off x="3348038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5" name="Oval 22"/>
          <p:cNvSpPr>
            <a:spLocks noChangeArrowheads="1"/>
          </p:cNvSpPr>
          <p:nvPr/>
        </p:nvSpPr>
        <p:spPr bwMode="auto">
          <a:xfrm>
            <a:off x="3659188" y="3186113"/>
            <a:ext cx="217487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6" name="Oval 23"/>
          <p:cNvSpPr>
            <a:spLocks noChangeArrowheads="1"/>
          </p:cNvSpPr>
          <p:nvPr/>
        </p:nvSpPr>
        <p:spPr bwMode="auto">
          <a:xfrm>
            <a:off x="3971925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5076825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4643438" y="3068638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863600" y="3111500"/>
            <a:ext cx="21605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reconstruction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of 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more abstract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input</a:t>
            </a:r>
          </a:p>
        </p:txBody>
      </p:sp>
      <p:cxnSp>
        <p:nvCxnSpPr>
          <p:cNvPr id="29720" name="Straight Arrow Connector 29"/>
          <p:cNvCxnSpPr>
            <a:cxnSpLocks noChangeShapeType="1"/>
            <a:stCxn id="5" idx="1"/>
            <a:endCxn id="9" idx="4"/>
          </p:cNvCxnSpPr>
          <p:nvPr/>
        </p:nvCxnSpPr>
        <p:spPr bwMode="auto">
          <a:xfrm flipH="1" flipV="1">
            <a:off x="3455988" y="4941888"/>
            <a:ext cx="234950" cy="53498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1" name="Straight Arrow Connector 31"/>
          <p:cNvCxnSpPr>
            <a:cxnSpLocks noChangeShapeType="1"/>
            <a:stCxn id="5" idx="0"/>
            <a:endCxn id="10" idx="4"/>
          </p:cNvCxnSpPr>
          <p:nvPr/>
        </p:nvCxnSpPr>
        <p:spPr bwMode="auto">
          <a:xfrm flipV="1">
            <a:off x="3767138" y="4941888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2" name="Straight Arrow Connector 36"/>
          <p:cNvCxnSpPr>
            <a:cxnSpLocks noChangeShapeType="1"/>
            <a:stCxn id="5" idx="7"/>
            <a:endCxn id="12" idx="3"/>
          </p:cNvCxnSpPr>
          <p:nvPr/>
        </p:nvCxnSpPr>
        <p:spPr bwMode="auto">
          <a:xfrm flipV="1">
            <a:off x="3844925" y="4910138"/>
            <a:ext cx="471488" cy="5667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4751388" y="4976813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5184775" y="4941888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5" name="Straight Arrow Connector 45"/>
          <p:cNvCxnSpPr>
            <a:cxnSpLocks noChangeShapeType="1"/>
            <a:endCxn id="16" idx="4"/>
          </p:cNvCxnSpPr>
          <p:nvPr/>
        </p:nvCxnSpPr>
        <p:spPr bwMode="auto">
          <a:xfrm flipV="1">
            <a:off x="3455988" y="4122738"/>
            <a:ext cx="252412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6" name="Straight Arrow Connector 47"/>
          <p:cNvCxnSpPr>
            <a:cxnSpLocks noChangeShapeType="1"/>
            <a:stCxn id="9" idx="7"/>
            <a:endCxn id="17" idx="4"/>
          </p:cNvCxnSpPr>
          <p:nvPr/>
        </p:nvCxnSpPr>
        <p:spPr bwMode="auto">
          <a:xfrm flipV="1">
            <a:off x="3532188" y="4122738"/>
            <a:ext cx="487362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4967288" y="4122738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4464050" y="4122738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9" name="Straight Arrow Connector 56"/>
          <p:cNvCxnSpPr>
            <a:cxnSpLocks noChangeShapeType="1"/>
            <a:endCxn id="29714" idx="4"/>
          </p:cNvCxnSpPr>
          <p:nvPr/>
        </p:nvCxnSpPr>
        <p:spPr bwMode="auto">
          <a:xfrm flipH="1" flipV="1">
            <a:off x="3455988" y="3402013"/>
            <a:ext cx="200025" cy="539750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0" name="Straight Arrow Connector 58"/>
          <p:cNvCxnSpPr>
            <a:cxnSpLocks noChangeShapeType="1"/>
            <a:endCxn id="29716" idx="4"/>
          </p:cNvCxnSpPr>
          <p:nvPr/>
        </p:nvCxnSpPr>
        <p:spPr bwMode="auto">
          <a:xfrm flipV="1">
            <a:off x="3744913" y="3402013"/>
            <a:ext cx="334962" cy="539750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1" name="Straight Arrow Connector 60"/>
          <p:cNvCxnSpPr>
            <a:cxnSpLocks noChangeShapeType="1"/>
            <a:endCxn id="29715" idx="4"/>
          </p:cNvCxnSpPr>
          <p:nvPr/>
        </p:nvCxnSpPr>
        <p:spPr bwMode="auto">
          <a:xfrm flipH="1" flipV="1">
            <a:off x="3767138" y="3402013"/>
            <a:ext cx="252412" cy="5048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4967288" y="3402013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4500563" y="3402013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4" name="Straight Arrow Connector 69"/>
          <p:cNvCxnSpPr>
            <a:cxnSpLocks noChangeShapeType="1"/>
          </p:cNvCxnSpPr>
          <p:nvPr/>
        </p:nvCxnSpPr>
        <p:spPr bwMode="auto">
          <a:xfrm flipH="1">
            <a:off x="5616575" y="3438525"/>
            <a:ext cx="34925" cy="1395413"/>
          </a:xfrm>
          <a:prstGeom prst="straightConnector1">
            <a:avLst/>
          </a:prstGeom>
          <a:noFill/>
          <a:ln w="63500" cap="sq" algn="ctr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" name="Oval 70"/>
          <p:cNvSpPr/>
          <p:nvPr/>
        </p:nvSpPr>
        <p:spPr bwMode="auto">
          <a:xfrm>
            <a:off x="6048375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359525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672263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985000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777163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40" name="TextBox 75"/>
          <p:cNvSpPr txBox="1">
            <a:spLocks noChangeArrowheads="1"/>
          </p:cNvSpPr>
          <p:nvPr/>
        </p:nvSpPr>
        <p:spPr bwMode="auto">
          <a:xfrm>
            <a:off x="7343775" y="306863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41" name="TextBox 76"/>
          <p:cNvSpPr txBox="1">
            <a:spLocks noChangeArrowheads="1"/>
          </p:cNvSpPr>
          <p:nvPr/>
        </p:nvSpPr>
        <p:spPr bwMode="auto">
          <a:xfrm>
            <a:off x="5400675" y="2781300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=</a:t>
            </a:r>
          </a:p>
        </p:txBody>
      </p:sp>
      <p:sp>
        <p:nvSpPr>
          <p:cNvPr id="29742" name="TextBox 31"/>
          <p:cNvSpPr txBox="1">
            <a:spLocks noChangeArrowheads="1"/>
          </p:cNvSpPr>
          <p:nvPr/>
        </p:nvSpPr>
        <p:spPr bwMode="auto">
          <a:xfrm>
            <a:off x="1089025" y="6551613"/>
            <a:ext cx="229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w Cen MT" pitchFamily="34" charset="0"/>
              </a:rPr>
              <a:t>Courtesy: G. Hinton</a:t>
            </a:r>
          </a:p>
        </p:txBody>
      </p:sp>
    </p:spTree>
    <p:extLst>
      <p:ext uri="{BB962C8B-B14F-4D97-AF65-F5344CB8AC3E}">
        <p14:creationId xmlns:p14="http://schemas.microsoft.com/office/powerpoint/2010/main" val="7254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Supervised Fine Tuning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1" t="49139" r="16464" b="27928"/>
          <a:stretch/>
        </p:blipFill>
        <p:spPr bwMode="auto">
          <a:xfrm>
            <a:off x="1504950" y="3114087"/>
            <a:ext cx="1423686" cy="17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1199530" y="6525344"/>
            <a:ext cx="229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dirty="0">
                <a:latin typeface="Tw Cen MT" pitchFamily="34" charset="0"/>
              </a:rPr>
              <a:t>Courtesy: G. Hinton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Output: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411760" y="2236519"/>
            <a:ext cx="1872208" cy="1012204"/>
          </a:xfrm>
          <a:prstGeom prst="wedgeEllipseCallout">
            <a:avLst>
              <a:gd name="adj1" fmla="val -50972"/>
              <a:gd name="adj2" fmla="val 60213"/>
            </a:avLst>
          </a:prstGeom>
          <a:solidFill>
            <a:schemeClr val="accent3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Should be: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02620" y="2964780"/>
            <a:ext cx="1152525" cy="2474912"/>
            <a:chOff x="4502620" y="2964780"/>
            <a:chExt cx="1152525" cy="2474912"/>
          </a:xfrm>
        </p:grpSpPr>
        <p:sp>
          <p:nvSpPr>
            <p:cNvPr id="8" name="Oval 7"/>
            <p:cNvSpPr/>
            <p:nvPr/>
          </p:nvSpPr>
          <p:spPr bwMode="auto">
            <a:xfrm>
              <a:off x="4813770" y="5223792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26507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9245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3770" y="4503067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6507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9245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02620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4813770" y="2964780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126507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  <a:stCxn id="8" idx="1"/>
              <a:endCxn id="11" idx="4"/>
            </p:cNvCxnSpPr>
            <p:nvPr/>
          </p:nvCxnSpPr>
          <p:spPr bwMode="auto">
            <a:xfrm flipH="1" flipV="1">
              <a:off x="4610570" y="4720555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31"/>
            <p:cNvCxnSpPr>
              <a:cxnSpLocks noChangeShapeType="1"/>
              <a:stCxn id="8" idx="0"/>
              <a:endCxn id="12" idx="4"/>
            </p:cNvCxnSpPr>
            <p:nvPr/>
          </p:nvCxnSpPr>
          <p:spPr bwMode="auto">
            <a:xfrm flipV="1">
              <a:off x="4921720" y="4720555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6"/>
            <p:cNvCxnSpPr>
              <a:cxnSpLocks noChangeShapeType="1"/>
              <a:stCxn id="8" idx="7"/>
              <a:endCxn id="14" idx="3"/>
            </p:cNvCxnSpPr>
            <p:nvPr/>
          </p:nvCxnSpPr>
          <p:spPr bwMode="auto">
            <a:xfrm flipV="1">
              <a:off x="4999507" y="4688805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45"/>
            <p:cNvCxnSpPr>
              <a:cxnSpLocks noChangeShapeType="1"/>
              <a:endCxn id="15" idx="4"/>
            </p:cNvCxnSpPr>
            <p:nvPr/>
          </p:nvCxnSpPr>
          <p:spPr bwMode="auto">
            <a:xfrm flipV="1">
              <a:off x="4610570" y="3901405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47"/>
            <p:cNvCxnSpPr>
              <a:cxnSpLocks noChangeShapeType="1"/>
              <a:stCxn id="11" idx="7"/>
              <a:endCxn id="16" idx="4"/>
            </p:cNvCxnSpPr>
            <p:nvPr/>
          </p:nvCxnSpPr>
          <p:spPr bwMode="auto">
            <a:xfrm flipV="1">
              <a:off x="4686770" y="3901405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56"/>
            <p:cNvCxnSpPr>
              <a:cxnSpLocks noChangeShapeType="1"/>
              <a:endCxn id="17" idx="4"/>
            </p:cNvCxnSpPr>
            <p:nvPr/>
          </p:nvCxnSpPr>
          <p:spPr bwMode="auto">
            <a:xfrm flipH="1" flipV="1">
              <a:off x="4610570" y="3180680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58"/>
            <p:cNvCxnSpPr>
              <a:cxnSpLocks noChangeShapeType="1"/>
              <a:endCxn id="19" idx="4"/>
            </p:cNvCxnSpPr>
            <p:nvPr/>
          </p:nvCxnSpPr>
          <p:spPr bwMode="auto">
            <a:xfrm flipV="1">
              <a:off x="4899495" y="3180680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60"/>
            <p:cNvCxnSpPr>
              <a:cxnSpLocks noChangeShapeType="1"/>
              <a:endCxn id="18" idx="4"/>
            </p:cNvCxnSpPr>
            <p:nvPr/>
          </p:nvCxnSpPr>
          <p:spPr bwMode="auto">
            <a:xfrm flipH="1" flipV="1">
              <a:off x="4921720" y="3180680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475503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6618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02620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17795"/>
            <a:ext cx="7931224" cy="746909"/>
          </a:xfrm>
        </p:spPr>
        <p:txBody>
          <a:bodyPr/>
          <a:lstStyle/>
          <a:p>
            <a:r>
              <a:rPr lang="en-US" dirty="0" smtClean="0"/>
              <a:t>State of the Art in Many Areas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/>
              <a:t>Speech Recognition (2010, Dahl et al)</a:t>
            </a:r>
          </a:p>
          <a:p>
            <a:r>
              <a:rPr lang="en-US" dirty="0"/>
              <a:t>MNIST hand-written digit recognition (</a:t>
            </a:r>
            <a:r>
              <a:rPr lang="en-US" dirty="0" err="1"/>
              <a:t>Ciresan</a:t>
            </a:r>
            <a:r>
              <a:rPr lang="en-US" dirty="0"/>
              <a:t> et al, 2010)</a:t>
            </a:r>
          </a:p>
          <a:p>
            <a:r>
              <a:rPr lang="en-US" dirty="0" smtClean="0"/>
              <a:t>Image Recognition (</a:t>
            </a:r>
            <a:r>
              <a:rPr lang="en-US" sz="3200" dirty="0" err="1" smtClean="0"/>
              <a:t>Krizhevsky</a:t>
            </a:r>
            <a:r>
              <a:rPr lang="en-US" sz="3200" dirty="0" smtClean="0"/>
              <a:t> </a:t>
            </a:r>
            <a:r>
              <a:rPr lang="en-US" dirty="0" smtClean="0"/>
              <a:t>won 2012 </a:t>
            </a:r>
            <a:r>
              <a:rPr lang="en-US" dirty="0" err="1" smtClean="0"/>
              <a:t>ImageNet</a:t>
            </a:r>
            <a:r>
              <a:rPr lang="en-US" dirty="0" smtClean="0"/>
              <a:t> competition)</a:t>
            </a:r>
          </a:p>
          <a:p>
            <a:r>
              <a:rPr lang="en-US" dirty="0" smtClean="0"/>
              <a:t>Andrew Ng, Stanford:</a:t>
            </a:r>
          </a:p>
          <a:p>
            <a:pPr marL="457200" lvl="1" indent="0">
              <a:buNone/>
            </a:pPr>
            <a:r>
              <a:rPr lang="en-US" dirty="0" smtClean="0"/>
              <a:t>“I’ve worked all my life in Machine Learning, and I’ve never seen one algorithm knock over benchmarks like Deep Learning”</a:t>
            </a:r>
          </a:p>
        </p:txBody>
      </p:sp>
    </p:spTree>
    <p:extLst>
      <p:ext uri="{BB962C8B-B14F-4D97-AF65-F5344CB8AC3E}">
        <p14:creationId xmlns:p14="http://schemas.microsoft.com/office/powerpoint/2010/main" val="335968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DL for NLP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Vector Representation of Words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discrete to distributed representation</a:t>
            </a:r>
          </a:p>
          <a:p>
            <a:r>
              <a:rPr lang="en-US" dirty="0" smtClean="0"/>
              <a:t>Word meanings are dense vectors of weights in a high dimensional space</a:t>
            </a:r>
          </a:p>
          <a:p>
            <a:r>
              <a:rPr lang="en-US" dirty="0" smtClean="0"/>
              <a:t>Algebraic properties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Philosophy: Hume, Wittgenstein</a:t>
            </a:r>
          </a:p>
          <a:p>
            <a:pPr lvl="1"/>
            <a:r>
              <a:rPr lang="en-US" dirty="0" smtClean="0"/>
              <a:t>Linguistics: Firth, Harris</a:t>
            </a:r>
          </a:p>
          <a:p>
            <a:pPr lvl="1"/>
            <a:r>
              <a:rPr lang="en-US" dirty="0" smtClean="0"/>
              <a:t>Statistics ML: Feature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724128" y="4653136"/>
            <a:ext cx="3168352" cy="172819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”You shall know a word by the company it keeps”</a:t>
            </a:r>
          </a:p>
          <a:p>
            <a:r>
              <a:rPr lang="en-US" sz="2400" dirty="0"/>
              <a:t>(Firth, 1957).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counts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High dimensional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vectors</a:t>
            </a:r>
            <a:endParaRPr lang="en-US" dirty="0"/>
          </a:p>
          <a:p>
            <a:r>
              <a:rPr lang="en-US" dirty="0" smtClean="0"/>
              <a:t>Similarity in meaning as vector similarity?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86465"/>
              </p:ext>
            </p:extLst>
          </p:nvPr>
        </p:nvGraphicFramePr>
        <p:xfrm>
          <a:off x="1524000" y="219406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2339752" y="4653136"/>
            <a:ext cx="72008" cy="18722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11760" y="6525344"/>
            <a:ext cx="3880048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87264" y="4918133"/>
            <a:ext cx="102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4" y="59340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564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>
                <a:solidFill>
                  <a:srgbClr val="FF0000"/>
                </a:solidFill>
              </a:rPr>
              <a:t>stars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Co-occurrence Vectors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213" y="5787033"/>
            <a:ext cx="8416925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semantically related</a:t>
            </a:r>
            <a:endParaRPr lang="en-US" altLang="ja-JP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8336"/>
              </p:ext>
            </p:extLst>
          </p:nvPr>
        </p:nvGraphicFramePr>
        <p:xfrm>
          <a:off x="762946" y="1556792"/>
          <a:ext cx="8273550" cy="360502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8925"/>
                <a:gridCol w="1378925"/>
                <a:gridCol w="1378925"/>
                <a:gridCol w="1378925"/>
                <a:gridCol w="1378925"/>
                <a:gridCol w="1378925"/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FRANCE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454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JESUS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XBOX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REDDISH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SCRATCHED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29869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MEGABITS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87025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PERSUADE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THICKETS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DECADENT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WIDESCREEN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FAW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SAVARY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DIVO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ANTICA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ANCHIETA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UDDIN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BLACKSTOCK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SYMPATHETIC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VERUS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SHABBY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EMIGRATION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BIOLOGICALLY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GIORGI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JFK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OXIDE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MARKING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KAYAK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SHAFFEED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KHWARAZM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URBINA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THUD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HEUER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MCLARENS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RUMELLA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STATIONERY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OCCUPANT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SAMBHAJI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GLADWIN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PLANUM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GSNUMBER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EGLINTON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WORSHIPPERS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CENTRALLY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GOA’ULD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EDGING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LEAVENED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RITSUKO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INDONESIA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COLLATION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FRG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PANDIONIDAE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LIFELESS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MONEO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BACHA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W.J.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NAMSOS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SHIRT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MAHAN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NILGRIS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05" y="0"/>
            <a:ext cx="8469312" cy="764704"/>
          </a:xfrm>
        </p:spPr>
        <p:txBody>
          <a:bodyPr/>
          <a:lstStyle/>
          <a:p>
            <a:r>
              <a:rPr lang="en-US" sz="3200" dirty="0" smtClean="0"/>
              <a:t>Techniques for Creating Word </a:t>
            </a:r>
            <a:r>
              <a:rPr lang="en-US" sz="3200" dirty="0" err="1" smtClean="0"/>
              <a:t>Embeddings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SENNA</a:t>
            </a:r>
          </a:p>
          <a:p>
            <a:pPr lvl="1"/>
            <a:r>
              <a:rPr lang="en-US" dirty="0" smtClean="0"/>
              <a:t>Polyglot</a:t>
            </a:r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word2vec</a:t>
            </a:r>
          </a:p>
          <a:p>
            <a:r>
              <a:rPr lang="en-US" dirty="0" err="1" smtClean="0"/>
              <a:t>Lebret</a:t>
            </a:r>
            <a:r>
              <a:rPr lang="en-US" dirty="0" smtClean="0"/>
              <a:t> &amp; </a:t>
            </a:r>
            <a:r>
              <a:rPr lang="en-US" dirty="0" err="1" smtClean="0"/>
              <a:t>Collobert</a:t>
            </a:r>
            <a:endParaRPr lang="en-US" dirty="0" smtClean="0"/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Socher</a:t>
            </a:r>
            <a:r>
              <a:rPr lang="en-US" dirty="0" smtClean="0"/>
              <a:t> &amp; Manning</a:t>
            </a:r>
          </a:p>
          <a:p>
            <a:pPr lvl="1"/>
            <a:r>
              <a:rPr lang="en-US" dirty="0" err="1" smtClean="0"/>
              <a:t>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Statistical Machine Learning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19523"/>
            <a:ext cx="7772400" cy="5049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Training on large amounts of data</a:t>
            </a:r>
          </a:p>
          <a:p>
            <a:pPr eaLnBrk="1" hangingPunct="1">
              <a:defRPr/>
            </a:pPr>
            <a:r>
              <a:rPr lang="en-US" altLang="en-US" sz="3600" dirty="0" smtClean="0"/>
              <a:t>Requires ability to process Big Data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If we used same algorithms 10 years ago they would still be running</a:t>
            </a:r>
          </a:p>
          <a:p>
            <a:pPr>
              <a:defRPr/>
            </a:pPr>
            <a:r>
              <a:rPr lang="en-US" sz="3600" dirty="0"/>
              <a:t>The Unreasonable Effectiveness of Big </a:t>
            </a:r>
            <a:r>
              <a:rPr lang="en-US" sz="3600" dirty="0" smtClean="0"/>
              <a:t>Data</a:t>
            </a:r>
          </a:p>
          <a:p>
            <a:pPr lvl="1">
              <a:defRPr/>
            </a:pPr>
            <a:r>
              <a:rPr lang="en-US" sz="3200" dirty="0" err="1" smtClean="0"/>
              <a:t>Norvig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Chomsky controversy</a:t>
            </a:r>
          </a:p>
        </p:txBody>
      </p:sp>
    </p:spTree>
    <p:extLst>
      <p:ext uri="{BB962C8B-B14F-4D97-AF65-F5344CB8AC3E}">
        <p14:creationId xmlns:p14="http://schemas.microsoft.com/office/powerpoint/2010/main" val="7948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Neural Network Language Model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923" y="2924110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1" name="Rectangle 70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68099" y="33844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37967" y="3391984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7835" y="34026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8886" y="2018389"/>
            <a:ext cx="419456" cy="84138"/>
            <a:chOff x="0" y="0"/>
            <a:chExt cx="651510" cy="110935"/>
          </a:xfrm>
        </p:grpSpPr>
        <p:sp>
          <p:nvSpPr>
            <p:cNvPr id="41" name="Rectangle 40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46433" y="2244077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Arrow Connector 14"/>
          <p:cNvCxnSpPr>
            <a:stCxn id="53" idx="0"/>
            <a:endCxn id="35" idx="2"/>
          </p:cNvCxnSpPr>
          <p:nvPr/>
        </p:nvCxnSpPr>
        <p:spPr>
          <a:xfrm flipV="1">
            <a:off x="2817563" y="3008248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9" idx="0"/>
          </p:cNvCxnSpPr>
          <p:nvPr/>
        </p:nvCxnSpPr>
        <p:spPr>
          <a:xfrm flipH="1" flipV="1">
            <a:off x="3327971" y="3008248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47427" y="3008248"/>
            <a:ext cx="329174" cy="37617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5752" y="2639031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98379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7834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37290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77703" y="34007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endCxn id="71" idx="2"/>
          </p:cNvCxnSpPr>
          <p:nvPr/>
        </p:nvCxnSpPr>
        <p:spPr>
          <a:xfrm flipV="1">
            <a:off x="2257340" y="3008248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7703" y="3542819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94" name="Straight Arrow Connector 93"/>
          <p:cNvCxnSpPr>
            <a:stCxn id="14" idx="0"/>
            <a:endCxn id="41" idx="2"/>
          </p:cNvCxnSpPr>
          <p:nvPr/>
        </p:nvCxnSpPr>
        <p:spPr>
          <a:xfrm flipV="1">
            <a:off x="3056161" y="2102527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ular Callout 96"/>
          <p:cNvSpPr/>
          <p:nvPr/>
        </p:nvSpPr>
        <p:spPr bwMode="auto">
          <a:xfrm>
            <a:off x="3599151" y="1642825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79358" y="61890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13" name="Rectangle 11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49226" y="61996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0" name="Rectangle 11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05139" y="4596652"/>
            <a:ext cx="419456" cy="84138"/>
            <a:chOff x="0" y="0"/>
            <a:chExt cx="651510" cy="110935"/>
          </a:xfrm>
        </p:grpSpPr>
        <p:sp>
          <p:nvSpPr>
            <p:cNvPr id="127" name="Rectangle 126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02686" y="4822340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4" name="Straight Arrow Connector 133"/>
          <p:cNvCxnSpPr>
            <a:stCxn id="120" idx="0"/>
            <a:endCxn id="172" idx="2"/>
          </p:cNvCxnSpPr>
          <p:nvPr/>
        </p:nvCxnSpPr>
        <p:spPr>
          <a:xfrm flipV="1">
            <a:off x="2958954" y="5938942"/>
            <a:ext cx="35085" cy="262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3" idx="0"/>
          </p:cNvCxnSpPr>
          <p:nvPr/>
        </p:nvCxnSpPr>
        <p:spPr>
          <a:xfrm flipH="1" flipV="1">
            <a:off x="3140244" y="5938942"/>
            <a:ext cx="448842" cy="25184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72" idx="0"/>
          </p:cNvCxnSpPr>
          <p:nvPr/>
        </p:nvCxnSpPr>
        <p:spPr>
          <a:xfrm flipV="1">
            <a:off x="2994039" y="5217295"/>
            <a:ext cx="17967" cy="37194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789471" y="537321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39" name="Rectangle 13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119094" y="61977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60" name="Rectangle 15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/>
          <p:cNvCxnSpPr/>
          <p:nvPr/>
        </p:nvCxnSpPr>
        <p:spPr>
          <a:xfrm flipV="1">
            <a:off x="2398731" y="5938942"/>
            <a:ext cx="476317" cy="25161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19094" y="6339835"/>
            <a:ext cx="181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sits      on</a:t>
            </a:r>
            <a:endParaRPr lang="en-US" sz="1600" dirty="0"/>
          </a:p>
        </p:txBody>
      </p:sp>
      <p:cxnSp>
        <p:nvCxnSpPr>
          <p:cNvPr id="168" name="Straight Arrow Connector 167"/>
          <p:cNvCxnSpPr>
            <a:stCxn id="133" idx="0"/>
            <a:endCxn id="127" idx="2"/>
          </p:cNvCxnSpPr>
          <p:nvPr/>
        </p:nvCxnSpPr>
        <p:spPr>
          <a:xfrm flipV="1">
            <a:off x="3012414" y="4680790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 bwMode="auto">
          <a:xfrm>
            <a:off x="3959191" y="4221088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prediction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576523" y="4307238"/>
            <a:ext cx="876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…</a:t>
            </a:r>
            <a:r>
              <a:rPr lang="en-US" sz="1600" b="1" dirty="0" smtClean="0">
                <a:solidFill>
                  <a:srgbClr val="FF0000"/>
                </a:solidFill>
              </a:rPr>
              <a:t> cat</a:t>
            </a:r>
            <a:r>
              <a:rPr lang="en-US" sz="1600" b="1" dirty="0" smtClean="0"/>
              <a:t> …</a:t>
            </a:r>
            <a:endParaRPr lang="en-US" sz="16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778015" y="5589240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6156176" y="1810275"/>
            <a:ext cx="2880320" cy="923330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to train:</a:t>
            </a:r>
          </a:p>
          <a:p>
            <a:pPr marL="347663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weeks on Wikipedia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6176" y="4289900"/>
            <a:ext cx="2880320" cy="1477328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to train: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Wikipedia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tricks: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parallelism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synchronization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30209" y="3101497"/>
            <a:ext cx="1075486" cy="281213"/>
          </a:xfrm>
          <a:prstGeom prst="wedgeRoundRectCallout">
            <a:avLst>
              <a:gd name="adj1" fmla="val 64121"/>
              <a:gd name="adj2" fmla="val 4949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Word vector</a:t>
            </a:r>
          </a:p>
        </p:txBody>
      </p:sp>
    </p:spTree>
    <p:extLst>
      <p:ext uri="{BB962C8B-B14F-4D97-AF65-F5344CB8AC3E}">
        <p14:creationId xmlns:p14="http://schemas.microsoft.com/office/powerpoint/2010/main" val="29379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Lots of Unlabeled Data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Language Model</a:t>
            </a:r>
          </a:p>
          <a:p>
            <a:pPr lvl="1" eaLnBrk="1" hangingPunct="1">
              <a:defRPr/>
            </a:pPr>
            <a:r>
              <a:rPr lang="en-US" altLang="ja-JP" dirty="0" smtClean="0"/>
              <a:t>Corpus: 2 B words</a:t>
            </a:r>
          </a:p>
          <a:p>
            <a:pPr lvl="1" eaLnBrk="1" hangingPunct="1">
              <a:defRPr/>
            </a:pPr>
            <a:r>
              <a:rPr lang="en-US" altLang="ja-JP" dirty="0" smtClean="0"/>
              <a:t>Dictionary: 130,000 most frequent words</a:t>
            </a:r>
          </a:p>
          <a:p>
            <a:pPr lvl="1" eaLnBrk="1" hangingPunct="1">
              <a:defRPr/>
            </a:pPr>
            <a:r>
              <a:rPr lang="en-US" altLang="ja-JP" dirty="0"/>
              <a:t>4</a:t>
            </a:r>
            <a:r>
              <a:rPr lang="en-US" altLang="ja-JP" dirty="0" smtClean="0"/>
              <a:t> weeks of training</a:t>
            </a:r>
          </a:p>
          <a:p>
            <a:pPr>
              <a:defRPr/>
            </a:pPr>
            <a:r>
              <a:rPr lang="en-US" altLang="ja-JP" dirty="0" smtClean="0"/>
              <a:t>Parallel + CUDA algorithm</a:t>
            </a:r>
          </a:p>
          <a:p>
            <a:pPr lvl="1">
              <a:defRPr/>
            </a:pPr>
            <a:r>
              <a:rPr lang="en-US" altLang="ja-JP" dirty="0" smtClean="0"/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1281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Word Embeddings</a:t>
            </a:r>
            <a:endParaRPr lang="ja-JP" altLang="en-US" dirty="0"/>
          </a:p>
        </p:txBody>
      </p:sp>
      <p:pic>
        <p:nvPicPr>
          <p:cNvPr id="4403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625600"/>
            <a:ext cx="905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7075" y="5475288"/>
            <a:ext cx="8416925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</a:t>
            </a:r>
            <a:r>
              <a:rPr lang="en-US" sz="2800" b="1" dirty="0">
                <a:solidFill>
                  <a:srgbClr val="FF0000"/>
                </a:solidFill>
              </a:rPr>
              <a:t>are</a:t>
            </a:r>
            <a:r>
              <a:rPr lang="en-US" sz="2800" dirty="0"/>
              <a:t> semantically related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875506"/>
          </a:xfrm>
        </p:spPr>
        <p:txBody>
          <a:bodyPr/>
          <a:lstStyle/>
          <a:p>
            <a:r>
              <a:rPr lang="en-US" sz="4000" dirty="0" smtClean="0"/>
              <a:t>Back to Co-occurrence Counts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94870"/>
              </p:ext>
            </p:extLst>
          </p:nvPr>
        </p:nvGraphicFramePr>
        <p:xfrm>
          <a:off x="1036500" y="2780928"/>
          <a:ext cx="7632847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1780"/>
                <a:gridCol w="860853"/>
                <a:gridCol w="1333896"/>
                <a:gridCol w="815159"/>
                <a:gridCol w="666948"/>
                <a:gridCol w="659957"/>
                <a:gridCol w="720080"/>
                <a:gridCol w="936104"/>
                <a:gridCol w="64807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breeds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8468" y="4653136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matrix |V|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 Analysis,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Hellinger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PCA, SVD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to:100k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100k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7982" y="1844824"/>
                <a:ext cx="746445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2" y="1844824"/>
                <a:ext cx="746445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Deep Learning for NLP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947514"/>
          </a:xfrm>
        </p:spPr>
        <p:txBody>
          <a:bodyPr/>
          <a:lstStyle/>
          <a:p>
            <a:r>
              <a:rPr lang="en-US" sz="3200" dirty="0" smtClean="0"/>
              <a:t>A Unified Deep Learning Architecture for NLP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4966320" cy="4835525"/>
          </a:xfrm>
        </p:spPr>
        <p:txBody>
          <a:bodyPr/>
          <a:lstStyle/>
          <a:p>
            <a:r>
              <a:rPr lang="en-US" dirty="0" smtClean="0"/>
              <a:t>NER </a:t>
            </a:r>
            <a:r>
              <a:rPr lang="en-US" dirty="0"/>
              <a:t>(Named Entity Recognition)</a:t>
            </a:r>
          </a:p>
          <a:p>
            <a:r>
              <a:rPr lang="en-US" dirty="0"/>
              <a:t>POS tagging</a:t>
            </a:r>
          </a:p>
          <a:p>
            <a:r>
              <a:rPr lang="en-US" dirty="0" smtClean="0"/>
              <a:t>Chunking</a:t>
            </a:r>
            <a:endParaRPr lang="en-US" dirty="0"/>
          </a:p>
          <a:p>
            <a:r>
              <a:rPr lang="en-US" dirty="0"/>
              <a:t>Parsing</a:t>
            </a:r>
          </a:p>
          <a:p>
            <a:r>
              <a:rPr lang="en-US" dirty="0"/>
              <a:t>SRL (Semantic Role Labeling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8503"/>
            <a:ext cx="37258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48112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Convolutional Network</a:t>
            </a:r>
            <a:endParaRPr lang="ja-JP" altLang="en-US" dirty="0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1417638"/>
            <a:ext cx="3925756" cy="5234341"/>
          </a:xfrm>
          <a:prstGeom prst="rect">
            <a:avLst/>
          </a:prstGeom>
        </p:spPr>
      </p:pic>
      <p:sp>
        <p:nvSpPr>
          <p:cNvPr id="6" name="正方形/長方形 4"/>
          <p:cNvSpPr/>
          <p:nvPr/>
        </p:nvSpPr>
        <p:spPr>
          <a:xfrm>
            <a:off x="5581250" y="4531494"/>
            <a:ext cx="3302387" cy="74804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93" y="4439414"/>
            <a:ext cx="4831411" cy="933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3501008"/>
            <a:ext cx="453650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Convolution over whole sentence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46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04" y="5593357"/>
            <a:ext cx="7146470" cy="1081097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481120" cy="648072"/>
          </a:xfrm>
        </p:spPr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pic>
        <p:nvPicPr>
          <p:cNvPr id="7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38" y="2807946"/>
            <a:ext cx="6908800" cy="2349500"/>
          </a:xfrm>
          <a:prstGeom prst="rect">
            <a:avLst/>
          </a:prstGeom>
        </p:spPr>
      </p:pic>
      <p:sp>
        <p:nvSpPr>
          <p:cNvPr id="8" name="テキスト ボックス 11"/>
          <p:cNvSpPr txBox="1"/>
          <p:nvPr/>
        </p:nvSpPr>
        <p:spPr>
          <a:xfrm>
            <a:off x="1431870" y="2346281"/>
            <a:ext cx="6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score to jump from tag </a:t>
            </a:r>
            <a:r>
              <a:rPr lang="en-US" altLang="ja-JP" sz="2400" i="1" dirty="0" err="1" smtClean="0"/>
              <a:t>k</a:t>
            </a:r>
            <a:r>
              <a:rPr lang="en-US" altLang="ja-JP" sz="2400" dirty="0" smtClean="0"/>
              <a:t> to tag </a:t>
            </a:r>
            <a:r>
              <a:rPr lang="en-US" altLang="ja-JP" sz="2400" i="1" dirty="0" err="1" smtClean="0"/>
              <a:t>i</a:t>
            </a:r>
            <a:endParaRPr kumimoji="1" lang="ja-JP" altLang="en-US" sz="2400" i="1" dirty="0"/>
          </a:p>
        </p:txBody>
      </p:sp>
      <p:graphicFrame>
        <p:nvGraphicFramePr>
          <p:cNvPr id="9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65051"/>
              </p:ext>
            </p:extLst>
          </p:nvPr>
        </p:nvGraphicFramePr>
        <p:xfrm>
          <a:off x="835025" y="2305050"/>
          <a:ext cx="5969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241300" imgH="215900" progId="Equation.3">
                  <p:embed/>
                </p:oleObj>
              </mc:Choice>
              <mc:Fallback>
                <p:oleObj name="Equation" r:id="rId5" imgW="24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05050"/>
                        <a:ext cx="5969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13"/>
          <p:cNvSpPr txBox="1"/>
          <p:nvPr/>
        </p:nvSpPr>
        <p:spPr>
          <a:xfrm>
            <a:off x="835011" y="5157446"/>
            <a:ext cx="5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Sentence score for a tag path </a:t>
            </a:r>
            <a:endParaRPr kumimoji="1" lang="ja-JP" altLang="en-US" sz="28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6782"/>
              </p:ext>
            </p:extLst>
          </p:nvPr>
        </p:nvGraphicFramePr>
        <p:xfrm>
          <a:off x="5724128" y="5157446"/>
          <a:ext cx="779564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数式" r:id="rId7" imgW="228600" imgH="203200" progId="Equation.3">
                  <p:embed/>
                </p:oleObj>
              </mc:Choice>
              <mc:Fallback>
                <p:oleObj name="数式" r:id="rId7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157446"/>
                        <a:ext cx="779564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0402" y="1444134"/>
            <a:ext cx="7107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Sentence Level </a:t>
            </a:r>
            <a:r>
              <a:rPr lang="en-US" altLang="ja-JP" sz="3200" dirty="0"/>
              <a:t>Log-</a:t>
            </a:r>
            <a:r>
              <a:rPr lang="en-US" altLang="ja-JP" sz="3200" dirty="0" smtClean="0"/>
              <a:t>Likelihood: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9745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409112" cy="792088"/>
          </a:xfrm>
        </p:spPr>
        <p:txBody>
          <a:bodyPr/>
          <a:lstStyle/>
          <a:p>
            <a:r>
              <a:rPr lang="en-US" altLang="ja-JP" dirty="0" smtClean="0"/>
              <a:t> Training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17941" y="1233845"/>
            <a:ext cx="8246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ecursive </a:t>
            </a:r>
            <a:r>
              <a:rPr lang="en-US" sz="2800" dirty="0"/>
              <a:t>Forward </a:t>
            </a:r>
            <a:r>
              <a:rPr lang="en-US" sz="2800" dirty="0" smtClean="0"/>
              <a:t>algorithm computed with parallel matrix computation</a:t>
            </a:r>
            <a:endParaRPr lang="ja-JP" altLang="en-US" sz="2800" dirty="0"/>
          </a:p>
        </p:txBody>
      </p:sp>
      <p:pic>
        <p:nvPicPr>
          <p:cNvPr id="6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88" y="2469205"/>
            <a:ext cx="8229600" cy="2039915"/>
          </a:xfrm>
          <a:prstGeom prst="rect">
            <a:avLst/>
          </a:prstGeom>
        </p:spPr>
      </p:pic>
      <p:sp>
        <p:nvSpPr>
          <p:cNvPr id="7" name="正方形/長方形 7"/>
          <p:cNvSpPr/>
          <p:nvPr/>
        </p:nvSpPr>
        <p:spPr>
          <a:xfrm>
            <a:off x="806896" y="50297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Inference: </a:t>
            </a:r>
            <a:r>
              <a:rPr lang="en-US" altLang="ja-JP" sz="2800" dirty="0" err="1" smtClean="0"/>
              <a:t>Viterbi</a:t>
            </a:r>
            <a:r>
              <a:rPr lang="en-US" altLang="ja-JP" sz="2800" dirty="0" smtClean="0"/>
              <a:t> algorithm (replace </a:t>
            </a:r>
            <a:r>
              <a:rPr lang="en-US" altLang="ja-JP" sz="2800" dirty="0" err="1" smtClean="0"/>
              <a:t>logAdd</a:t>
            </a:r>
            <a:r>
              <a:rPr lang="en-US" altLang="ja-JP" sz="2800" dirty="0" smtClean="0"/>
              <a:t> by max)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528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461348" y="1664033"/>
            <a:ext cx="7772400" cy="1371600"/>
          </a:xfrm>
        </p:spPr>
        <p:txBody>
          <a:bodyPr/>
          <a:lstStyle/>
          <a:p>
            <a:r>
              <a:rPr lang="en-US" dirty="0" smtClean="0"/>
              <a:t>Sequence Taggers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Supervised Statistical ML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 set of features to represent data: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</a:t>
            </a:r>
            <a:r>
              <a:rPr lang="en-US" sz="2000" dirty="0">
                <a:latin typeface="+mj-lt"/>
                <a:sym typeface="Symbol"/>
              </a:rPr>
              <a:t>(</a:t>
            </a:r>
            <a:r>
              <a:rPr lang="en-US" sz="2000" i="1" dirty="0">
                <a:latin typeface="+mj-lt"/>
                <a:sym typeface="Symbol"/>
              </a:rPr>
              <a:t>x</a:t>
            </a:r>
            <a:r>
              <a:rPr lang="en-US" sz="2000" dirty="0">
                <a:latin typeface="+mj-lt"/>
                <a:sym typeface="Symbol"/>
              </a:rPr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sz="2800" dirty="0" smtClean="0">
                <a:latin typeface="Colonna MT"/>
                <a:sym typeface="Symbol"/>
              </a:rPr>
              <a:t>R</a:t>
            </a:r>
            <a:r>
              <a:rPr lang="en-US" baseline="30000" dirty="0" smtClean="0">
                <a:latin typeface="Lucida Calligraphy"/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 smtClean="0"/>
              <a:t>and weights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i="1" baseline="-25000" dirty="0" err="1" smtClean="0">
                <a:latin typeface="+mj-lt"/>
              </a:rPr>
              <a:t>k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 </a:t>
            </a:r>
            <a:r>
              <a:rPr lang="en-US" sz="2800" dirty="0">
                <a:latin typeface="Colonna MT"/>
                <a:sym typeface="Symbol"/>
              </a:rPr>
              <a:t>R</a:t>
            </a:r>
            <a:r>
              <a:rPr lang="en-US" baseline="30000" dirty="0">
                <a:latin typeface="Lucida Calligraphy"/>
                <a:sym typeface="Symbol"/>
              </a:rPr>
              <a:t>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Objective function</a:t>
            </a: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Symbol"/>
              </a:rPr>
              <a:t>f</a:t>
            </a:r>
            <a:r>
              <a:rPr lang="en-US" dirty="0" smtClean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 = </a:t>
            </a:r>
            <a:r>
              <a:rPr lang="en-US" dirty="0" err="1" smtClean="0">
                <a:latin typeface="+mj-lt"/>
                <a:sym typeface="Symbol"/>
              </a:rPr>
              <a:t>argmax</a:t>
            </a:r>
            <a:r>
              <a:rPr lang="en-US" i="1" baseline="-25000" dirty="0" err="1" smtClean="0">
                <a:latin typeface="+mj-lt"/>
                <a:sym typeface="Symbol"/>
              </a:rPr>
              <a:t>k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>
                <a:latin typeface="+mj-lt"/>
              </a:rPr>
              <a:t>k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</a:t>
            </a:r>
            <a:r>
              <a:rPr lang="en-US" dirty="0">
                <a:latin typeface="+mj-lt"/>
                <a:sym typeface="Symbol"/>
              </a:rPr>
              <a:t>(</a:t>
            </a:r>
            <a:r>
              <a:rPr lang="en-US" i="1" dirty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Minimize error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training examples</a:t>
            </a:r>
          </a:p>
          <a:p>
            <a:r>
              <a:rPr lang="en-US" dirty="0" smtClean="0">
                <a:sym typeface="Symbol"/>
              </a:rPr>
              <a:t>Freed us from devising rules or algorithms</a:t>
            </a:r>
          </a:p>
          <a:p>
            <a:r>
              <a:rPr lang="en-US" dirty="0" smtClean="0">
                <a:sym typeface="Symbol"/>
              </a:rPr>
              <a:t>Required creation of annotated training corpora</a:t>
            </a:r>
          </a:p>
          <a:p>
            <a:r>
              <a:rPr lang="en-US" dirty="0" smtClean="0">
                <a:sym typeface="Symbol"/>
              </a:rPr>
              <a:t>Imposed the tyranny of feature engineering</a:t>
            </a:r>
          </a:p>
          <a:p>
            <a:pPr lvl="1"/>
            <a:endParaRPr lang="en-US" baseline="30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55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5" y="1700808"/>
            <a:ext cx="7772400" cy="3096344"/>
          </a:xfrm>
        </p:spPr>
        <p:txBody>
          <a:bodyPr/>
          <a:lstStyle/>
          <a:p>
            <a:r>
              <a:rPr lang="en-US" dirty="0" smtClean="0"/>
              <a:t>Input: tab separated token/tag, one per 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Mr.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Vinken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	VBZ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chairman	NN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	IN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Elsevier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 Conll03 tab separated format: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endParaRPr lang="en-U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	NNP	I-ORG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rejects	VBZ	O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German	JJ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call	NN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	TO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boycott	VB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British	JJ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lamb	NN	O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30288"/>
              </p:ext>
            </p:extLst>
          </p:nvPr>
        </p:nvGraphicFramePr>
        <p:xfrm>
          <a:off x="1187624" y="2708920"/>
          <a:ext cx="6912770" cy="1371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4176"/>
                <a:gridCol w="1180932"/>
                <a:gridCol w="1382554"/>
                <a:gridCol w="1382554"/>
                <a:gridCol w="138255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CHUNK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SRL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97.24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94.29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89.31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77.92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DeepNL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97.20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94.63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89.51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74.15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02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905351"/>
          </a:xfrm>
        </p:spPr>
        <p:txBody>
          <a:bodyPr/>
          <a:lstStyle/>
          <a:p>
            <a:r>
              <a:rPr lang="en-US" dirty="0" smtClean="0"/>
              <a:t>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IMDB Movie Reviews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52418"/>
              </p:ext>
            </p:extLst>
          </p:nvPr>
        </p:nvGraphicFramePr>
        <p:xfrm>
          <a:off x="2627785" y="4696544"/>
          <a:ext cx="511256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5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Wang &amp; Manning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Brychcin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Habernal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92.2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H-PCA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89.9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8037"/>
              </p:ext>
            </p:extLst>
          </p:nvPr>
        </p:nvGraphicFramePr>
        <p:xfrm>
          <a:off x="2627784" y="2060848"/>
          <a:ext cx="468052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96599"/>
                <a:gridCol w="1683921"/>
              </a:tblGrid>
              <a:tr h="0"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Approach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Ando et al. 2005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Word2Vec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GloVe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88.30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SENNA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89.51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7772400" cy="1008111"/>
          </a:xfrm>
        </p:spPr>
        <p:txBody>
          <a:bodyPr/>
          <a:lstStyle/>
          <a:p>
            <a:r>
              <a:rPr lang="en-US" dirty="0" smtClean="0"/>
              <a:t>Use single network for multiple tasks</a:t>
            </a:r>
          </a:p>
          <a:p>
            <a:r>
              <a:rPr lang="en-US" dirty="0" smtClean="0"/>
              <a:t>Avoids error propagation</a:t>
            </a:r>
          </a:p>
          <a:p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10784"/>
            <a:ext cx="6348998" cy="36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8062664" cy="5193382"/>
          </a:xfrm>
        </p:spPr>
        <p:txBody>
          <a:bodyPr/>
          <a:lstStyle/>
          <a:p>
            <a:r>
              <a:rPr lang="en-US" dirty="0" smtClean="0"/>
              <a:t>Do we need multiple tasks, aka NLP pipelines?</a:t>
            </a:r>
          </a:p>
          <a:p>
            <a:r>
              <a:rPr lang="en-US" dirty="0" smtClean="0"/>
              <a:t>Some tasks are artificial: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are POS tags useful</a:t>
            </a:r>
          </a:p>
          <a:p>
            <a:r>
              <a:rPr lang="en-US" dirty="0" smtClean="0"/>
              <a:t>End-to-end training allows avoiding splitting into tasks</a:t>
            </a:r>
          </a:p>
          <a:p>
            <a:r>
              <a:rPr lang="en-US" dirty="0" smtClean="0"/>
              <a:t>Let the layer learn abstract representation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dependency parsing with clusters of words performs similarly to using POS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linguists at all?</a:t>
            </a:r>
          </a:p>
          <a:p>
            <a:r>
              <a:rPr lang="en-US" dirty="0" smtClean="0"/>
              <a:t>Children learn to talk with no linguistic training</a:t>
            </a:r>
          </a:p>
          <a:p>
            <a:endParaRPr lang="en-US" dirty="0"/>
          </a:p>
          <a:p>
            <a:r>
              <a:rPr lang="en-US" dirty="0" smtClean="0"/>
              <a:t>This is what Manning calls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tsunami of DL over NLP</a:t>
            </a:r>
          </a:p>
        </p:txBody>
      </p:sp>
    </p:spTree>
    <p:extLst>
      <p:ext uri="{BB962C8B-B14F-4D97-AF65-F5344CB8AC3E}">
        <p14:creationId xmlns:p14="http://schemas.microsoft.com/office/powerpoint/2010/main" val="15165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High percent of papers at ACL using DL</a:t>
            </a:r>
          </a:p>
          <a:p>
            <a:r>
              <a:rPr lang="en-US" dirty="0" smtClean="0">
                <a:effectLst/>
              </a:rPr>
              <a:t>Neil Lawrence:</a:t>
            </a:r>
          </a:p>
          <a:p>
            <a:pPr lvl="1"/>
            <a:r>
              <a:rPr lang="en-US" dirty="0" smtClean="0">
                <a:effectLst/>
              </a:rPr>
              <a:t>NLP </a:t>
            </a:r>
            <a:r>
              <a:rPr lang="en-US" dirty="0">
                <a:effectLst/>
              </a:rPr>
              <a:t>is kind of like a rabbit in the headlights of the Deep Learning machine, waiting to be flattened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/>
              <a:t>Geoff Hinton: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few years time we will put </a:t>
            </a:r>
            <a:r>
              <a:rPr lang="en-US" dirty="0" smtClean="0"/>
              <a:t>DL </a:t>
            </a:r>
            <a:r>
              <a:rPr lang="en-US" dirty="0"/>
              <a:t>on a chip that fits </a:t>
            </a:r>
            <a:r>
              <a:rPr lang="en-US" dirty="0" smtClean="0"/>
              <a:t>into someone’s ear is just </a:t>
            </a:r>
            <a:r>
              <a:rPr lang="en-US" dirty="0"/>
              <a:t>like a real Babel fish </a:t>
            </a:r>
            <a:endParaRPr lang="en-US" dirty="0" smtClean="0"/>
          </a:p>
          <a:p>
            <a:r>
              <a:rPr lang="en-US" dirty="0" smtClean="0"/>
              <a:t>Michael Jordan:</a:t>
            </a:r>
          </a:p>
          <a:p>
            <a:pPr lvl="1"/>
            <a:r>
              <a:rPr lang="en-US" dirty="0"/>
              <a:t>“I’d use the billion dollars to build a NASA-size program focusing on natural language processing, in all of its glory (semantics, pragmatics, etc.).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Pradeep</a:t>
            </a:r>
            <a:r>
              <a:rPr lang="en-US" dirty="0"/>
              <a:t> </a:t>
            </a:r>
            <a:r>
              <a:rPr lang="en-US" dirty="0" err="1"/>
              <a:t>Dubey</a:t>
            </a:r>
            <a:r>
              <a:rPr lang="en-US" dirty="0"/>
              <a:t>, </a:t>
            </a:r>
            <a:r>
              <a:rPr lang="en-US" dirty="0" smtClean="0"/>
              <a:t>VP at Intel: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“Machine </a:t>
            </a:r>
            <a:r>
              <a:rPr lang="en-US" dirty="0"/>
              <a:t>Learning is the most significant emerging algorithm class today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Google, Facebook, Microsoft, etc.</a:t>
            </a:r>
          </a:p>
          <a:p>
            <a:pPr lvl="1"/>
            <a:r>
              <a:rPr lang="en-US" dirty="0" smtClean="0"/>
              <a:t>too many to mention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2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 is not worried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roblems </a:t>
            </a:r>
            <a:r>
              <a:rPr lang="en-US" dirty="0">
                <a:effectLst/>
              </a:rPr>
              <a:t>in higher-level language processing have not seen the dramatic error rate reductions from deep learning that have been seen in speech recognition and in object recognition in vision </a:t>
            </a:r>
            <a:endParaRPr lang="en-US" dirty="0"/>
          </a:p>
          <a:p>
            <a:r>
              <a:rPr lang="en-US" dirty="0" smtClean="0">
                <a:effectLst/>
              </a:rPr>
              <a:t>NLP is </a:t>
            </a:r>
            <a:r>
              <a:rPr lang="en-US" dirty="0">
                <a:effectLst/>
              </a:rPr>
              <a:t>the domain science of language technology; it’s not about the best method of machine learning—the central issue remains the domain problems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eople </a:t>
            </a:r>
            <a:r>
              <a:rPr lang="en-US" dirty="0">
                <a:effectLst/>
              </a:rPr>
              <a:t>in linguistics, people in NLP, </a:t>
            </a:r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designers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6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5078288" cy="4835525"/>
          </a:xfrm>
        </p:spPr>
        <p:txBody>
          <a:bodyPr>
            <a:normAutofit/>
          </a:bodyPr>
          <a:lstStyle/>
          <a:p>
            <a:r>
              <a:rPr lang="en-US" dirty="0" smtClean="0"/>
              <a:t>Design a model architecture</a:t>
            </a:r>
          </a:p>
          <a:p>
            <a:r>
              <a:rPr lang="en-US" dirty="0" smtClean="0"/>
              <a:t>Define loss function</a:t>
            </a:r>
          </a:p>
          <a:p>
            <a:r>
              <a:rPr lang="en-US" dirty="0" smtClean="0"/>
              <a:t>Run the network letting the </a:t>
            </a:r>
            <a:r>
              <a:rPr lang="en-US" dirty="0"/>
              <a:t>parameters and the representation of the model self-organize as to minimize this </a:t>
            </a:r>
            <a:r>
              <a:rPr lang="en-US" dirty="0" smtClean="0"/>
              <a:t>loss</a:t>
            </a:r>
          </a:p>
          <a:p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</a:t>
            </a:r>
            <a:r>
              <a:rPr lang="en-US" dirty="0" smtClean="0"/>
              <a:t>learning: no intermediate stages nor representations</a:t>
            </a:r>
            <a:endParaRPr lang="en-US" dirty="0"/>
          </a:p>
        </p:txBody>
      </p:sp>
      <p:pic>
        <p:nvPicPr>
          <p:cNvPr id="5" name="Picture 4" descr="tensors_flow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88" y="1195784"/>
            <a:ext cx="3200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gains from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 </a:t>
            </a:r>
            <a:r>
              <a:rPr lang="en-US" dirty="0">
                <a:effectLst/>
              </a:rPr>
              <a:t>use of small dimensionality and dense vectors for words allows us to model large contexts, leading to greatly improved language </a:t>
            </a:r>
            <a:r>
              <a:rPr lang="en-US" dirty="0" smtClean="0">
                <a:effectLst/>
              </a:rPr>
              <a:t>models</a:t>
            </a:r>
          </a:p>
          <a:p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 </a:t>
            </a:r>
            <a:r>
              <a:rPr lang="en-US" dirty="0">
                <a:effectLst/>
              </a:rPr>
              <a:t>exponentially greater </a:t>
            </a:r>
            <a:r>
              <a:rPr lang="en-US" dirty="0" err="1">
                <a:effectLst/>
              </a:rPr>
              <a:t>sparsity</a:t>
            </a:r>
            <a:r>
              <a:rPr lang="en-US" dirty="0">
                <a:effectLst/>
              </a:rPr>
              <a:t> that comes from increasing the order of traditional word </a:t>
            </a:r>
            <a:r>
              <a:rPr lang="en-US" i="1" dirty="0">
                <a:effectLst/>
              </a:rPr>
              <a:t>n</a:t>
            </a:r>
            <a:r>
              <a:rPr lang="en-US" dirty="0">
                <a:effectLst/>
              </a:rPr>
              <a:t>-gram models seems conceptually </a:t>
            </a:r>
            <a:r>
              <a:rPr lang="en-US" dirty="0" smtClean="0">
                <a:effectLst/>
              </a:rPr>
              <a:t>bankrupt</a:t>
            </a:r>
          </a:p>
          <a:p>
            <a:r>
              <a:rPr lang="en-US" dirty="0">
                <a:effectLst/>
              </a:rPr>
              <a:t>Intelligence requires being able to understand bigger things from knowing about smaller </a:t>
            </a:r>
            <a:r>
              <a:rPr lang="en-US" dirty="0" smtClean="0">
                <a:effectLst/>
              </a:rPr>
              <a:t>parts</a:t>
            </a:r>
          </a:p>
          <a:p>
            <a:r>
              <a:rPr lang="en-US" dirty="0">
                <a:effectLst/>
              </a:rPr>
              <a:t>U</a:t>
            </a:r>
            <a:r>
              <a:rPr lang="en-US" dirty="0" smtClean="0">
                <a:effectLst/>
              </a:rPr>
              <a:t>nderstanding complex </a:t>
            </a:r>
            <a:r>
              <a:rPr lang="en-US" dirty="0">
                <a:effectLst/>
              </a:rPr>
              <a:t>sentences crucially depends on being able to construct their meaning compositionally from smaller </a:t>
            </a:r>
            <a:r>
              <a:rPr lang="en-US" dirty="0" smtClean="0">
                <a:effectLst/>
              </a:rPr>
              <a:t>parts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which they are </a:t>
            </a:r>
            <a:r>
              <a:rPr lang="en-US" dirty="0" smtClean="0">
                <a:effectLst/>
              </a:rPr>
              <a:t>constituted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1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Isn’t fascinating that we can develop systems that can deal with disparate tasks using a unified learning architecture?</a:t>
            </a:r>
          </a:p>
          <a:p>
            <a:r>
              <a:rPr lang="en-US" dirty="0" smtClean="0"/>
              <a:t>After all, children learn to speak in 3 years without much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7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Inspiration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4094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</a:t>
            </a:r>
            <a:r>
              <a:rPr lang="en-US" sz="2400" b="1" dirty="0" smtClean="0"/>
              <a:t>NOT </a:t>
            </a:r>
            <a:r>
              <a:rPr lang="en-US" sz="2400" dirty="0" smtClean="0"/>
              <a:t>how humans learn</a:t>
            </a:r>
          </a:p>
          <a:p>
            <a:r>
              <a:rPr lang="en-US" sz="2400" dirty="0" smtClean="0"/>
              <a:t>Humans first learn simple concepts, and then learner more complex ideas by combining simpler concepts</a:t>
            </a:r>
          </a:p>
          <a:p>
            <a:r>
              <a:rPr lang="en-US" sz="2400" dirty="0" smtClean="0"/>
              <a:t>There is evidence though that the cortex has a single learning algorithm:</a:t>
            </a:r>
          </a:p>
          <a:p>
            <a:pPr lvl="1"/>
            <a:r>
              <a:rPr lang="en-US" sz="1800" dirty="0" smtClean="0"/>
              <a:t>Inputs from optic nerves of ferrets was rerouted to into their audio cortex </a:t>
            </a:r>
          </a:p>
          <a:p>
            <a:pPr lvl="1"/>
            <a:r>
              <a:rPr lang="en-US" sz="1800" dirty="0" smtClean="0"/>
              <a:t>They were able to learn to see with their audio cortex instead</a:t>
            </a:r>
          </a:p>
          <a:p>
            <a:r>
              <a:rPr lang="en-US" sz="2400" dirty="0" smtClean="0"/>
              <a:t>If we want a general learning algorithm, it needs to be able to:</a:t>
            </a:r>
          </a:p>
          <a:p>
            <a:pPr lvl="1"/>
            <a:r>
              <a:rPr lang="en-US" sz="1800" dirty="0" smtClean="0"/>
              <a:t>Work  with any type of data</a:t>
            </a:r>
          </a:p>
          <a:p>
            <a:pPr lvl="1"/>
            <a:r>
              <a:rPr lang="en-US" sz="1800" dirty="0" smtClean="0"/>
              <a:t>Extract it’s own features</a:t>
            </a:r>
          </a:p>
          <a:p>
            <a:pPr lvl="1"/>
            <a:r>
              <a:rPr lang="en-US" sz="1800" dirty="0" smtClean="0"/>
              <a:t>Transfer what it’s learned to new domains</a:t>
            </a:r>
          </a:p>
          <a:p>
            <a:pPr lvl="1"/>
            <a:r>
              <a:rPr lang="en-US" sz="1800" dirty="0" smtClean="0"/>
              <a:t>Perform multi-modal learning – simultaneously learn from multiple different inputs (vision, language, etc)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767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Dependency Parser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sz="3600" dirty="0" err="1" smtClean="0"/>
              <a:t>DeSR</a:t>
            </a:r>
            <a:r>
              <a:rPr lang="en-US" sz="3600" dirty="0" smtClean="0"/>
              <a:t> (Dependency Shift Reduce)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Multilanguage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statistical transition based dependency parser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Linear algorithm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Capable of handling non-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projectivity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Trained on 28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languages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2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0"/>
            <a:ext cx="8526462" cy="782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" charset="0"/>
              </a:rPr>
              <a:t>Transition-based Shift-Reduce Parsing</a:t>
            </a: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 rot="-5400000">
            <a:off x="-50006" y="2647156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Right</a:t>
            </a:r>
            <a:endParaRPr lang="en-US" sz="400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093788" y="2670175"/>
            <a:ext cx="9080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>
                <a:latin typeface="Times New Roman" panose="02020603050405020304" pitchFamily="18" charset="0"/>
                <a:ea typeface="+mn-ea"/>
              </a:rPr>
              <a:t>He</a:t>
            </a:r>
          </a:p>
          <a:p>
            <a:pPr algn="ctr">
              <a:defRPr/>
            </a:pPr>
            <a:r>
              <a:rPr lang="en-US" sz="1600">
                <a:latin typeface="Times New Roman" panose="02020603050405020304" pitchFamily="18" charset="0"/>
                <a:ea typeface="+mn-ea"/>
              </a:rPr>
              <a:t>PP</a:t>
            </a:r>
            <a:endParaRPr lang="en-US" sz="400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2130425" y="2670175"/>
            <a:ext cx="9715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>
                <a:latin typeface="Times New Roman" panose="02020603050405020304" pitchFamily="18" charset="0"/>
                <a:ea typeface="+mn-ea"/>
              </a:rPr>
              <a:t>saw</a:t>
            </a:r>
          </a:p>
          <a:p>
            <a:pPr algn="ctr">
              <a:defRPr/>
            </a:pPr>
            <a:r>
              <a:rPr lang="en-US" sz="1600">
                <a:latin typeface="Times New Roman" panose="02020603050405020304" pitchFamily="18" charset="0"/>
                <a:ea typeface="+mn-ea"/>
              </a:rPr>
              <a:t>VVD</a:t>
            </a:r>
            <a:endParaRPr lang="en-US" sz="400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3232150" y="2670175"/>
            <a:ext cx="7127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a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DT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4073525" y="2670175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girl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NN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5111750" y="2670175"/>
            <a:ext cx="6492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with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IN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889625" y="2670175"/>
            <a:ext cx="64770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a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DT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667500" y="2670175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telescope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NN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704138" y="2670175"/>
            <a:ext cx="649287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.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SENT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 flipH="1" flipV="1">
            <a:off x="2555875" y="3284538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2411413" y="2276475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400"/>
              <a:t>next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1258888" y="2276475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400"/>
              <a:t>top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 rot="-5400000">
            <a:off x="-50006" y="2636044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Shift</a:t>
            </a:r>
            <a:endParaRPr lang="en-US" sz="4000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H="1" flipV="1">
            <a:off x="4495800" y="327501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3" name="AutoShape 17"/>
          <p:cNvSpPr>
            <a:spLocks noChangeArrowheads="1"/>
          </p:cNvSpPr>
          <p:nvPr/>
        </p:nvSpPr>
        <p:spPr bwMode="auto">
          <a:xfrm rot="-5400000">
            <a:off x="-50006" y="2636044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Left</a:t>
            </a:r>
            <a:endParaRPr lang="en-US" sz="4000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 flipV="1">
            <a:off x="3573463" y="3313113"/>
            <a:ext cx="614362" cy="17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 flipH="1" flipV="1">
            <a:off x="4495800" y="327501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2803E-6 L 0.11233 0.1218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278 L 0.10104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278 L 0.12604 -0.0027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00278 L 0.22708 -0.0027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-0.00278 L 0.21475 -0.002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2803E-6 L 0.10347 0.1163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5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 -0.00278 L 0.12204 -0.0027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0.11632 L 0.10347 0.2393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7687E-6 L -0.00348 0.12164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08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2303E-7 L 3.33333E-6 0.1241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9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092 L 0.20122 0.00069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0.12187 L 0.20886 0.12187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78 L 0.32795 -0.0027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5 -0.00278 L 0.3026 -0.0027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animBg="1"/>
      <p:bldP spid="403459" grpId="1" animBg="1"/>
      <p:bldP spid="403459" grpId="2" animBg="1"/>
      <p:bldP spid="403459" grpId="3" animBg="1"/>
      <p:bldP spid="403460" grpId="0" animBg="1"/>
      <p:bldP spid="403460" grpId="1" animBg="1"/>
      <p:bldP spid="403461" grpId="0" animBg="1"/>
      <p:bldP spid="403462" grpId="0" animBg="1"/>
      <p:bldP spid="403462" grpId="1" animBg="1"/>
      <p:bldP spid="403463" grpId="0" animBg="1"/>
      <p:bldP spid="403468" grpId="0" animBg="1"/>
      <p:bldP spid="403468" grpId="1" animBg="1"/>
      <p:bldP spid="403469" grpId="0"/>
      <p:bldP spid="403469" grpId="1"/>
      <p:bldP spid="403469" grpId="2"/>
      <p:bldP spid="403470" grpId="0"/>
      <p:bldP spid="403470" grpId="1"/>
      <p:bldP spid="403470" grpId="2"/>
      <p:bldP spid="403470" grpId="3"/>
      <p:bldP spid="403471" grpId="0" animBg="1"/>
      <p:bldP spid="403471" grpId="1" animBg="1"/>
      <p:bldP spid="403471" grpId="2" animBg="1"/>
      <p:bldP spid="403471" grpId="3" animBg="1"/>
      <p:bldP spid="403471" grpId="4" animBg="1"/>
      <p:bldP spid="403472" grpId="0" animBg="1"/>
      <p:bldP spid="403472" grpId="1" animBg="1"/>
      <p:bldP spid="403473" grpId="0" animBg="1"/>
      <p:bldP spid="403473" grpId="1" animBg="1"/>
      <p:bldP spid="403474" grpId="0" animBg="1"/>
      <p:bldP spid="4034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Parser Online Demo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520825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err="1" smtClean="0"/>
              <a:t>DeepNL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github.com/attardi/deepnl</a:t>
            </a:r>
            <a:endParaRPr lang="en-US" dirty="0" smtClean="0"/>
          </a:p>
          <a:p>
            <a:pPr marL="514350" indent="-457200"/>
            <a:r>
              <a:rPr lang="en-US" dirty="0" err="1" smtClean="0"/>
              <a:t>DeSR</a:t>
            </a:r>
            <a:r>
              <a:rPr lang="en-US" dirty="0" smtClean="0"/>
              <a:t> parser</a:t>
            </a:r>
          </a:p>
          <a:p>
            <a:pPr marL="57150" indent="0">
              <a:buNone/>
            </a:pPr>
            <a:r>
              <a:rPr lang="en-US" dirty="0"/>
              <a:t>	https://sites.google.com/site/desrparser/</a:t>
            </a: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words (neither MW nor phrases)</a:t>
            </a:r>
          </a:p>
          <a:p>
            <a:r>
              <a:rPr lang="en-US" dirty="0" smtClean="0"/>
              <a:t>Represent similarity: antinomies often appear similar</a:t>
            </a:r>
          </a:p>
          <a:p>
            <a:pPr lvl="1"/>
            <a:r>
              <a:rPr lang="en-US" dirty="0" smtClean="0"/>
              <a:t>Not good for sentiment analysis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polysemous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Semantic composition</a:t>
            </a:r>
          </a:p>
          <a:p>
            <a:pPr lvl="1"/>
            <a:r>
              <a:rPr lang="en-US" dirty="0" smtClean="0"/>
              <a:t>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z="4000" dirty="0" smtClean="0"/>
              <a:t>Discriminative Word </a:t>
            </a:r>
            <a:r>
              <a:rPr lang="en-US" sz="4000" dirty="0" err="1" smtClean="0"/>
              <a:t>Embeddings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88" y="1509405"/>
            <a:ext cx="7772400" cy="4826719"/>
          </a:xfrm>
        </p:spPr>
        <p:txBody>
          <a:bodyPr/>
          <a:lstStyle/>
          <a:p>
            <a:r>
              <a:rPr lang="en-US" dirty="0" smtClean="0"/>
              <a:t>Sentiment Specific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Uses an annotated corpus with polarities (e.g. tweets)</a:t>
            </a:r>
          </a:p>
          <a:p>
            <a:r>
              <a:rPr lang="en-US" dirty="0" smtClean="0"/>
              <a:t>SS Word </a:t>
            </a:r>
            <a:r>
              <a:rPr lang="en-US" dirty="0" err="1" smtClean="0"/>
              <a:t>Embeddings</a:t>
            </a:r>
            <a:r>
              <a:rPr lang="en-US" dirty="0" smtClean="0"/>
              <a:t> achieve SOTA accuracy on tweet sentiment classification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19200" y="3656969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08376" y="411728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78244" y="41248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48112" y="413548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58111" y="2751248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55658" y="2976936"/>
            <a:ext cx="419456" cy="394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57840" y="3741107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</p:cNvCxnSpPr>
          <p:nvPr/>
        </p:nvCxnSpPr>
        <p:spPr>
          <a:xfrm flipH="1" flipV="1">
            <a:off x="4068248" y="3741107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</p:cNvCxnSpPr>
          <p:nvPr/>
        </p:nvCxnSpPr>
        <p:spPr>
          <a:xfrm flipH="1" flipV="1">
            <a:off x="4487704" y="3741107"/>
            <a:ext cx="330400" cy="37795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64977" y="3371890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38656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58111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77567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717980" y="413358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97617" y="3741107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717980" y="4275678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65386" y="2835386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608376" y="2375684"/>
            <a:ext cx="3654220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8342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Deep Neural Network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200404" y="4941391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0404" y="4220666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6732092" y="479692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6767017" y="4104779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982917" y="3403104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6587629" y="3285629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7200404" y="2682379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6767017" y="256490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187624" y="2607766"/>
            <a:ext cx="3924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Prediction of target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Hidden layers</a:t>
            </a: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Learn more abstract representations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Input layer</a:t>
            </a:r>
            <a:endParaRPr kumimoji="0"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Raw input</a:t>
            </a:r>
            <a:endParaRPr kumimoji="0" lang="en-US" altLang="en-US" sz="2000" b="0" dirty="0"/>
          </a:p>
        </p:txBody>
      </p: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6874967" y="4473079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7308354" y="4438154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7090867" y="3619004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587629" y="3619004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471617" y="2682379"/>
            <a:ext cx="1152525" cy="2474912"/>
            <a:chOff x="5471617" y="2682379"/>
            <a:chExt cx="1152525" cy="2474912"/>
          </a:xfrm>
        </p:grpSpPr>
        <p:sp>
          <p:nvSpPr>
            <p:cNvPr id="5" name="Oval 4"/>
            <p:cNvSpPr/>
            <p:nvPr/>
          </p:nvSpPr>
          <p:spPr bwMode="auto">
            <a:xfrm>
              <a:off x="5782767" y="4941391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5504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8242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71617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2767" y="4220666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95504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8242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02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3517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14" name="Oval 21"/>
            <p:cNvSpPr>
              <a:spLocks noChangeArrowheads="1"/>
            </p:cNvSpPr>
            <p:nvPr/>
          </p:nvSpPr>
          <p:spPr bwMode="auto">
            <a:xfrm>
              <a:off x="5471617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5" name="Oval 22"/>
            <p:cNvSpPr>
              <a:spLocks noChangeArrowheads="1"/>
            </p:cNvSpPr>
            <p:nvPr/>
          </p:nvSpPr>
          <p:spPr bwMode="auto">
            <a:xfrm>
              <a:off x="5782767" y="2682379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6" name="Oval 23"/>
            <p:cNvSpPr>
              <a:spLocks noChangeArrowheads="1"/>
            </p:cNvSpPr>
            <p:nvPr/>
          </p:nvSpPr>
          <p:spPr bwMode="auto">
            <a:xfrm>
              <a:off x="6095504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9720" name="Straight Arrow Connector 29"/>
            <p:cNvCxnSpPr>
              <a:cxnSpLocks noChangeShapeType="1"/>
              <a:stCxn id="5" idx="1"/>
              <a:endCxn id="9" idx="4"/>
            </p:cNvCxnSpPr>
            <p:nvPr/>
          </p:nvCxnSpPr>
          <p:spPr bwMode="auto">
            <a:xfrm flipH="1" flipV="1">
              <a:off x="5579567" y="4438154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1" name="Straight Arrow Connector 31"/>
            <p:cNvCxnSpPr>
              <a:cxnSpLocks noChangeShapeType="1"/>
              <a:stCxn id="5" idx="0"/>
              <a:endCxn id="10" idx="4"/>
            </p:cNvCxnSpPr>
            <p:nvPr/>
          </p:nvCxnSpPr>
          <p:spPr bwMode="auto">
            <a:xfrm flipV="1">
              <a:off x="5890717" y="4438154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2" name="Straight Arrow Connector 36"/>
            <p:cNvCxnSpPr>
              <a:cxnSpLocks noChangeShapeType="1"/>
              <a:stCxn id="5" idx="7"/>
              <a:endCxn id="12" idx="3"/>
            </p:cNvCxnSpPr>
            <p:nvPr/>
          </p:nvCxnSpPr>
          <p:spPr bwMode="auto">
            <a:xfrm flipV="1">
              <a:off x="5968504" y="4406404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5" name="Straight Arrow Connector 45"/>
            <p:cNvCxnSpPr>
              <a:cxnSpLocks noChangeShapeType="1"/>
              <a:endCxn id="16" idx="4"/>
            </p:cNvCxnSpPr>
            <p:nvPr/>
          </p:nvCxnSpPr>
          <p:spPr bwMode="auto">
            <a:xfrm flipV="1">
              <a:off x="5579567" y="3619004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6" name="Straight Arrow Connector 47"/>
            <p:cNvCxnSpPr>
              <a:cxnSpLocks noChangeShapeType="1"/>
              <a:stCxn id="9" idx="7"/>
              <a:endCxn id="17" idx="4"/>
            </p:cNvCxnSpPr>
            <p:nvPr/>
          </p:nvCxnSpPr>
          <p:spPr bwMode="auto">
            <a:xfrm flipV="1">
              <a:off x="5655767" y="3619004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9" name="Straight Arrow Connector 56"/>
            <p:cNvCxnSpPr>
              <a:cxnSpLocks noChangeShapeType="1"/>
              <a:endCxn id="29714" idx="4"/>
            </p:cNvCxnSpPr>
            <p:nvPr/>
          </p:nvCxnSpPr>
          <p:spPr bwMode="auto">
            <a:xfrm flipH="1" flipV="1">
              <a:off x="5579567" y="2898279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30" name="Straight Arrow Connector 58"/>
            <p:cNvCxnSpPr>
              <a:cxnSpLocks noChangeShapeType="1"/>
              <a:endCxn id="29716" idx="4"/>
            </p:cNvCxnSpPr>
            <p:nvPr/>
          </p:nvCxnSpPr>
          <p:spPr bwMode="auto">
            <a:xfrm flipV="1">
              <a:off x="5868492" y="2898279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31" name="Straight Arrow Connector 60"/>
            <p:cNvCxnSpPr>
              <a:cxnSpLocks noChangeShapeType="1"/>
              <a:endCxn id="29715" idx="4"/>
            </p:cNvCxnSpPr>
            <p:nvPr/>
          </p:nvCxnSpPr>
          <p:spPr bwMode="auto">
            <a:xfrm flipH="1" flipV="1">
              <a:off x="5890717" y="2898279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7090867" y="2898279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6624142" y="2898279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6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Semeval</a:t>
            </a:r>
            <a:r>
              <a:rPr lang="en-US" dirty="0" smtClean="0"/>
              <a:t> 2015 Sentiment on Tweets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58875"/>
              </p:ext>
            </p:extLst>
          </p:nvPr>
        </p:nvGraphicFramePr>
        <p:xfrm>
          <a:off x="1187624" y="1916832"/>
          <a:ext cx="7056785" cy="39129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8272"/>
                <a:gridCol w="2520280"/>
                <a:gridCol w="2088233"/>
              </a:tblGrid>
              <a:tr h="593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Phrase</a:t>
                      </a:r>
                      <a:r>
                        <a:rPr lang="en-US" sz="2800" baseline="0" dirty="0" smtClean="0"/>
                        <a:t> Level Polarity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Tweet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Moschitti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smtClean="0"/>
                        <a:t>84.79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 smtClean="0"/>
                        <a:t>64.59</a:t>
                      </a:r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KLUEless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84.51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61.20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82.76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62.62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WarwickDCS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82.46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57.62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Webis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68.84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7630616" cy="1584175"/>
          </a:xfrm>
        </p:spPr>
        <p:txBody>
          <a:bodyPr/>
          <a:lstStyle/>
          <a:p>
            <a:r>
              <a:rPr lang="en-US" dirty="0" smtClean="0"/>
              <a:t>Detecting reports of natural disasters on Twitter</a:t>
            </a:r>
            <a:endParaRPr lang="en-US" dirty="0"/>
          </a:p>
        </p:txBody>
      </p:sp>
      <p:graphicFrame>
        <p:nvGraphicFramePr>
          <p:cNvPr id="4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45590"/>
              </p:ext>
            </p:extLst>
          </p:nvPr>
        </p:nvGraphicFramePr>
        <p:xfrm>
          <a:off x="965857" y="3356992"/>
          <a:ext cx="7488832" cy="14905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74363"/>
                <a:gridCol w="1813086"/>
                <a:gridCol w="1418937"/>
                <a:gridCol w="1182446"/>
              </a:tblGrid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System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Precision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Recall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F-1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Baseline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86.87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70.96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78.11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Discrim</a:t>
                      </a:r>
                      <a:r>
                        <a:rPr lang="en-US" sz="2200" dirty="0" smtClean="0">
                          <a:effectLst/>
                        </a:rPr>
                        <a:t>. </a:t>
                      </a:r>
                      <a:r>
                        <a:rPr lang="en-US" sz="2200" dirty="0" err="1" smtClean="0">
                          <a:effectLst/>
                        </a:rPr>
                        <a:t>Embeddings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85.94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75.05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80.12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378048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it-IT" sz="2200" dirty="0" err="1" smtClean="0">
                          <a:effectLst/>
                        </a:rPr>
                        <a:t>Convolutional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200" kern="1200" dirty="0" smtClean="0">
                          <a:effectLst/>
                        </a:rPr>
                        <a:t>96.65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400" kern="1200" dirty="0" smtClean="0">
                          <a:effectLst/>
                        </a:rPr>
                        <a:t> </a:t>
                      </a:r>
                      <a:r>
                        <a:rPr kumimoji="0" lang="it-IT" sz="2200" kern="1200" dirty="0" smtClean="0">
                          <a:effectLst/>
                        </a:rPr>
                        <a:t>95.52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200" kern="1200" dirty="0" smtClean="0">
                          <a:effectLst/>
                        </a:rPr>
                        <a:t>96.08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18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27384"/>
            <a:ext cx="8469312" cy="792088"/>
          </a:xfrm>
        </p:spPr>
        <p:txBody>
          <a:bodyPr/>
          <a:lstStyle/>
          <a:p>
            <a:r>
              <a:rPr lang="en-US" sz="4000" dirty="0"/>
              <a:t>Context Aware Word </a:t>
            </a:r>
            <a:r>
              <a:rPr lang="en-US" sz="4000" dirty="0" err="1"/>
              <a:t>Embeddings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99" y="4160490"/>
            <a:ext cx="7772400" cy="2232248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pPr lvl="1"/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Polarity detection</a:t>
            </a:r>
          </a:p>
          <a:p>
            <a:pPr lvl="1"/>
            <a:r>
              <a:rPr lang="en-US" dirty="0" err="1" smtClean="0"/>
              <a:t>Adwords</a:t>
            </a:r>
            <a:r>
              <a:rPr lang="en-US" dirty="0" smtClean="0"/>
              <a:t> matching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2705471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1799750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025438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2789609"/>
            <a:ext cx="90544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049651" y="2789609"/>
            <a:ext cx="120133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69107" y="2789609"/>
            <a:ext cx="330809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2420392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2789609"/>
            <a:ext cx="231311" cy="83136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3770253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1883888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499992" y="1424186"/>
            <a:ext cx="2646108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51720" y="3512418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34803" y="2705471"/>
            <a:ext cx="461402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058016" y="2951586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 dirty="0" smtClean="0">
                <a:solidFill>
                  <a:srgbClr val="000000"/>
                </a:solidFill>
                <a:effectLst/>
                <a:latin typeface="Times New Roman"/>
                <a:ea typeface="PMingLiU"/>
              </a:rPr>
              <a:t>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7744" y="3346540"/>
            <a:ext cx="0" cy="16587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267744" y="2789609"/>
            <a:ext cx="497760" cy="1619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483768" y="3686824"/>
            <a:ext cx="2106420" cy="89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699792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Short-Term Memory</a:t>
            </a:r>
          </a:p>
          <a:p>
            <a:r>
              <a:rPr lang="en-US" dirty="0" smtClean="0"/>
              <a:t>Gated Recurrent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0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381427" y="1676400"/>
            <a:ext cx="7772400" cy="1371600"/>
          </a:xfrm>
        </p:spPr>
        <p:txBody>
          <a:bodyPr/>
          <a:lstStyle/>
          <a:p>
            <a:r>
              <a:rPr lang="en-US" dirty="0" smtClean="0"/>
              <a:t>DL Applications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8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Cho, </a:t>
            </a:r>
            <a:r>
              <a:rPr lang="en-US" dirty="0" smtClean="0"/>
              <a:t>B. </a:t>
            </a:r>
            <a:r>
              <a:rPr lang="en-US" dirty="0"/>
              <a:t>van </a:t>
            </a:r>
            <a:r>
              <a:rPr lang="en-US" dirty="0" err="1"/>
              <a:t>Merrienboer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 err="1"/>
              <a:t>Gulcehre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Bougares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 err="1"/>
              <a:t>Schwenk</a:t>
            </a:r>
            <a:r>
              <a:rPr lang="en-US" dirty="0" smtClean="0"/>
              <a:t>, Y. </a:t>
            </a:r>
            <a:r>
              <a:rPr lang="en-US" dirty="0" err="1"/>
              <a:t>Bengio</a:t>
            </a:r>
            <a:r>
              <a:rPr lang="en-US" dirty="0"/>
              <a:t>. Learning phrase representations using RNN encoder-decoder for statistical machine translation. </a:t>
            </a:r>
            <a:r>
              <a:rPr lang="en-US" i="1" dirty="0" err="1"/>
              <a:t>arXiv</a:t>
            </a:r>
            <a:r>
              <a:rPr lang="en-US" i="1" dirty="0"/>
              <a:t> preprint arXiv:1406.1078</a:t>
            </a:r>
            <a:r>
              <a:rPr lang="en-US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2904194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8" y="1698625"/>
            <a:ext cx="3823072" cy="4835525"/>
          </a:xfrm>
        </p:spPr>
        <p:txBody>
          <a:bodyPr/>
          <a:lstStyle/>
          <a:p>
            <a:r>
              <a:rPr lang="en-US" dirty="0" smtClean="0"/>
              <a:t>Extract features from images with CNN</a:t>
            </a:r>
          </a:p>
          <a:p>
            <a:r>
              <a:rPr lang="en-US" dirty="0" smtClean="0"/>
              <a:t>Input to LSTM</a:t>
            </a:r>
          </a:p>
          <a:p>
            <a:r>
              <a:rPr lang="en-US" dirty="0" smtClean="0"/>
              <a:t>Trained on MSCOCO</a:t>
            </a:r>
          </a:p>
          <a:p>
            <a:pPr lvl="1"/>
            <a:r>
              <a:rPr lang="en-US" dirty="0" smtClean="0"/>
              <a:t>300k images, 6 caption/image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98640" y="4955821"/>
            <a:ext cx="144239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Image features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93432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30888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4955821"/>
            <a:ext cx="576064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tx1"/>
                </a:solidFill>
              </a:rPr>
              <a:t>gato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55024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con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93432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93432" y="496923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3" name="Straight Arrow Connector 12"/>
          <p:cNvCxnSpPr>
            <a:stCxn id="11" idx="0"/>
            <a:endCxn id="10" idx="2"/>
          </p:cNvCxnSpPr>
          <p:nvPr/>
        </p:nvCxnSpPr>
        <p:spPr bwMode="auto">
          <a:xfrm flipV="1">
            <a:off x="6604148" y="4509120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6393432" y="282487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10" idx="0"/>
            <a:endCxn id="16" idx="2"/>
          </p:cNvCxnSpPr>
          <p:nvPr/>
        </p:nvCxnSpPr>
        <p:spPr bwMode="auto">
          <a:xfrm flipV="1">
            <a:off x="6604148" y="325692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030888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Straight Arrow Connector 20"/>
          <p:cNvCxnSpPr>
            <a:endCxn id="20" idx="2"/>
          </p:cNvCxnSpPr>
          <p:nvPr/>
        </p:nvCxnSpPr>
        <p:spPr bwMode="auto">
          <a:xfrm flipV="1">
            <a:off x="7241604" y="450912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956648" y="2824873"/>
            <a:ext cx="567680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tx1"/>
                </a:solidFill>
              </a:rPr>
              <a:t>gato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3" name="Straight Arrow Connector 22"/>
          <p:cNvCxnSpPr>
            <a:stCxn id="20" idx="0"/>
            <a:endCxn id="22" idx="2"/>
          </p:cNvCxnSpPr>
          <p:nvPr/>
        </p:nvCxnSpPr>
        <p:spPr bwMode="auto">
          <a:xfrm flipH="1" flipV="1">
            <a:off x="7240488" y="3256921"/>
            <a:ext cx="1116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7657728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 bwMode="auto">
          <a:xfrm flipV="1">
            <a:off x="7868444" y="450912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657728" y="282487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con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7" name="Straight Arrow Connector 26"/>
          <p:cNvCxnSpPr>
            <a:stCxn id="24" idx="0"/>
            <a:endCxn id="26" idx="2"/>
          </p:cNvCxnSpPr>
          <p:nvPr/>
        </p:nvCxnSpPr>
        <p:spPr bwMode="auto">
          <a:xfrm flipV="1">
            <a:off x="7868444" y="325692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8255024" y="370330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 bwMode="auto">
          <a:xfrm flipV="1">
            <a:off x="8465740" y="449539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8255024" y="281114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1" name="Straight Arrow Connector 30"/>
          <p:cNvCxnSpPr>
            <a:stCxn id="28" idx="0"/>
            <a:endCxn id="30" idx="2"/>
          </p:cNvCxnSpPr>
          <p:nvPr/>
        </p:nvCxnSpPr>
        <p:spPr bwMode="auto">
          <a:xfrm flipV="1">
            <a:off x="8465740" y="324319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302696" y="368957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518720" y="4495710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518720" y="4077072"/>
            <a:ext cx="294702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393432" y="2420888"/>
            <a:ext cx="22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74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0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2878088" cy="5193382"/>
          </a:xfrm>
        </p:spPr>
        <p:txBody>
          <a:bodyPr/>
          <a:lstStyle/>
          <a:p>
            <a:r>
              <a:rPr lang="en-US" dirty="0" smtClean="0"/>
              <a:t>Three stacked LSTM</a:t>
            </a:r>
          </a:p>
          <a:p>
            <a:endParaRPr lang="en-US" dirty="0"/>
          </a:p>
          <a:p>
            <a:r>
              <a:rPr lang="en-US" dirty="0" err="1" smtClean="0"/>
              <a:t>Vinyals</a:t>
            </a:r>
            <a:r>
              <a:rPr lang="en-US" dirty="0" smtClean="0"/>
              <a:t>, Keiser, Koo, </a:t>
            </a:r>
            <a:r>
              <a:rPr lang="en-US" dirty="0" err="1" smtClean="0"/>
              <a:t>Petrov</a:t>
            </a:r>
            <a:r>
              <a:rPr lang="en-US" dirty="0" smtClean="0"/>
              <a:t>. Grammar as a Foreign Language. NIPS 2015.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11960" y="5733256"/>
            <a:ext cx="3240360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Embedding of previous word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2072" y="5733256"/>
            <a:ext cx="137653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prev. label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81968" y="4797152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211960" y="2924944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81968" y="3861048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14547" y="1988840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Softmax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6012160" y="4437112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6012160" y="5373216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6012160" y="3501008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6012160" y="2577725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332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Turing, known as the father of computer science, the </a:t>
            </a:r>
            <a:r>
              <a:rPr lang="en-US" dirty="0" err="1" smtClean="0"/>
              <a:t>codebreaker</a:t>
            </a:r>
            <a:r>
              <a:rPr lang="en-US" dirty="0" smtClean="0"/>
              <a:t> that helped win World War 2, and the man tortured by the state for being gay, is given a pardon nearly 60 years after his death.</a:t>
            </a:r>
          </a:p>
          <a:p>
            <a:r>
              <a:rPr lang="en-US" i="1" dirty="0" smtClean="0"/>
              <a:t>Alan Turing </a:t>
            </a:r>
            <a:r>
              <a:rPr lang="en-US" i="1" dirty="0"/>
              <a:t>is given a </a:t>
            </a:r>
            <a:r>
              <a:rPr lang="en-US" i="1" dirty="0" smtClean="0"/>
              <a:t>pardon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Gwyneth </a:t>
            </a:r>
            <a:r>
              <a:rPr lang="en-US" dirty="0" err="1" smtClean="0"/>
              <a:t>Paltrow</a:t>
            </a:r>
            <a:r>
              <a:rPr lang="en-US" dirty="0" smtClean="0"/>
              <a:t> and her husband Chris Martin, </a:t>
            </a:r>
            <a:r>
              <a:rPr lang="en-US" dirty="0"/>
              <a:t>are to </a:t>
            </a:r>
            <a:r>
              <a:rPr lang="en-US" dirty="0" smtClean="0"/>
              <a:t>separate after more than 10 years of marriage.</a:t>
            </a:r>
          </a:p>
          <a:p>
            <a:r>
              <a:rPr lang="en-US" i="1" dirty="0"/>
              <a:t>Gwyneth </a:t>
            </a:r>
            <a:r>
              <a:rPr lang="en-US" i="1" dirty="0" err="1"/>
              <a:t>Paltrow</a:t>
            </a:r>
            <a:r>
              <a:rPr lang="en-US" i="1" dirty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are</a:t>
            </a:r>
            <a:r>
              <a:rPr lang="en-US" i="1" dirty="0" smtClean="0"/>
              <a:t> </a:t>
            </a:r>
            <a:r>
              <a:rPr lang="en-US" i="1" dirty="0"/>
              <a:t>to </a:t>
            </a:r>
            <a:r>
              <a:rPr lang="en-US" i="1" dirty="0" smtClean="0"/>
              <a:t>separate.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dirty="0" smtClean="0"/>
              <a:t>More Abstract Representations</a:t>
            </a:r>
            <a:endParaRPr lang="en-US" dirty="0"/>
          </a:p>
        </p:txBody>
      </p:sp>
      <p:pic>
        <p:nvPicPr>
          <p:cNvPr id="4" name="Content Placeholder 3" descr="SOA_P3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1626"/>
            <a:ext cx="6480032" cy="5756374"/>
          </a:xfrm>
        </p:spPr>
      </p:pic>
    </p:spTree>
    <p:extLst>
      <p:ext uri="{BB962C8B-B14F-4D97-AF65-F5344CB8AC3E}">
        <p14:creationId xmlns:p14="http://schemas.microsoft.com/office/powerpoint/2010/main" val="1137169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Natural Language Inference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5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/>
              <a:t>Peng</a:t>
            </a:r>
            <a:r>
              <a:rPr lang="en-US" dirty="0"/>
              <a:t>, </a:t>
            </a:r>
            <a:r>
              <a:rPr lang="en-US" dirty="0" smtClean="0"/>
              <a:t>Z. </a:t>
            </a:r>
            <a:r>
              <a:rPr lang="en-US" dirty="0"/>
              <a:t>Lu, </a:t>
            </a:r>
            <a:r>
              <a:rPr lang="en-US" dirty="0" smtClean="0"/>
              <a:t>H. </a:t>
            </a:r>
            <a:r>
              <a:rPr lang="en-US" dirty="0"/>
              <a:t>Li, </a:t>
            </a:r>
            <a:r>
              <a:rPr lang="en-US" dirty="0" smtClean="0"/>
              <a:t>K.F. </a:t>
            </a:r>
            <a:r>
              <a:rPr lang="en-US" dirty="0" err="1" smtClean="0"/>
              <a:t>Wong</a:t>
            </a:r>
            <a:r>
              <a:rPr lang="en-US" dirty="0" err="1" smtClean="0">
                <a:hlinkClick r:id="rId2" action="ppaction://hlinkfile"/>
              </a:rPr>
              <a:t>Toward</a:t>
            </a:r>
            <a:r>
              <a:rPr lang="en-US" dirty="0" smtClean="0">
                <a:hlinkClick r:id="rId2" action="ppaction://hlinkfile"/>
              </a:rPr>
              <a:t> Neural Network-based Reasoning</a:t>
            </a:r>
            <a:endParaRPr lang="de-DE" dirty="0" smtClean="0"/>
          </a:p>
          <a:p>
            <a:r>
              <a:rPr lang="en-US" dirty="0" smtClean="0"/>
              <a:t>A. Kumar et </a:t>
            </a:r>
            <a:r>
              <a:rPr lang="en-US" dirty="0" err="1" smtClean="0"/>
              <a:t>al.</a:t>
            </a:r>
            <a:r>
              <a:rPr lang="en-US" b="1" dirty="0" err="1" smtClean="0">
                <a:hlinkClick r:id="rId3"/>
              </a:rPr>
              <a:t>Ask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Me Anything: Dynamic Memory Networks for Natural Language Processing</a:t>
            </a:r>
            <a:endParaRPr lang="en-US" b="1" dirty="0"/>
          </a:p>
          <a:p>
            <a:r>
              <a:rPr lang="en-US" dirty="0" smtClean="0"/>
              <a:t>H</a:t>
            </a:r>
            <a:r>
              <a:rPr lang="en-US" dirty="0"/>
              <a:t>. Y. </a:t>
            </a:r>
            <a:r>
              <a:rPr lang="en-US" dirty="0" err="1" smtClean="0"/>
              <a:t>Gao</a:t>
            </a:r>
            <a:r>
              <a:rPr lang="en-US" dirty="0"/>
              <a:t> </a:t>
            </a:r>
            <a:r>
              <a:rPr lang="en-US" dirty="0" smtClean="0"/>
              <a:t>et al.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Are You Talking to a Machine? Dataset and Methods for Multilingual Image Question Answering, NIPS, 2015.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554780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21445"/>
            <a:ext cx="8460432" cy="785813"/>
          </a:xfrm>
        </p:spPr>
        <p:txBody>
          <a:bodyPr/>
          <a:lstStyle/>
          <a:p>
            <a:r>
              <a:rPr lang="en-GB" sz="4000" dirty="0" smtClean="0"/>
              <a:t>Reasoning in Question Answering</a:t>
            </a:r>
            <a:endParaRPr lang="en-GB" sz="4000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600700"/>
          </a:xfrm>
        </p:spPr>
        <p:txBody>
          <a:bodyPr>
            <a:normAutofit/>
          </a:bodyPr>
          <a:lstStyle/>
          <a:p>
            <a:r>
              <a:rPr lang="en-GB" dirty="0" smtClean="0"/>
              <a:t>Reasoning is essential in a QA task</a:t>
            </a:r>
          </a:p>
          <a:p>
            <a:r>
              <a:rPr lang="en-GB" dirty="0" smtClean="0"/>
              <a:t>Traditional approach: </a:t>
            </a:r>
            <a:r>
              <a:rPr lang="en-GB" b="1" dirty="0" smtClean="0"/>
              <a:t>rule-based</a:t>
            </a:r>
            <a:r>
              <a:rPr lang="en-GB" dirty="0" smtClean="0"/>
              <a:t> reasoning</a:t>
            </a:r>
          </a:p>
          <a:p>
            <a:pPr lvl="1"/>
            <a:r>
              <a:rPr lang="en-GB" dirty="0" smtClean="0"/>
              <a:t>Mapping natural languages to logic form</a:t>
            </a:r>
          </a:p>
          <a:p>
            <a:pPr lvl="1"/>
            <a:r>
              <a:rPr lang="en-GB" dirty="0" smtClean="0"/>
              <a:t>Inference over logic forms</a:t>
            </a:r>
          </a:p>
          <a:p>
            <a:r>
              <a:rPr lang="en-GB" b="1" dirty="0" smtClean="0"/>
              <a:t>Dichotomy:</a:t>
            </a:r>
            <a:endParaRPr lang="en-GB" b="1" dirty="0" smtClean="0"/>
          </a:p>
          <a:p>
            <a:pPr lvl="1"/>
            <a:r>
              <a:rPr lang="en-GB" dirty="0" smtClean="0"/>
              <a:t>ML for NL analysis</a:t>
            </a:r>
          </a:p>
          <a:p>
            <a:pPr lvl="1"/>
            <a:r>
              <a:rPr lang="en-GB" dirty="0" smtClean="0"/>
              <a:t>symbolic reasoning for QA</a:t>
            </a:r>
          </a:p>
          <a:p>
            <a:r>
              <a:rPr lang="en-GB" b="1" dirty="0"/>
              <a:t>D</a:t>
            </a:r>
            <a:r>
              <a:rPr lang="en-GB" b="1" dirty="0" smtClean="0"/>
              <a:t>L perspective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distributional representation of sentences</a:t>
            </a:r>
          </a:p>
          <a:p>
            <a:pPr lvl="1"/>
            <a:r>
              <a:rPr lang="en-GB" dirty="0" smtClean="0"/>
              <a:t>remember facts from the past</a:t>
            </a:r>
          </a:p>
          <a:p>
            <a:pPr lvl="1"/>
            <a:r>
              <a:rPr lang="en-GB" dirty="0" smtClean="0"/>
              <a:t>… so that it can suitably deal with </a:t>
            </a:r>
            <a:r>
              <a:rPr lang="en-GB" b="1" dirty="0" smtClean="0"/>
              <a:t>long-term dependencies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7408198" y="2391271"/>
            <a:ext cx="14122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not easy</a:t>
            </a:r>
            <a:endParaRPr lang="en-GB" sz="2400" dirty="0"/>
          </a:p>
        </p:txBody>
      </p:sp>
      <p:sp>
        <p:nvSpPr>
          <p:cNvPr id="8" name="Parentesi graffa chiusa 6"/>
          <p:cNvSpPr/>
          <p:nvPr/>
        </p:nvSpPr>
        <p:spPr>
          <a:xfrm>
            <a:off x="7095871" y="2321855"/>
            <a:ext cx="292100" cy="63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1403648" y="6525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Slide by </a:t>
            </a:r>
            <a:r>
              <a:rPr lang="en-US" dirty="0" err="1" smtClean="0">
                <a:latin typeface="Tw Cen MT" panose="020B0602020104020603" pitchFamily="34" charset="0"/>
              </a:rPr>
              <a:t>Cosimo</a:t>
            </a:r>
            <a:r>
              <a:rPr lang="en-US" dirty="0" smtClean="0">
                <a:latin typeface="Tw Cen MT" panose="020B0602020104020603" pitchFamily="34" charset="0"/>
              </a:rPr>
              <a:t> Ragusa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1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6" y="39564"/>
            <a:ext cx="8460433" cy="785813"/>
          </a:xfrm>
        </p:spPr>
        <p:txBody>
          <a:bodyPr anchor="ctr"/>
          <a:lstStyle/>
          <a:p>
            <a:r>
              <a:rPr lang="en-GB" sz="4800" dirty="0" smtClean="0"/>
              <a:t>Motivations</a:t>
            </a:r>
            <a:endParaRPr lang="en-GB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7" y="1340768"/>
            <a:ext cx="8394871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urely neural network-based reasoning systems with fully distributed semantics:</a:t>
            </a:r>
          </a:p>
          <a:p>
            <a:pPr lvl="1"/>
            <a:r>
              <a:rPr lang="en-GB" dirty="0" smtClean="0"/>
              <a:t>They can infer over multiple facts to answer simple questions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smtClean="0"/>
              <a:t>Simple way of modelling the dynamics of question-fact interaction</a:t>
            </a:r>
          </a:p>
          <a:p>
            <a:pPr lvl="1"/>
            <a:r>
              <a:rPr lang="en-GB" dirty="0" smtClean="0"/>
              <a:t>Complex reasoning process</a:t>
            </a:r>
          </a:p>
          <a:p>
            <a:r>
              <a:rPr lang="en-GB" dirty="0" smtClean="0"/>
              <a:t>NN-based trainable in an end-to-end fashion</a:t>
            </a:r>
          </a:p>
          <a:p>
            <a:r>
              <a:rPr lang="en-GB" dirty="0" smtClean="0"/>
              <a:t>But it is insensitive to the:</a:t>
            </a:r>
          </a:p>
          <a:p>
            <a:pPr lvl="1"/>
            <a:r>
              <a:rPr lang="en-GB" dirty="0" smtClean="0"/>
              <a:t>Number of supporting facts</a:t>
            </a:r>
          </a:p>
          <a:p>
            <a:pPr lvl="1"/>
            <a:r>
              <a:rPr lang="en-GB" dirty="0" smtClean="0"/>
              <a:t>Form of language</a:t>
            </a:r>
            <a:r>
              <a:rPr lang="en-GB" dirty="0"/>
              <a:t> </a:t>
            </a:r>
            <a:r>
              <a:rPr lang="en-GB" dirty="0" smtClean="0"/>
              <a:t>and type of reasoning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2773377"/>
            <a:ext cx="5254326" cy="1015663"/>
          </a:xfrm>
          <a:prstGeom prst="rect">
            <a:avLst/>
          </a:prstGeom>
          <a:solidFill>
            <a:srgbClr val="FFC1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 Joe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travelled to the hallway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Mary went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bathroom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Q: Where is Mary?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Episodes</a:t>
            </a:r>
            <a:endParaRPr lang="en-US" dirty="0"/>
          </a:p>
        </p:txBody>
      </p:sp>
      <p:sp>
        <p:nvSpPr>
          <p:cNvPr id="4" name="CasellaDiTesto 5"/>
          <p:cNvSpPr txBox="1">
            <a:spLocks noGrp="1"/>
          </p:cNvSpPr>
          <p:nvPr>
            <p:ph idx="1"/>
          </p:nvPr>
        </p:nvSpPr>
        <p:spPr>
          <a:xfrm>
            <a:off x="685800" y="1340769"/>
            <a:ext cx="7772400" cy="3183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From Facebook </a:t>
            </a:r>
            <a:r>
              <a:rPr lang="en-GB" dirty="0" err="1" smtClean="0">
                <a:latin typeface="Arial"/>
                <a:cs typeface="Arial"/>
              </a:rPr>
              <a:t>babl</a:t>
            </a:r>
            <a:r>
              <a:rPr lang="en-GB" dirty="0" smtClean="0">
                <a:latin typeface="Arial"/>
                <a:cs typeface="Arial"/>
              </a:rPr>
              <a:t> data set: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Jane went to the hallway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Mary walked to the bathroom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Sandra went to the garden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Sandra took the milk there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Where is the milk?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garden</a:t>
            </a: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852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CasellaDiTesto 6"/>
          <p:cNvSpPr txBox="1">
            <a:spLocks noGrp="1"/>
          </p:cNvSpPr>
          <p:nvPr>
            <p:ph idx="1"/>
          </p:nvPr>
        </p:nvSpPr>
        <p:spPr>
          <a:xfrm>
            <a:off x="685800" y="1052736"/>
            <a:ext cx="7772400" cy="569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Path Finding: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bathroom is south of bedroom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bedroom is east of kitchen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How do you go from bathroom to kitchen?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north, west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Positional Reasoning: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triangle is above the rectangle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square is to the left of the triangle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Is the rectangle to the right of the square?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Yes</a:t>
            </a: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47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Memory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54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47" y="-27384"/>
            <a:ext cx="8460432" cy="785813"/>
          </a:xfrm>
        </p:spPr>
        <p:txBody>
          <a:bodyPr/>
          <a:lstStyle/>
          <a:p>
            <a:r>
              <a:rPr lang="en-GB" sz="4800" dirty="0" smtClean="0"/>
              <a:t>Neural </a:t>
            </a:r>
            <a:r>
              <a:rPr lang="en-GB" sz="4800" dirty="0" err="1" smtClean="0"/>
              <a:t>Reasoner</a:t>
            </a:r>
            <a:endParaRPr lang="en-GB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5" y="1196752"/>
            <a:ext cx="8322863" cy="5328592"/>
          </a:xfrm>
        </p:spPr>
        <p:txBody>
          <a:bodyPr>
            <a:normAutofit/>
          </a:bodyPr>
          <a:lstStyle/>
          <a:p>
            <a:r>
              <a:rPr lang="en-GB" dirty="0" smtClean="0"/>
              <a:t>Layered architecture for dealing with complex logic relations in reasoning:</a:t>
            </a:r>
          </a:p>
          <a:p>
            <a:pPr lvl="1"/>
            <a:r>
              <a:rPr lang="en-GB" dirty="0" smtClean="0"/>
              <a:t>One encoding layer</a:t>
            </a:r>
            <a:endParaRPr lang="en-GB" dirty="0"/>
          </a:p>
          <a:p>
            <a:pPr lvl="1"/>
            <a:r>
              <a:rPr lang="en-GB" dirty="0" smtClean="0"/>
              <a:t>Multiple reasoning layers</a:t>
            </a:r>
            <a:endParaRPr lang="en-GB" sz="2000" dirty="0" smtClean="0"/>
          </a:p>
          <a:p>
            <a:pPr lvl="1"/>
            <a:r>
              <a:rPr lang="en-GB" dirty="0" smtClean="0"/>
              <a:t>Answer layer (either chooses answer, or generates answer sentence) </a:t>
            </a:r>
            <a:endParaRPr lang="en-GB" b="1" dirty="0"/>
          </a:p>
          <a:p>
            <a:r>
              <a:rPr lang="en-GB" dirty="0" smtClean="0"/>
              <a:t>Interaction between question and facts representations models the reasoning</a:t>
            </a:r>
          </a:p>
        </p:txBody>
      </p:sp>
    </p:spTree>
    <p:extLst>
      <p:ext uri="{BB962C8B-B14F-4D97-AF65-F5344CB8AC3E}">
        <p14:creationId xmlns:p14="http://schemas.microsoft.com/office/powerpoint/2010/main" val="33767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21109"/>
            <a:ext cx="8460432" cy="785813"/>
          </a:xfrm>
        </p:spPr>
        <p:txBody>
          <a:bodyPr/>
          <a:lstStyle/>
          <a:p>
            <a:r>
              <a:rPr lang="en-GB" sz="4800" dirty="0" smtClean="0"/>
              <a:t>Architecture</a:t>
            </a:r>
            <a:endParaRPr lang="en-GB" sz="4800" dirty="0"/>
          </a:p>
        </p:txBody>
      </p:sp>
      <p:pic>
        <p:nvPicPr>
          <p:cNvPr id="22" name="Immagin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418036" cy="58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705"/>
              </p:ext>
            </p:extLst>
          </p:nvPr>
        </p:nvGraphicFramePr>
        <p:xfrm>
          <a:off x="827585" y="1801096"/>
          <a:ext cx="8200007" cy="1798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28108"/>
                <a:gridCol w="2398368"/>
                <a:gridCol w="277353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Classification</a:t>
                      </a:r>
                      <a:r>
                        <a:rPr lang="en-GB" sz="2000" baseline="0" noProof="0" dirty="0" smtClean="0"/>
                        <a:t> accuracy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Positional Reasoning (1K)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Positional Reasoning (10K)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Dynamic</a:t>
                      </a:r>
                      <a:r>
                        <a:rPr lang="en-GB" sz="2000" baseline="0" noProof="0" dirty="0" smtClean="0"/>
                        <a:t> Memory Network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none" strike="noStrike" kern="1200" baseline="0" dirty="0" smtClean="0"/>
                        <a:t>59.6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-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Neural Reasoner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66.4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97.9</a:t>
                      </a:r>
                      <a:endParaRPr lang="en-GB" sz="2000" b="1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17951"/>
              </p:ext>
            </p:extLst>
          </p:nvPr>
        </p:nvGraphicFramePr>
        <p:xfrm>
          <a:off x="827584" y="3993257"/>
          <a:ext cx="8127999" cy="1493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94743"/>
                <a:gridCol w="212392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Classification</a:t>
                      </a:r>
                      <a:r>
                        <a:rPr lang="en-GB" sz="2000" baseline="0" noProof="0" dirty="0" smtClean="0"/>
                        <a:t> accuracy</a:t>
                      </a:r>
                      <a:endParaRPr lang="en-GB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Path Finding (1K)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Path Finding (10K)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Dynamic</a:t>
                      </a:r>
                      <a:r>
                        <a:rPr lang="en-GB" sz="2000" baseline="0" noProof="0" dirty="0" smtClean="0"/>
                        <a:t> Memory Network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34.5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-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Neural Reasoner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none" strike="noStrike" kern="1200" baseline="0" dirty="0" smtClean="0"/>
                        <a:t>17.3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87.0</a:t>
                      </a:r>
                      <a:endParaRPr lang="en-GB" sz="2000" b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05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Shallow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same number of non-</a:t>
            </a:r>
            <a:r>
              <a:rPr lang="en-US" dirty="0" smtClean="0"/>
              <a:t>linear </a:t>
            </a:r>
            <a:r>
              <a:rPr lang="en-US" dirty="0"/>
              <a:t>units, a deep architecture is more expressive than a shallow one (Bishop 1995)</a:t>
            </a:r>
          </a:p>
          <a:p>
            <a:r>
              <a:rPr lang="en-US" dirty="0"/>
              <a:t>Two layer (plus input layer) neural networks have been shown to be able to approximate </a:t>
            </a:r>
            <a:r>
              <a:rPr lang="en-US" b="1" dirty="0"/>
              <a:t>any </a:t>
            </a:r>
            <a:r>
              <a:rPr lang="en-US" dirty="0"/>
              <a:t>function</a:t>
            </a:r>
          </a:p>
          <a:p>
            <a:r>
              <a:rPr lang="en-US" dirty="0"/>
              <a:t>However, functions compactly represented in </a:t>
            </a:r>
            <a:r>
              <a:rPr lang="en-US" i="1" dirty="0"/>
              <a:t>k</a:t>
            </a:r>
            <a:r>
              <a:rPr lang="en-US" dirty="0"/>
              <a:t> layers may require </a:t>
            </a:r>
            <a:r>
              <a:rPr lang="en-US" b="1" i="1" dirty="0"/>
              <a:t>exponential</a:t>
            </a:r>
            <a:r>
              <a:rPr lang="en-US" dirty="0"/>
              <a:t> size when expressed in 2 </a:t>
            </a:r>
            <a:r>
              <a:rPr lang="en-US" dirty="0" smtClean="0"/>
              <a:t>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27384"/>
            <a:ext cx="8289800" cy="875506"/>
          </a:xfrm>
        </p:spPr>
        <p:txBody>
          <a:bodyPr/>
          <a:lstStyle/>
          <a:p>
            <a:r>
              <a:rPr lang="en-US" sz="4000" dirty="0" smtClean="0"/>
              <a:t>Text Understanding from Scratch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 smtClean="0"/>
              <a:t>Convolutional network capable of SOTA on Movie Reviews </a:t>
            </a:r>
            <a:r>
              <a:rPr lang="en-US" b="1" dirty="0" smtClean="0">
                <a:solidFill>
                  <a:srgbClr val="FF0000"/>
                </a:solidFill>
              </a:rPr>
              <a:t>working </a:t>
            </a:r>
            <a:r>
              <a:rPr lang="en-US" b="1" dirty="0">
                <a:solidFill>
                  <a:srgbClr val="FF0000"/>
                </a:solidFill>
              </a:rPr>
              <a:t>just </a:t>
            </a:r>
            <a:r>
              <a:rPr lang="en-US" b="1" dirty="0" smtClean="0">
                <a:solidFill>
                  <a:srgbClr val="FF0000"/>
                </a:solidFill>
              </a:rPr>
              <a:t>from characters</a:t>
            </a:r>
          </a:p>
          <a:p>
            <a:pPr marL="742950" lvl="2" indent="-342900">
              <a:buSzPct val="80000"/>
              <a:buFont typeface="Wingdings" pitchFamily="2" charset="2"/>
              <a:buChar char="l"/>
            </a:pPr>
            <a:r>
              <a:rPr lang="en-US" dirty="0" smtClean="0"/>
              <a:t>no tokenization, no sentence splitting, no nothing</a:t>
            </a:r>
          </a:p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 smtClean="0"/>
              <a:t>Zhang</a:t>
            </a:r>
            <a:r>
              <a:rPr lang="en-US" dirty="0"/>
              <a:t>, X., &amp; </a:t>
            </a:r>
            <a:r>
              <a:rPr lang="en-US" dirty="0" err="1"/>
              <a:t>LeCun</a:t>
            </a:r>
            <a:r>
              <a:rPr lang="en-US" dirty="0"/>
              <a:t>, Y. (2015). Text Understanding from Scratch.</a:t>
            </a:r>
            <a:br>
              <a:rPr lang="en-US" dirty="0"/>
            </a:br>
            <a:r>
              <a:rPr lang="de-DE" dirty="0"/>
              <a:t>http://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/1502.01710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617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Iyyer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pt-BR" dirty="0" smtClean="0"/>
              <a:t>al. </a:t>
            </a:r>
            <a:r>
              <a:rPr lang="de-DE" dirty="0" smtClean="0"/>
              <a:t>2014: A </a:t>
            </a:r>
            <a:r>
              <a:rPr lang="de-DE" dirty="0" err="1" smtClean="0"/>
              <a:t>Neural</a:t>
            </a:r>
            <a:r>
              <a:rPr lang="de-DE" dirty="0" smtClean="0"/>
              <a:t> Network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Factoid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smtClean="0"/>
              <a:t>Paragraphs</a:t>
            </a:r>
            <a:endParaRPr lang="de-DE" dirty="0"/>
          </a:p>
          <a:p>
            <a:r>
              <a:rPr lang="de-DE" dirty="0" smtClean="0"/>
              <a:t>QUESTION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smtClean="0"/>
              <a:t>He </a:t>
            </a:r>
            <a:r>
              <a:rPr lang="ru-RU" dirty="0" err="1" smtClean="0"/>
              <a:t>le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unfinished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whose</a:t>
            </a:r>
            <a:r>
              <a:rPr lang="en-US" dirty="0"/>
              <a:t> </a:t>
            </a:r>
            <a:r>
              <a:rPr lang="en-US" dirty="0" smtClean="0"/>
              <a:t>title character</a:t>
            </a:r>
            <a:r>
              <a:rPr lang="en-US" dirty="0"/>
              <a:t> </a:t>
            </a:r>
            <a:r>
              <a:rPr lang="en-US" dirty="0" smtClean="0"/>
              <a:t>forges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father’s</a:t>
            </a:r>
            <a:r>
              <a:rPr lang="en-US" dirty="0"/>
              <a:t> </a:t>
            </a:r>
            <a:r>
              <a:rPr lang="en-US" dirty="0" smtClean="0"/>
              <a:t>signature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avoids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draft by</a:t>
            </a:r>
            <a:r>
              <a:rPr lang="en-US" dirty="0"/>
              <a:t> </a:t>
            </a:r>
            <a:r>
              <a:rPr lang="en-US" dirty="0" smtClean="0"/>
              <a:t>feigning</a:t>
            </a:r>
            <a:r>
              <a:rPr lang="en-US" dirty="0"/>
              <a:t>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join.</a:t>
            </a:r>
          </a:p>
          <a:p>
            <a:pPr marL="400050" lvl="1" indent="0">
              <a:buNone/>
            </a:pPr>
            <a:r>
              <a:rPr lang="en-US" dirty="0" smtClean="0"/>
              <a:t>One of his</a:t>
            </a:r>
            <a:r>
              <a:rPr lang="en-US" dirty="0"/>
              <a:t> </a:t>
            </a:r>
            <a:r>
              <a:rPr lang="en-US" dirty="0" smtClean="0"/>
              <a:t>novels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jesuit</a:t>
            </a:r>
            <a:r>
              <a:rPr lang="en-US" dirty="0"/>
              <a:t> </a:t>
            </a:r>
            <a:r>
              <a:rPr lang="en-US" dirty="0" err="1" smtClean="0"/>
              <a:t>Naptha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opponent</a:t>
            </a:r>
            <a:r>
              <a:rPr lang="en-US" dirty="0"/>
              <a:t> </a:t>
            </a:r>
            <a:r>
              <a:rPr lang="en-US" dirty="0" err="1" smtClean="0"/>
              <a:t>Settembrini</a:t>
            </a:r>
            <a:r>
              <a:rPr lang="en-US" dirty="0" smtClean="0"/>
              <a:t>, while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most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depicts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aging</a:t>
            </a:r>
            <a:r>
              <a:rPr lang="en-US" dirty="0"/>
              <a:t> </a:t>
            </a:r>
            <a:r>
              <a:rPr lang="en-US" dirty="0" smtClean="0"/>
              <a:t>writer</a:t>
            </a:r>
            <a:r>
              <a:rPr lang="en-US" dirty="0"/>
              <a:t> </a:t>
            </a:r>
            <a:r>
              <a:rPr lang="en-US" dirty="0" smtClean="0"/>
              <a:t>Gustav</a:t>
            </a:r>
            <a:r>
              <a:rPr lang="en-US" dirty="0"/>
              <a:t> </a:t>
            </a:r>
            <a:r>
              <a:rPr lang="en-US" dirty="0" smtClean="0"/>
              <a:t>von</a:t>
            </a:r>
            <a:r>
              <a:rPr lang="en-US" dirty="0"/>
              <a:t> </a:t>
            </a:r>
            <a:r>
              <a:rPr lang="en-US" dirty="0" err="1" smtClean="0"/>
              <a:t>Aschenbach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r>
              <a:rPr lang="en-US" dirty="0" smtClean="0"/>
              <a:t>Name this</a:t>
            </a:r>
            <a:r>
              <a:rPr lang="en-US" dirty="0"/>
              <a:t> </a:t>
            </a:r>
            <a:r>
              <a:rPr lang="en-US" dirty="0" smtClean="0"/>
              <a:t>German</a:t>
            </a:r>
            <a:r>
              <a:rPr lang="en-US" dirty="0"/>
              <a:t> </a:t>
            </a:r>
            <a:r>
              <a:rPr lang="en-US" dirty="0" smtClean="0"/>
              <a:t>author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Mountain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Venice.</a:t>
            </a:r>
          </a:p>
          <a:p>
            <a:r>
              <a:rPr lang="en-US" dirty="0" smtClean="0"/>
              <a:t>ANSWER: Thomas 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QANTA vs Ken Jennings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QUESTION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Along with Evangelista Torricelli, this man is the namesake of a point the minimizes the distances to the vertices of a triangle.</a:t>
            </a:r>
          </a:p>
          <a:p>
            <a:pPr marL="457200" lvl="1" indent="0">
              <a:buNone/>
            </a:pPr>
            <a:r>
              <a:rPr lang="en-US" dirty="0" smtClean="0"/>
              <a:t>He developed a factorization method </a:t>
            </a:r>
            <a:r>
              <a:rPr lang="is-IS" dirty="0" smtClean="0"/>
              <a:t>…</a:t>
            </a:r>
          </a:p>
          <a:p>
            <a:pPr marL="457200" lvl="1" indent="0">
              <a:buNone/>
            </a:pPr>
            <a:r>
              <a:rPr lang="is-IS" dirty="0" smtClean="0"/>
              <a:t>ANSWER: Fermat</a:t>
            </a:r>
          </a:p>
          <a:p>
            <a:pPr marL="514350" indent="-457200"/>
            <a:r>
              <a:rPr lang="is-IS" dirty="0" smtClean="0"/>
              <a:t>QUESTION:</a:t>
            </a:r>
          </a:p>
          <a:p>
            <a:pPr marL="457200" lvl="1" indent="0">
              <a:buNone/>
            </a:pPr>
            <a:r>
              <a:rPr lang="is-IS" dirty="0" smtClean="0"/>
              <a:t>A movie by this director contains several scenes set in the Yoshiwara Nightclub.</a:t>
            </a:r>
          </a:p>
          <a:p>
            <a:pPr marL="457200" lvl="1" indent="0">
              <a:buNone/>
            </a:pPr>
            <a:r>
              <a:rPr lang="is-IS" dirty="0" smtClean="0"/>
              <a:t>In a movie by this director a man is recognized by a blind beggar because he is wistlin</a:t>
            </a:r>
            <a:r>
              <a:rPr lang="is-IS" dirty="0" smtClean="0">
                <a:hlinkClick r:id="rId4"/>
              </a:rPr>
              <a:t>In the hall of the mountain king</a:t>
            </a:r>
            <a:r>
              <a:rPr lang="is-IS" dirty="0" smtClean="0"/>
              <a:t>.</a:t>
            </a:r>
          </a:p>
          <a:p>
            <a:pPr marL="457200" lvl="1" indent="0">
              <a:buNone/>
            </a:pPr>
            <a:r>
              <a:rPr lang="is-IS" dirty="0" smtClean="0"/>
              <a:t>ANSWER: Fritz Lang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Learning Applications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Socher</a:t>
            </a:r>
            <a:r>
              <a:rPr lang="en-US" smtClean="0"/>
              <a:t>, Stanford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=BVbQRrrsJo0</a:t>
            </a:r>
          </a:p>
        </p:txBody>
      </p:sp>
    </p:spTree>
    <p:extLst>
      <p:ext uri="{BB962C8B-B14F-4D97-AF65-F5344CB8AC3E}">
        <p14:creationId xmlns:p14="http://schemas.microsoft.com/office/powerpoint/2010/main" val="1215427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DL Libraries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4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Caffe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</a:t>
            </a:r>
            <a:r>
              <a:rPr lang="en-US" dirty="0" smtClean="0"/>
              <a:t>framework from Berkeley</a:t>
            </a:r>
          </a:p>
          <a:p>
            <a:r>
              <a:rPr lang="en-US" dirty="0" smtClean="0"/>
              <a:t>focus on vision</a:t>
            </a:r>
          </a:p>
          <a:p>
            <a:r>
              <a:rPr lang="en-US" dirty="0" smtClean="0"/>
              <a:t>coding in C++ or Python</a:t>
            </a:r>
          </a:p>
          <a:p>
            <a:r>
              <a:rPr lang="en-US" dirty="0" smtClean="0"/>
              <a:t>Network consists in layers:</a:t>
            </a:r>
          </a:p>
          <a:p>
            <a:pPr marL="457200" lvl="1" indent="0">
              <a:buNone/>
            </a:pPr>
            <a:r>
              <a:rPr lang="en-US" dirty="0" smtClean="0"/>
              <a:t>layer = { name = “data”, </a:t>
            </a:r>
            <a:r>
              <a:rPr lang="is-IS" dirty="0" smtClean="0"/>
              <a:t>…}</a:t>
            </a:r>
          </a:p>
          <a:p>
            <a:pPr marL="457200" lvl="1" indent="0">
              <a:buNone/>
            </a:pPr>
            <a:r>
              <a:rPr lang="is-IS" dirty="0" smtClean="0"/>
              <a:t>layer = { name = “conv”, ...}</a:t>
            </a:r>
            <a:endParaRPr lang="en-US" dirty="0" smtClean="0"/>
          </a:p>
          <a:p>
            <a:r>
              <a:rPr lang="en-US" dirty="0" smtClean="0"/>
              <a:t>data and derivatives flow through net as </a:t>
            </a:r>
            <a:r>
              <a:rPr lang="en-US" i="1" dirty="0" smtClean="0"/>
              <a:t>blobs</a:t>
            </a:r>
            <a:endParaRPr lang="is-IS" i="1" dirty="0" smtClean="0"/>
          </a:p>
        </p:txBody>
      </p:sp>
    </p:spTree>
    <p:extLst>
      <p:ext uri="{BB962C8B-B14F-4D97-AF65-F5344CB8AC3E}">
        <p14:creationId xmlns:p14="http://schemas.microsoft.com/office/powerpoint/2010/main" val="8835438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Python linear </a:t>
            </a:r>
            <a:r>
              <a:rPr lang="en-US" b="1" dirty="0"/>
              <a:t>algebra compiler that optimizes </a:t>
            </a:r>
            <a:r>
              <a:rPr lang="en-US" b="1" dirty="0" smtClean="0"/>
              <a:t>symbolic </a:t>
            </a:r>
            <a:r>
              <a:rPr lang="en-US" b="1" dirty="0"/>
              <a:t>mathematical computations </a:t>
            </a:r>
            <a:r>
              <a:rPr lang="en-US" b="1" dirty="0" smtClean="0"/>
              <a:t>generating C code</a:t>
            </a:r>
          </a:p>
          <a:p>
            <a:r>
              <a:rPr lang="en-US" b="1" dirty="0" smtClean="0"/>
              <a:t>integration </a:t>
            </a:r>
            <a:r>
              <a:rPr lang="en-US" b="1" dirty="0"/>
              <a:t>with </a:t>
            </a:r>
            <a:r>
              <a:rPr lang="en-US" b="1" dirty="0" err="1" smtClean="0"/>
              <a:t>NumPy</a:t>
            </a:r>
            <a:endParaRPr lang="en-US" dirty="0"/>
          </a:p>
          <a:p>
            <a:r>
              <a:rPr lang="en-US" b="1" dirty="0"/>
              <a:t>transparent use of a </a:t>
            </a:r>
            <a:r>
              <a:rPr lang="en-US" b="1" dirty="0" smtClean="0"/>
              <a:t>GPU</a:t>
            </a:r>
            <a:endParaRPr lang="en-US" dirty="0"/>
          </a:p>
          <a:p>
            <a:r>
              <a:rPr lang="en-US" b="1" dirty="0" smtClean="0"/>
              <a:t>efficient </a:t>
            </a:r>
            <a:r>
              <a:rPr lang="en-US" b="1" dirty="0"/>
              <a:t>symbolic </a:t>
            </a:r>
            <a:r>
              <a:rPr lang="en-US" b="1" dirty="0" smtClean="0"/>
              <a:t>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40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/>
              <a:t>x = </a:t>
            </a:r>
            <a:r>
              <a:rPr lang="en-US" dirty="0" err="1" smtClean="0"/>
              <a:t>theano.dscalar</a:t>
            </a:r>
            <a:r>
              <a:rPr lang="en-US" dirty="0"/>
              <a:t>('x')</a:t>
            </a:r>
          </a:p>
          <a:p>
            <a:pPr marL="0" indent="0">
              <a:buNone/>
            </a:pPr>
            <a:r>
              <a:rPr lang="fr-FR" b="1" dirty="0"/>
              <a:t>&gt;&gt;&gt; </a:t>
            </a:r>
            <a:r>
              <a:rPr lang="fr-FR" dirty="0"/>
              <a:t>y = x ** 2</a:t>
            </a:r>
          </a:p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 err="1"/>
              <a:t>gy</a:t>
            </a:r>
            <a:r>
              <a:rPr lang="en-US" dirty="0"/>
              <a:t> = </a:t>
            </a:r>
            <a:r>
              <a:rPr lang="en-US" dirty="0" err="1" smtClean="0"/>
              <a:t>theano.grad</a:t>
            </a:r>
            <a:r>
              <a:rPr lang="en-US" dirty="0"/>
              <a:t>(y, x)</a:t>
            </a:r>
          </a:p>
          <a:p>
            <a:pPr marL="0" indent="0">
              <a:buNone/>
            </a:pPr>
            <a:r>
              <a:rPr lang="en-US" b="1" dirty="0" smtClean="0"/>
              <a:t>&gt;</a:t>
            </a:r>
            <a:r>
              <a:rPr lang="en-US" b="1" dirty="0"/>
              <a:t>&gt;&gt; </a:t>
            </a:r>
            <a:r>
              <a:rPr lang="en-US" dirty="0"/>
              <a:t>f = </a:t>
            </a:r>
            <a:r>
              <a:rPr lang="en-US" dirty="0" err="1"/>
              <a:t>theano.function</a:t>
            </a:r>
            <a:r>
              <a:rPr lang="en-US" dirty="0"/>
              <a:t>([x], </a:t>
            </a:r>
            <a:r>
              <a:rPr lang="en-US" dirty="0" err="1"/>
              <a:t>gy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/>
              <a:t>f(4)</a:t>
            </a:r>
          </a:p>
          <a:p>
            <a:pPr marL="0" indent="0">
              <a:buNone/>
            </a:pPr>
            <a:r>
              <a:rPr lang="tr-TR" dirty="0" err="1"/>
              <a:t>array</a:t>
            </a:r>
            <a:r>
              <a:rPr lang="tr-TR" dirty="0"/>
              <a:t>(8.0)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93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2-layer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350696" cy="48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z1 </a:t>
            </a:r>
            <a:r>
              <a:rPr lang="is-IS" b="1" dirty="0"/>
              <a:t>=</a:t>
            </a:r>
            <a:r>
              <a:rPr lang="is-IS" dirty="0"/>
              <a:t> X.dot(W1) </a:t>
            </a:r>
            <a:r>
              <a:rPr lang="is-IS" b="1" dirty="0"/>
              <a:t>+</a:t>
            </a:r>
            <a:r>
              <a:rPr lang="is-IS" dirty="0"/>
              <a:t> </a:t>
            </a:r>
            <a:r>
              <a:rPr lang="is-IS" dirty="0" smtClean="0"/>
              <a:t>b1	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# first layer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a1 </a:t>
            </a:r>
            <a:r>
              <a:rPr lang="pt-BR" b="1" dirty="0"/>
              <a:t>=</a:t>
            </a:r>
            <a:r>
              <a:rPr lang="pt-BR" dirty="0"/>
              <a:t> </a:t>
            </a:r>
            <a:r>
              <a:rPr lang="pt-BR" dirty="0" err="1" smtClean="0"/>
              <a:t>tanh</a:t>
            </a:r>
            <a:r>
              <a:rPr lang="pt-BR" dirty="0"/>
              <a:t>(z1</a:t>
            </a:r>
            <a:r>
              <a:rPr lang="pt-BR" dirty="0" smtClean="0"/>
              <a:t>)		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activation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s-IS" dirty="0"/>
              <a:t>z2 </a:t>
            </a:r>
            <a:r>
              <a:rPr lang="is-IS" b="1" dirty="0"/>
              <a:t>=</a:t>
            </a:r>
            <a:r>
              <a:rPr lang="is-IS" dirty="0"/>
              <a:t> a1.dot(W2) </a:t>
            </a:r>
            <a:r>
              <a:rPr lang="is-IS" b="1" dirty="0"/>
              <a:t>+</a:t>
            </a:r>
            <a:r>
              <a:rPr lang="is-IS" dirty="0"/>
              <a:t> </a:t>
            </a:r>
            <a:r>
              <a:rPr lang="is-IS" dirty="0" smtClean="0"/>
              <a:t>b2	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# second layer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y_hat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 smtClean="0"/>
              <a:t>softmax</a:t>
            </a:r>
            <a:r>
              <a:rPr lang="en-US" dirty="0"/>
              <a:t>(z2)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# output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probabilties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class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prediction</a:t>
            </a:r>
          </a:p>
          <a:p>
            <a:pPr marL="0" indent="0">
              <a:buNone/>
            </a:pPr>
            <a:r>
              <a:rPr lang="sk-SK" dirty="0"/>
              <a:t>prediction </a:t>
            </a:r>
            <a:r>
              <a:rPr lang="sk-SK" b="1" dirty="0"/>
              <a:t>=</a:t>
            </a:r>
            <a:r>
              <a:rPr lang="sk-SK" dirty="0"/>
              <a:t> T.argmax(y_hat, axis</a:t>
            </a:r>
            <a:r>
              <a:rPr lang="sk-SK" b="1" dirty="0"/>
              <a:t>=</a:t>
            </a:r>
            <a:r>
              <a:rPr lang="sk-SK" dirty="0"/>
              <a:t>1)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the loss function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optimize</a:t>
            </a:r>
          </a:p>
          <a:p>
            <a:pPr marL="0" indent="0">
              <a:buNone/>
            </a:pPr>
            <a:r>
              <a:rPr lang="sk-SK" dirty="0"/>
              <a:t>loss </a:t>
            </a:r>
            <a:r>
              <a:rPr lang="sk-SK" b="1" dirty="0"/>
              <a:t>=</a:t>
            </a:r>
            <a:r>
              <a:rPr lang="sk-SK" dirty="0"/>
              <a:t> </a:t>
            </a:r>
            <a:r>
              <a:rPr lang="sk-SK" dirty="0" smtClean="0"/>
              <a:t>categorical_crossentropy</a:t>
            </a:r>
            <a:r>
              <a:rPr lang="sk-SK" dirty="0"/>
              <a:t>(y_hat, y).mean(</a:t>
            </a:r>
            <a:r>
              <a:rPr lang="sk-SK" dirty="0" smtClean="0"/>
              <a:t>)</a:t>
            </a:r>
            <a:r>
              <a:rPr lang="sk-SK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291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dW2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W2)</a:t>
            </a:r>
          </a:p>
          <a:p>
            <a:pPr marL="0" indent="0">
              <a:buNone/>
            </a:pPr>
            <a:r>
              <a:rPr lang="en-US" dirty="0"/>
              <a:t>db2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b2)</a:t>
            </a:r>
          </a:p>
          <a:p>
            <a:pPr marL="0" indent="0">
              <a:buNone/>
            </a:pPr>
            <a:r>
              <a:rPr lang="en-US" dirty="0"/>
              <a:t>dW1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W1)</a:t>
            </a:r>
          </a:p>
          <a:p>
            <a:pPr marL="0" indent="0">
              <a:buNone/>
            </a:pPr>
            <a:r>
              <a:rPr lang="en-US" dirty="0"/>
              <a:t>db1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b1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/>
              <a:t>gradient_step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theano.function</a:t>
            </a:r>
            <a:r>
              <a:rPr lang="en-US" dirty="0" smtClean="0"/>
              <a:t>(</a:t>
            </a:r>
            <a:r>
              <a:rPr lang="is-IS" dirty="0" smtClean="0"/>
              <a:t>[</a:t>
            </a:r>
            <a:r>
              <a:rPr lang="is-IS" dirty="0"/>
              <a:t>X, y],</a:t>
            </a:r>
          </a:p>
          <a:p>
            <a:pPr marL="0" indent="0">
              <a:buNone/>
            </a:pPr>
            <a:r>
              <a:rPr lang="de-DE" dirty="0"/>
              <a:t>    </a:t>
            </a:r>
            <a:r>
              <a:rPr lang="de-DE" dirty="0" err="1" smtClean="0"/>
              <a:t>updates</a:t>
            </a:r>
            <a:r>
              <a:rPr lang="de-DE" dirty="0" smtClean="0"/>
              <a:t> </a:t>
            </a:r>
            <a:r>
              <a:rPr lang="de-DE" b="1" dirty="0" smtClean="0"/>
              <a:t>= </a:t>
            </a:r>
            <a:r>
              <a:rPr lang="de-DE" dirty="0" smtClean="0"/>
              <a:t>(</a:t>
            </a:r>
            <a:r>
              <a:rPr lang="de-DE" dirty="0"/>
              <a:t>(W2, W2 </a:t>
            </a:r>
            <a:r>
              <a:rPr lang="de-DE" b="1" dirty="0"/>
              <a:t>-</a:t>
            </a:r>
            <a:r>
              <a:rPr lang="de-DE" dirty="0"/>
              <a:t> </a:t>
            </a:r>
            <a:r>
              <a:rPr lang="de-DE" dirty="0" err="1"/>
              <a:t>epsilon</a:t>
            </a:r>
            <a:r>
              <a:rPr lang="de-DE" dirty="0"/>
              <a:t> </a:t>
            </a:r>
            <a:r>
              <a:rPr lang="de-DE" b="1" dirty="0"/>
              <a:t>*</a:t>
            </a:r>
            <a:r>
              <a:rPr lang="de-DE" dirty="0"/>
              <a:t> dW2),</a:t>
            </a:r>
          </a:p>
          <a:p>
            <a:pPr marL="0" indent="0">
              <a:buNone/>
            </a:pPr>
            <a:r>
              <a:rPr lang="is-IS" dirty="0"/>
              <a:t>            </a:t>
            </a:r>
            <a:r>
              <a:rPr lang="is-IS" dirty="0" smtClean="0"/>
              <a:t>         </a:t>
            </a:r>
            <a:r>
              <a:rPr lang="is-IS" dirty="0"/>
              <a:t> (W1, W1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dW1),</a:t>
            </a:r>
          </a:p>
          <a:p>
            <a:pPr marL="0" indent="0">
              <a:buNone/>
            </a:pPr>
            <a:r>
              <a:rPr lang="is-IS" dirty="0"/>
              <a:t>            </a:t>
            </a:r>
            <a:r>
              <a:rPr lang="is-IS" dirty="0" smtClean="0"/>
              <a:t>         </a:t>
            </a:r>
            <a:r>
              <a:rPr lang="is-IS" dirty="0"/>
              <a:t> (b2, b2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db2),</a:t>
            </a:r>
          </a:p>
          <a:p>
            <a:pPr marL="0" indent="0">
              <a:buNone/>
            </a:pPr>
            <a:r>
              <a:rPr lang="is-IS" dirty="0"/>
              <a:t>             </a:t>
            </a:r>
            <a:r>
              <a:rPr lang="is-IS" dirty="0" smtClean="0"/>
              <a:t>         (</a:t>
            </a:r>
            <a:r>
              <a:rPr lang="is-IS" dirty="0"/>
              <a:t>b1, b1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db1)))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19704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sz="4000" dirty="0" smtClean="0"/>
              <a:t>Deep Network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0668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3379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66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17792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3379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564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2041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708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96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2617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2617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421764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(2 layer) networks need a lot more hidden layer nodes to compensate for lack of expressivity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574603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deep network, high levels can express combinations between  features learned at lower levels</a:t>
            </a:r>
          </a:p>
          <a:p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876800" y="90872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sz="4000" dirty="0" smtClean="0"/>
              <a:t>Shallow Network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1141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458200" cy="48355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# Gradient descent. For each batch...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dirty="0" err="1"/>
              <a:t>xrange</a:t>
            </a:r>
            <a:r>
              <a:rPr lang="en-US" dirty="0"/>
              <a:t>(0, </a:t>
            </a:r>
            <a:r>
              <a:rPr lang="en-US" dirty="0" smtClean="0"/>
              <a:t>epochs)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 updates parameters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W2, b2, W1 and b1!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 err="1" smtClean="0"/>
              <a:t>gradient_step</a:t>
            </a:r>
            <a:r>
              <a:rPr lang="en-US" dirty="0"/>
              <a:t>(</a:t>
            </a:r>
            <a:r>
              <a:rPr lang="en-US" dirty="0" err="1"/>
              <a:t>train_X</a:t>
            </a:r>
            <a:r>
              <a:rPr lang="en-US" dirty="0"/>
              <a:t>, </a:t>
            </a:r>
            <a:r>
              <a:rPr lang="en-US" dirty="0" err="1"/>
              <a:t>train_y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94796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with Eigen</a:t>
            </a:r>
          </a:p>
          <a:p>
            <a:r>
              <a:rPr lang="en-US" dirty="0" smtClean="0"/>
              <a:t>Wrapper for Python, Java, PHP automatically generated with SWIG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36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core code using Eigen</a:t>
            </a:r>
          </a:p>
          <a:p>
            <a:r>
              <a:rPr lang="en-US" dirty="0" smtClean="0"/>
              <a:t>Eigen template </a:t>
            </a:r>
            <a:r>
              <a:rPr lang="en-US" dirty="0" err="1" smtClean="0"/>
              <a:t>metaprogramming</a:t>
            </a:r>
            <a:r>
              <a:rPr lang="en-US" dirty="0" smtClean="0"/>
              <a:t> linear </a:t>
            </a:r>
            <a:r>
              <a:rPr lang="en-US" dirty="0" err="1" smtClean="0"/>
              <a:t>albegra</a:t>
            </a:r>
            <a:r>
              <a:rPr lang="en-US" dirty="0" smtClean="0"/>
              <a:t> generates code for CPU or GPU</a:t>
            </a:r>
          </a:p>
          <a:p>
            <a:r>
              <a:rPr lang="en-US" dirty="0" smtClean="0"/>
              <a:t>Build architecture as dataflow graphs:</a:t>
            </a:r>
          </a:p>
          <a:p>
            <a:pPr lvl="1"/>
            <a:r>
              <a:rPr lang="en-US" dirty="0"/>
              <a:t>Nodes </a:t>
            </a:r>
            <a:r>
              <a:rPr lang="en-US" dirty="0" smtClean="0"/>
              <a:t>implement </a:t>
            </a:r>
            <a:r>
              <a:rPr lang="en-US" dirty="0"/>
              <a:t>mathematical operations, </a:t>
            </a:r>
            <a:r>
              <a:rPr lang="en-US" dirty="0" smtClean="0"/>
              <a:t>or data feed or variables</a:t>
            </a:r>
          </a:p>
          <a:p>
            <a:pPr lvl="1"/>
            <a:r>
              <a:rPr lang="en-US" dirty="0"/>
              <a:t>Nodes are assigned to computational devices and execute asynchronously and in parallel </a:t>
            </a:r>
            <a:endParaRPr lang="en-US" dirty="0" smtClean="0"/>
          </a:p>
          <a:p>
            <a:pPr lvl="1"/>
            <a:r>
              <a:rPr lang="en-US" dirty="0" smtClean="0"/>
              <a:t>Edges carry tensor data between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722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based machine learning algorithms </a:t>
            </a:r>
          </a:p>
          <a:p>
            <a:r>
              <a:rPr lang="en-US" dirty="0"/>
              <a:t>A</a:t>
            </a:r>
            <a:r>
              <a:rPr lang="en-US" dirty="0" smtClean="0"/>
              <a:t>utomatic differentiation</a:t>
            </a:r>
          </a:p>
          <a:p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the computational </a:t>
            </a:r>
            <a:r>
              <a:rPr lang="en-US" dirty="0" smtClean="0"/>
              <a:t>architecture, </a:t>
            </a:r>
            <a:r>
              <a:rPr lang="en-US" dirty="0"/>
              <a:t>combine that with your objective function, </a:t>
            </a:r>
            <a:r>
              <a:rPr lang="en-US" dirty="0" smtClean="0"/>
              <a:t>provide data </a:t>
            </a:r>
            <a:r>
              <a:rPr lang="en-US" dirty="0"/>
              <a:t>-- </a:t>
            </a:r>
            <a:r>
              <a:rPr lang="en-US" dirty="0" err="1"/>
              <a:t>TensorFlow</a:t>
            </a:r>
            <a:r>
              <a:rPr lang="en-US" dirty="0"/>
              <a:t> handles computing the </a:t>
            </a:r>
            <a:r>
              <a:rPr lang="en-US" dirty="0" smtClean="0"/>
              <a:t>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622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for threads, queues, and asynchronous </a:t>
            </a:r>
            <a:r>
              <a:rPr lang="en-US" dirty="0" smtClean="0"/>
              <a:t>computation</a:t>
            </a:r>
          </a:p>
          <a:p>
            <a:r>
              <a:rPr lang="en-US" dirty="0" err="1" smtClean="0"/>
              <a:t>TensorFlow</a:t>
            </a:r>
            <a:r>
              <a:rPr lang="en-US" dirty="0" smtClean="0"/>
              <a:t> allows assigning </a:t>
            </a:r>
            <a:r>
              <a:rPr lang="en-US" dirty="0"/>
              <a:t>graph to different </a:t>
            </a:r>
            <a:r>
              <a:rPr lang="en-US" dirty="0" smtClean="0"/>
              <a:t>devices (CPU or GPU)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680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 is having huge impacts in many areas of AI</a:t>
            </a:r>
          </a:p>
          <a:p>
            <a:r>
              <a:rPr lang="en-US" dirty="0" smtClean="0"/>
              <a:t>Ability to process Big Data with parallel hardware crucial</a:t>
            </a:r>
          </a:p>
          <a:p>
            <a:r>
              <a:rPr lang="en-US" dirty="0" smtClean="0"/>
              <a:t>Embrace or die?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3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R.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 et al. 2011. Natural Language Processing (Almost) from Scratch. </a:t>
            </a:r>
            <a:r>
              <a:rPr lang="en-US" i="1" dirty="0">
                <a:effectLst/>
              </a:rPr>
              <a:t>Journal of Machine Learning Research</a:t>
            </a:r>
            <a:r>
              <a:rPr lang="en-US" dirty="0">
                <a:effectLst/>
              </a:rPr>
              <a:t>, 12, 2461–2505.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Q. </a:t>
            </a:r>
            <a:r>
              <a:rPr lang="en-US" dirty="0">
                <a:effectLst/>
              </a:rPr>
              <a:t>Le and </a:t>
            </a: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. 2014. Distributed Representations of Sentences and Documents.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31st International Conference on Machine Learning</a:t>
            </a:r>
            <a:r>
              <a:rPr lang="en-US" dirty="0">
                <a:effectLst/>
              </a:rPr>
              <a:t>, Beijing, China, 2014. JMLR:W&amp;CP volume 32.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Rémi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Lebret</a:t>
            </a:r>
            <a:r>
              <a:rPr lang="en-US" dirty="0">
                <a:effectLst/>
              </a:rPr>
              <a:t> and Ronan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. 2013.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through </a:t>
            </a:r>
            <a:r>
              <a:rPr lang="en-US" dirty="0" err="1">
                <a:effectLst/>
              </a:rPr>
              <a:t>Hellinger</a:t>
            </a:r>
            <a:r>
              <a:rPr lang="en-US" dirty="0">
                <a:effectLst/>
              </a:rPr>
              <a:t> PCA. </a:t>
            </a:r>
            <a:r>
              <a:rPr lang="en-US" i="1" dirty="0">
                <a:effectLst/>
              </a:rPr>
              <a:t>Proc. of EACL 2013</a:t>
            </a:r>
            <a:r>
              <a:rPr lang="en-US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O. </a:t>
            </a:r>
            <a:r>
              <a:rPr lang="en-US" dirty="0">
                <a:effectLst/>
              </a:rPr>
              <a:t>Levy and </a:t>
            </a:r>
            <a:r>
              <a:rPr lang="en-US" dirty="0" smtClean="0">
                <a:effectLst/>
              </a:rPr>
              <a:t>Y. </a:t>
            </a:r>
            <a:r>
              <a:rPr lang="en-US" dirty="0">
                <a:effectLst/>
              </a:rPr>
              <a:t>Goldberg. 2014. Neural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as Implicit Matrix Factorization. In  </a:t>
            </a:r>
            <a:r>
              <a:rPr lang="en-US" i="1" dirty="0">
                <a:effectLst/>
              </a:rPr>
              <a:t>Advances in Neural Information Processing Systems</a:t>
            </a:r>
            <a:r>
              <a:rPr lang="en-US" dirty="0">
                <a:effectLst/>
              </a:rPr>
              <a:t> (NIPS</a:t>
            </a:r>
            <a:r>
              <a:rPr lang="en-US" dirty="0" smtClean="0">
                <a:effectLst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K. </a:t>
            </a:r>
            <a:r>
              <a:rPr lang="en-US" dirty="0">
                <a:effectLst/>
              </a:rPr>
              <a:t>Chen, </a:t>
            </a:r>
            <a:r>
              <a:rPr lang="en-US" dirty="0" smtClean="0">
                <a:effectLst/>
              </a:rPr>
              <a:t>G. </a:t>
            </a:r>
            <a:r>
              <a:rPr lang="en-US" dirty="0" err="1">
                <a:effectLst/>
              </a:rPr>
              <a:t>Corrado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J. </a:t>
            </a:r>
            <a:r>
              <a:rPr lang="en-US" dirty="0">
                <a:effectLst/>
              </a:rPr>
              <a:t>Dean. 2013. </a:t>
            </a:r>
            <a:r>
              <a:rPr lang="en-US" dirty="0">
                <a:effectLst/>
                <a:hlinkClick r:id="rId2"/>
              </a:rPr>
              <a:t>Efficient Estimation of Word Representations in Vector Space</a:t>
            </a:r>
            <a:r>
              <a:rPr lang="en-US" dirty="0">
                <a:effectLst/>
              </a:rPr>
              <a:t>. In </a:t>
            </a:r>
            <a:r>
              <a:rPr lang="en-US" i="1" dirty="0">
                <a:effectLst/>
              </a:rPr>
              <a:t>Proceedings of Workshop at ICLR</a:t>
            </a:r>
            <a:r>
              <a:rPr lang="en-US" dirty="0">
                <a:effectLst/>
              </a:rPr>
              <a:t>, 2013</a:t>
            </a:r>
            <a:r>
              <a:rPr lang="en-US" dirty="0" smtClean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Tang et al. 2014. Learning Sentiment-</a:t>
            </a:r>
            <a:r>
              <a:rPr lang="en-US" dirty="0" smtClean="0">
                <a:effectLst/>
              </a:rPr>
              <a:t>Specific Word </a:t>
            </a:r>
            <a:r>
              <a:rPr lang="en-US" dirty="0">
                <a:effectLst/>
              </a:rPr>
              <a:t>Embedding for Twitter Sentiment Classification.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52nd Annual Meeting of the </a:t>
            </a:r>
            <a:r>
              <a:rPr lang="en-US" i="1" dirty="0" smtClean="0">
                <a:effectLst/>
              </a:rPr>
              <a:t>ACL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1555–1565,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deep network faces the </a:t>
            </a:r>
            <a:r>
              <a:rPr lang="en-US" i="1" dirty="0" smtClean="0"/>
              <a:t>vanishing gradient problem</a:t>
            </a:r>
          </a:p>
          <a:p>
            <a:r>
              <a:rPr lang="en-US" dirty="0" smtClean="0"/>
              <a:t>Back propagation of error gradients</a:t>
            </a:r>
          </a:p>
          <a:p>
            <a:r>
              <a:rPr lang="en-US" dirty="0"/>
              <a:t>G</a:t>
            </a:r>
            <a:r>
              <a:rPr lang="en-US" dirty="0" smtClean="0"/>
              <a:t>radient tend </a:t>
            </a:r>
            <a:r>
              <a:rPr lang="en-US" dirty="0"/>
              <a:t>to get smaller </a:t>
            </a:r>
            <a:r>
              <a:rPr lang="en-US" dirty="0" smtClean="0"/>
              <a:t>moving </a:t>
            </a:r>
            <a:r>
              <a:rPr lang="en-US" dirty="0"/>
              <a:t>backward through the hidden </a:t>
            </a:r>
            <a:r>
              <a:rPr lang="en-US" dirty="0" smtClean="0"/>
              <a:t>layers</a:t>
            </a:r>
          </a:p>
          <a:p>
            <a:r>
              <a:rPr lang="en-US" dirty="0"/>
              <a:t>N</a:t>
            </a:r>
            <a:r>
              <a:rPr lang="en-US" dirty="0" smtClean="0"/>
              <a:t>eurons </a:t>
            </a:r>
            <a:r>
              <a:rPr lang="en-US" dirty="0"/>
              <a:t>in the </a:t>
            </a:r>
            <a:r>
              <a:rPr lang="en-US" dirty="0" smtClean="0"/>
              <a:t>bottom layers </a:t>
            </a:r>
            <a:r>
              <a:rPr lang="en-US" dirty="0"/>
              <a:t>learn much more </a:t>
            </a:r>
            <a:r>
              <a:rPr lang="en-US" dirty="0" smtClean="0"/>
              <a:t>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68428"/>
      </p:ext>
    </p:extLst>
  </p:cSld>
  <p:clrMapOvr>
    <a:masterClrMapping/>
  </p:clrMapOvr>
</p:sld>
</file>

<file path=ppt/theme/theme1.xml><?xml version="1.0" encoding="utf-8"?>
<a:theme xmlns:a="http://schemas.openxmlformats.org/drawingml/2006/main" name="AIxIA13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AIxIA13</Template>
  <TotalTime>2981</TotalTime>
  <Words>2945</Words>
  <Application>Microsoft Office PowerPoint</Application>
  <PresentationFormat>On-screen Show (4:3)</PresentationFormat>
  <Paragraphs>751</Paragraphs>
  <Slides>86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05" baseType="lpstr">
      <vt:lpstr>Malgun Gothic</vt:lpstr>
      <vt:lpstr>Arial</vt:lpstr>
      <vt:lpstr>Calibri</vt:lpstr>
      <vt:lpstr>Colonna MT</vt:lpstr>
      <vt:lpstr>Courier New</vt:lpstr>
      <vt:lpstr>Geneva</vt:lpstr>
      <vt:lpstr>Lucida Calligraphy</vt:lpstr>
      <vt:lpstr>Lucida Sans Unicode</vt:lpstr>
      <vt:lpstr>MS Mincho</vt:lpstr>
      <vt:lpstr>ＭＳ Ｐゴシック</vt:lpstr>
      <vt:lpstr>PMingLiU</vt:lpstr>
      <vt:lpstr>Symbol</vt:lpstr>
      <vt:lpstr>Times New Roman</vt:lpstr>
      <vt:lpstr>Tw Cen MT</vt:lpstr>
      <vt:lpstr>Tw Cen MT Condensed</vt:lpstr>
      <vt:lpstr>Wingdings</vt:lpstr>
      <vt:lpstr>AIxIA13</vt:lpstr>
      <vt:lpstr>Equation</vt:lpstr>
      <vt:lpstr>数式</vt:lpstr>
      <vt:lpstr>The tsunami of Deep Learning over NLP</vt:lpstr>
      <vt:lpstr>Statistical Machine Learning</vt:lpstr>
      <vt:lpstr>Supervised Statistical ML Methods</vt:lpstr>
      <vt:lpstr>Deep Learning</vt:lpstr>
      <vt:lpstr>Deep Neural Network Model</vt:lpstr>
      <vt:lpstr>More Abstract Representations</vt:lpstr>
      <vt:lpstr>Deep vs Shallow</vt:lpstr>
      <vt:lpstr>PowerPoint Presentation</vt:lpstr>
      <vt:lpstr>Problem</vt:lpstr>
      <vt:lpstr>PowerPoint Presentation</vt:lpstr>
      <vt:lpstr>Deep Learning Breakthrough: 2006</vt:lpstr>
      <vt:lpstr>Layer-wise Unsupervised Pre-training</vt:lpstr>
      <vt:lpstr>Supervised Fine Tuning</vt:lpstr>
      <vt:lpstr>State of the Art in Many Areas</vt:lpstr>
      <vt:lpstr>DL for NLP</vt:lpstr>
      <vt:lpstr>Vector Representation of Words</vt:lpstr>
      <vt:lpstr>Distributional Semantics</vt:lpstr>
      <vt:lpstr>Co-occurrence Vectors</vt:lpstr>
      <vt:lpstr>Techniques for Creating Word Embeddings</vt:lpstr>
      <vt:lpstr>Neural Network Language Model</vt:lpstr>
      <vt:lpstr>Lots of Unlabeled Data</vt:lpstr>
      <vt:lpstr>Word Embeddings</vt:lpstr>
      <vt:lpstr>Back to Co-occurrence Counts</vt:lpstr>
      <vt:lpstr>Deep Learning for NLP</vt:lpstr>
      <vt:lpstr>A Unified Deep Learning Architecture for NLP</vt:lpstr>
      <vt:lpstr>Convolutional Network</vt:lpstr>
      <vt:lpstr>Training</vt:lpstr>
      <vt:lpstr> Training</vt:lpstr>
      <vt:lpstr>Sequence Taggers</vt:lpstr>
      <vt:lpstr>POS Tagging</vt:lpstr>
      <vt:lpstr>NER Tagging</vt:lpstr>
      <vt:lpstr>Results</vt:lpstr>
      <vt:lpstr>Applications</vt:lpstr>
      <vt:lpstr>Multitask learning</vt:lpstr>
      <vt:lpstr>Question?</vt:lpstr>
      <vt:lpstr>Question</vt:lpstr>
      <vt:lpstr>The tsunami</vt:lpstr>
      <vt:lpstr>Companies Involvement</vt:lpstr>
      <vt:lpstr>Manning is not worried</vt:lpstr>
      <vt:lpstr>Manning remarks</vt:lpstr>
      <vt:lpstr>But…</vt:lpstr>
      <vt:lpstr>Biological Inspiration</vt:lpstr>
      <vt:lpstr>Dependency Parser</vt:lpstr>
      <vt:lpstr>DeSR (Dependency Shift Reduce)</vt:lpstr>
      <vt:lpstr>Transition-based Shift-Reduce Parsing</vt:lpstr>
      <vt:lpstr>PowerPoint Presentation</vt:lpstr>
      <vt:lpstr>Code Base</vt:lpstr>
      <vt:lpstr>Limits of Word Embeddings</vt:lpstr>
      <vt:lpstr>Discriminative Word Embeddings</vt:lpstr>
      <vt:lpstr>Semeval 2015 Sentiment on Tweets</vt:lpstr>
      <vt:lpstr>Social Sensing</vt:lpstr>
      <vt:lpstr>Context Aware Word Embeddings</vt:lpstr>
      <vt:lpstr>Recurrent Neural Network</vt:lpstr>
      <vt:lpstr>DL Applications</vt:lpstr>
      <vt:lpstr>Machine Translation</vt:lpstr>
      <vt:lpstr>Image Captioning</vt:lpstr>
      <vt:lpstr>PowerPoint Presentation</vt:lpstr>
      <vt:lpstr>Sentence Compression</vt:lpstr>
      <vt:lpstr>Examples</vt:lpstr>
      <vt:lpstr>Natural Language Inference</vt:lpstr>
      <vt:lpstr>Question Answering</vt:lpstr>
      <vt:lpstr>Reasoning in Question Answering</vt:lpstr>
      <vt:lpstr>Motivations</vt:lpstr>
      <vt:lpstr>Episodes</vt:lpstr>
      <vt:lpstr>Tasks</vt:lpstr>
      <vt:lpstr>Dynamic Memory Network</vt:lpstr>
      <vt:lpstr>Neural Reasoner</vt:lpstr>
      <vt:lpstr>Architecture</vt:lpstr>
      <vt:lpstr>Results</vt:lpstr>
      <vt:lpstr>Text Understanding from Scratch</vt:lpstr>
      <vt:lpstr>Quiz Bowl Competition</vt:lpstr>
      <vt:lpstr>QANTA vs Ken Jennings</vt:lpstr>
      <vt:lpstr>More examples</vt:lpstr>
      <vt:lpstr>DL Libraries</vt:lpstr>
      <vt:lpstr>Caffe</vt:lpstr>
      <vt:lpstr>Theano</vt:lpstr>
      <vt:lpstr>Example</vt:lpstr>
      <vt:lpstr>2-layer Neural Network</vt:lpstr>
      <vt:lpstr>Gradient Descent</vt:lpstr>
      <vt:lpstr>Training loop</vt:lpstr>
      <vt:lpstr>DeepNL</vt:lpstr>
      <vt:lpstr>TensorFlow</vt:lpstr>
      <vt:lpstr>Training</vt:lpstr>
      <vt:lpstr>Performance</vt:lpstr>
      <vt:lpstr>Conclusions</vt:lpstr>
      <vt:lpstr>References</vt:lpstr>
    </vt:vector>
  </TitlesOfParts>
  <Company>Computer Science - University of Pisa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L’età della parola</dc:title>
  <dc:creator>Giuseppe Attardi</dc:creator>
  <cp:lastModifiedBy>Giuseppe Attardi</cp:lastModifiedBy>
  <cp:revision>170</cp:revision>
  <dcterms:created xsi:type="dcterms:W3CDTF">2015-02-24T00:33:19Z</dcterms:created>
  <dcterms:modified xsi:type="dcterms:W3CDTF">2015-12-15T11:54:11Z</dcterms:modified>
</cp:coreProperties>
</file>