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notesSlides/notesSlide3.xml" ContentType="application/vnd.openxmlformats-officedocument.presentationml.notesSlide+xml"/>
  <Override PartName="/ppt/comments/comment4.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6.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7.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8.xml" ContentType="application/vnd.openxmlformats-officedocument.presentationml.comments+xml"/>
  <Override PartName="/ppt/notesSlides/notesSlide28.xml" ContentType="application/vnd.openxmlformats-officedocument.presentationml.notesSlide+xml"/>
  <Override PartName="/ppt/comments/comment9.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omments/comment10.xml" ContentType="application/vnd.openxmlformats-officedocument.presentationml.comments+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95" r:id="rId4"/>
    <p:sldId id="292" r:id="rId5"/>
    <p:sldId id="294" r:id="rId6"/>
    <p:sldId id="297" r:id="rId7"/>
    <p:sldId id="296" r:id="rId8"/>
    <p:sldId id="298" r:id="rId9"/>
    <p:sldId id="349" r:id="rId10"/>
    <p:sldId id="348" r:id="rId11"/>
    <p:sldId id="347" r:id="rId12"/>
    <p:sldId id="300" r:id="rId13"/>
    <p:sldId id="301" r:id="rId14"/>
    <p:sldId id="320" r:id="rId15"/>
    <p:sldId id="321" r:id="rId16"/>
    <p:sldId id="327" r:id="rId17"/>
    <p:sldId id="334" r:id="rId18"/>
    <p:sldId id="335" r:id="rId19"/>
    <p:sldId id="350" r:id="rId20"/>
    <p:sldId id="337" r:id="rId21"/>
    <p:sldId id="351" r:id="rId22"/>
    <p:sldId id="338" r:id="rId23"/>
    <p:sldId id="345" r:id="rId24"/>
    <p:sldId id="339" r:id="rId25"/>
    <p:sldId id="354" r:id="rId26"/>
    <p:sldId id="355" r:id="rId27"/>
    <p:sldId id="336" r:id="rId28"/>
    <p:sldId id="356" r:id="rId29"/>
    <p:sldId id="317" r:id="rId30"/>
    <p:sldId id="319" r:id="rId31"/>
    <p:sldId id="341" r:id="rId32"/>
    <p:sldId id="358" r:id="rId33"/>
    <p:sldId id="342" r:id="rId34"/>
    <p:sldId id="360" r:id="rId35"/>
    <p:sldId id="346" r:id="rId36"/>
    <p:sldId id="359" r:id="rId37"/>
    <p:sldId id="316" r:id="rId38"/>
    <p:sldId id="318" r:id="rId39"/>
    <p:sldId id="343" r:id="rId40"/>
    <p:sldId id="344" r:id="rId41"/>
    <p:sldId id="308" r:id="rId42"/>
    <p:sldId id="307" r:id="rId43"/>
    <p:sldId id="311" r:id="rId44"/>
    <p:sldId id="309" r:id="rId45"/>
    <p:sldId id="310" r:id="rId46"/>
    <p:sldId id="313" r:id="rId47"/>
    <p:sldId id="312" r:id="rId48"/>
    <p:sldId id="291" r:id="rId49"/>
    <p:sldId id="353" r:id="rId50"/>
    <p:sldId id="357" r:id="rId51"/>
    <p:sldId id="352" r:id="rId5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como Righetti" initials="GR"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897" autoAdjust="0"/>
    <p:restoredTop sz="88455" autoAdjust="0"/>
  </p:normalViewPr>
  <p:slideViewPr>
    <p:cSldViewPr>
      <p:cViewPr>
        <p:scale>
          <a:sx n="110" d="100"/>
          <a:sy n="110" d="100"/>
        </p:scale>
        <p:origin x="-72" y="1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6-06T09:50:15.992" idx="6">
    <p:pos x="10" y="10"/>
    <p:text>fixare i numeri di pagine delle slide</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1-06-06T20:31:26.590" idx="12">
    <p:pos x="10" y="10"/>
    <p:text>aggiornare References, sono arrivato fino a "Opinion Lexicon Generation"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6-06T09:15:51.477" idx="4">
    <p:pos x="10" y="10"/>
    <p:text>"User level informations" cambiare in "How applications shows results"?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6-05T18:26:23.506" idx="2">
    <p:pos x="10" y="10"/>
    <p:text>aggiungere animazione che colora nella seconda definizione «subjective», «sentiment, appraisals or feeling»</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1-06-06T09:19:48.092" idx="5">
    <p:pos x="877" y="1694"/>
    <p:text>User generated content non ri riferisce a "Important.." pag1</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1-06-06T10:08:44.317" idx="9">
    <p:pos x="10" y="10"/>
    <p:text>aggiungere frase riassuntiva in basso che spiega cosa sto mostrando?</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1-06-06T10:06:42.021" idx="8">
    <p:pos x="10" y="10"/>
    <p:text>aggiungere frasi d'esempio per le definizioni?</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1-06-06T17:26:37.580" idx="10">
    <p:pos x="2745" y="2221"/>
    <p:text>Trovare informazioni sul metodo "Sentence Similarity"</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1-06-05T21:37:53.822" idx="3">
    <p:pos x="10" y="10"/>
    <p:text>inserire immagine "example8"</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1-06-05T21:37:53.822" idx="11">
    <p:pos x="10" y="10"/>
    <p:text>inserire immagine "example8"</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A22AC-0FD8-4939-82E2-B49A6A8922E3}" type="datetimeFigureOut">
              <a:rPr lang="it-IT" smtClean="0"/>
              <a:pPr/>
              <a:t>06/06/2011</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2B3DC-3143-4319-8499-CC48269B63A2}" type="slidenum">
              <a:rPr lang="it-IT" smtClean="0"/>
              <a:pPr/>
              <a:t>‹#›</a:t>
            </a:fld>
            <a:endParaRPr lang="it-IT"/>
          </a:p>
        </p:txBody>
      </p:sp>
    </p:spTree>
    <p:extLst>
      <p:ext uri="{BB962C8B-B14F-4D97-AF65-F5344CB8AC3E}">
        <p14:creationId xmlns:p14="http://schemas.microsoft.com/office/powerpoint/2010/main" val="286486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Ci sarà una parte introduttiva e nella</a:t>
            </a:r>
            <a:r>
              <a:rPr lang="it-IT" baseline="0" dirty="0" smtClean="0"/>
              <a:t> successiva parte saranno discussi con maggiore dettaglio i concetti introdotti</a:t>
            </a:r>
            <a:endParaRPr lang="it-IT" dirty="0" smtClean="0"/>
          </a:p>
          <a:p>
            <a:endParaRPr lang="it-IT" dirty="0" smtClean="0"/>
          </a:p>
          <a:p>
            <a:r>
              <a:rPr lang="it-IT" dirty="0" smtClean="0"/>
              <a:t>Carattere di </a:t>
            </a:r>
            <a:r>
              <a:rPr lang="it-IT" b="1" dirty="0" smtClean="0"/>
              <a:t>survey</a:t>
            </a:r>
          </a:p>
          <a:p>
            <a:r>
              <a:rPr lang="it-IT" dirty="0" smtClean="0"/>
              <a:t>Riferimenti in </a:t>
            </a:r>
            <a:r>
              <a:rPr lang="it-IT" b="1" dirty="0" smtClean="0"/>
              <a:t>bibliografia</a:t>
            </a:r>
            <a:endParaRPr lang="it-IT" b="1"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Si possono esprimere</a:t>
            </a:r>
            <a:r>
              <a:rPr lang="it-IT" baseline="0" dirty="0" smtClean="0"/>
              <a:t> o</a:t>
            </a:r>
            <a:r>
              <a:rPr lang="it-IT" dirty="0" smtClean="0"/>
              <a:t>pinioni</a:t>
            </a:r>
            <a:r>
              <a:rPr lang="it-IT" baseline="0" dirty="0" smtClean="0"/>
              <a:t> su qualsiasi cosa, che riferiremo con il termine di «</a:t>
            </a:r>
            <a:r>
              <a:rPr lang="it-IT" b="1" baseline="0" dirty="0" smtClean="0"/>
              <a:t>oggetto</a:t>
            </a:r>
            <a:r>
              <a:rPr lang="it-IT" baseline="0" dirty="0" smtClean="0"/>
              <a:t>» nel proseguio della presentazione [da qui in poi].</a:t>
            </a:r>
          </a:p>
          <a:p>
            <a:r>
              <a:rPr lang="it-IT" dirty="0" smtClean="0"/>
              <a:t>An</a:t>
            </a:r>
            <a:r>
              <a:rPr lang="it-IT" baseline="0" dirty="0" smtClean="0"/>
              <a:t> opinion can be expressed on any node and any attribute of the node.</a:t>
            </a:r>
          </a:p>
          <a:p>
            <a:r>
              <a:rPr lang="it-IT" baseline="0" dirty="0" smtClean="0"/>
              <a:t>Tuttavia studiare un testo ad un livello </a:t>
            </a:r>
            <a:r>
              <a:rPr lang="it-IT" b="1" baseline="0" dirty="0" smtClean="0"/>
              <a:t>arbitrario</a:t>
            </a:r>
            <a:r>
              <a:rPr lang="it-IT" baseline="0" dirty="0" smtClean="0"/>
              <a:t> di dettaglio (come implicato dalla definizione) comporta notevoli sforzi.</a:t>
            </a:r>
          </a:p>
          <a:p>
            <a:r>
              <a:rPr lang="it-IT" baseline="0" dirty="0" smtClean="0"/>
              <a:t>Di solito per rendere più agevole il compito e si usa una visione semplificata basata sul concetto di </a:t>
            </a:r>
            <a:r>
              <a:rPr lang="it-IT" b="1" baseline="0" dirty="0" smtClean="0"/>
              <a:t>feature</a:t>
            </a:r>
            <a:r>
              <a:rPr lang="it-IT" baseline="0" dirty="0" smtClean="0"/>
              <a:t>. </a:t>
            </a:r>
          </a:p>
          <a:p>
            <a:r>
              <a:rPr lang="it-IT" baseline="0" dirty="0" smtClean="0"/>
              <a:t>Nel seguito riferiremo sia le singole componenti, sia i singoli attributi con il termine «feature».</a:t>
            </a:r>
          </a:p>
          <a:p>
            <a:r>
              <a:rPr lang="it-IT" baseline="0" dirty="0" smtClean="0"/>
              <a:t>Rifare esempio alla luce del nuovo concetto (generic/specific opinion).</a:t>
            </a:r>
          </a:p>
          <a:p>
            <a:endParaRPr lang="it-IT" baseline="0" dirty="0" smtClean="0"/>
          </a:p>
          <a:p>
            <a:r>
              <a:rPr lang="it-IT" baseline="0" dirty="0" smtClean="0"/>
              <a:t>Simplified using features instead of components and attributes</a:t>
            </a:r>
          </a:p>
          <a:p>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12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An </a:t>
            </a:r>
            <a:r>
              <a:rPr lang="it-IT" b="1" dirty="0" smtClean="0"/>
              <a:t>opinionated document </a:t>
            </a:r>
            <a:r>
              <a:rPr lang="it-IT" b="0" dirty="0" smtClean="0"/>
              <a:t>can be a product review,</a:t>
            </a:r>
            <a:r>
              <a:rPr lang="it-IT" b="0" baseline="0" dirty="0" smtClean="0"/>
              <a:t> a forum post, or a blog that evaluates a set of objects. [In the general case]</a:t>
            </a:r>
            <a:endParaRPr lang="it-IT" b="1" dirty="0" smtClean="0"/>
          </a:p>
          <a:p>
            <a:r>
              <a:rPr lang="it-IT" dirty="0" smtClean="0"/>
              <a:t>It can be defines as</a:t>
            </a:r>
            <a:r>
              <a:rPr lang="it-IT" baseline="0" dirty="0" smtClean="0"/>
              <a:t> a set of sentences {s1, ..., sn}</a:t>
            </a:r>
          </a:p>
          <a:p>
            <a:endParaRPr lang="it-IT"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it-IT" sz="2000" b="1" dirty="0" smtClean="0"/>
              <a:t>Opinion</a:t>
            </a:r>
            <a:r>
              <a:rPr lang="it-IT" sz="2000" b="1" baseline="0" dirty="0" smtClean="0"/>
              <a:t> holder </a:t>
            </a:r>
            <a:r>
              <a:rPr lang="it-IT" sz="2000" baseline="0" dirty="0" smtClean="0"/>
              <a:t>is the person or organization that expresses the opinion (also know as opinion source).</a:t>
            </a:r>
          </a:p>
          <a:p>
            <a:pPr marL="0" marR="0" lvl="1" indent="0" algn="l" defTabSz="914400" rtl="0" eaLnBrk="1" fontAlgn="auto" latinLnBrk="0" hangingPunct="1">
              <a:lnSpc>
                <a:spcPct val="100000"/>
              </a:lnSpc>
              <a:spcBef>
                <a:spcPts val="0"/>
              </a:spcBef>
              <a:spcAft>
                <a:spcPts val="0"/>
              </a:spcAft>
              <a:buClrTx/>
              <a:buSzTx/>
              <a:buFontTx/>
              <a:buNone/>
              <a:tabLst/>
              <a:defRPr/>
            </a:pPr>
            <a:r>
              <a:rPr lang="it-IT" sz="2000" baseline="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it-IT" sz="2000" baseline="0" dirty="0" smtClean="0"/>
              <a:t>Each implicit feature is referred by using a feature indicator</a:t>
            </a:r>
          </a:p>
        </p:txBody>
      </p:sp>
      <p:sp>
        <p:nvSpPr>
          <p:cNvPr id="4" name="Slide Number Placeholder 3"/>
          <p:cNvSpPr>
            <a:spLocks noGrp="1"/>
          </p:cNvSpPr>
          <p:nvPr>
            <p:ph type="sldNum" sz="quarter" idx="10"/>
          </p:nvPr>
        </p:nvSpPr>
        <p:spPr/>
        <p:txBody>
          <a:bodyPr/>
          <a:lstStyle/>
          <a:p>
            <a:fld id="{1732B3DC-3143-4319-8499-CC48269B63A2}" type="slidenum">
              <a:rPr lang="it-IT" smtClean="0"/>
              <a:pPr/>
              <a:t>13</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Dopo aver presentato i singoli gli elementi li mettiamo assieme</a:t>
            </a:r>
            <a:r>
              <a:rPr lang="it-IT" baseline="0" dirty="0" smtClean="0"/>
              <a:t> per definire un modello per l’oggetto, un modello per un testo opinionato, l’obiettivo di mining che globalmente riferiamo col il termine di «Feature-based sentiment analysis model».</a:t>
            </a:r>
            <a:endParaRPr lang="it-IT" dirty="0" smtClean="0"/>
          </a:p>
          <a:p>
            <a:r>
              <a:rPr lang="it-IT" dirty="0" smtClean="0"/>
              <a:t>The</a:t>
            </a:r>
            <a:r>
              <a:rPr lang="it-IT" baseline="0" dirty="0" smtClean="0"/>
              <a:t> </a:t>
            </a:r>
            <a:r>
              <a:rPr lang="it-IT" i="1" baseline="0" dirty="0" smtClean="0"/>
              <a:t>f</a:t>
            </a:r>
            <a:r>
              <a:rPr lang="it-IT" baseline="0" dirty="0" smtClean="0"/>
              <a:t> set includes the object itself as a special feature; W </a:t>
            </a:r>
            <a:r>
              <a:rPr lang="it-IT" i="0" baseline="0" dirty="0" smtClean="0"/>
              <a:t>is the synonyms (words and phrases) finite set; I indicator finite set.</a:t>
            </a:r>
          </a:p>
          <a:p>
            <a:endParaRPr lang="it-IT" i="0" baseline="0" dirty="0" smtClean="0"/>
          </a:p>
          <a:p>
            <a:r>
              <a:rPr lang="it-IT" i="0" baseline="0" dirty="0" smtClean="0"/>
              <a:t>Le opinioni possono essere essere di </a:t>
            </a:r>
            <a:r>
              <a:rPr lang="it-IT" b="1" i="0" baseline="0" dirty="0" smtClean="0"/>
              <a:t>due tipi</a:t>
            </a:r>
            <a:r>
              <a:rPr lang="it-IT" i="0" baseline="0" dirty="0" smtClean="0"/>
              <a:t>: ...</a:t>
            </a:r>
          </a:p>
          <a:p>
            <a:endParaRPr lang="it-IT" i="0" baseline="0" dirty="0" smtClean="0"/>
          </a:p>
          <a:p>
            <a:r>
              <a:rPr lang="it-IT" dirty="0" smtClean="0"/>
              <a:t>Remark 1:</a:t>
            </a:r>
            <a:r>
              <a:rPr lang="it-IT" baseline="0" dirty="0" smtClean="0"/>
              <a:t> </a:t>
            </a:r>
            <a:r>
              <a:rPr lang="it-IT" b="1" baseline="0" dirty="0" smtClean="0"/>
              <a:t>simplified</a:t>
            </a:r>
            <a:r>
              <a:rPr lang="it-IT" baseline="0" dirty="0" smtClean="0"/>
              <a:t> model</a:t>
            </a:r>
          </a:p>
          <a:p>
            <a:r>
              <a:rPr lang="it-IT" baseline="0" dirty="0" smtClean="0"/>
              <a:t>Remark 2: defined </a:t>
            </a:r>
            <a:r>
              <a:rPr lang="it-IT" b="1" baseline="0" dirty="0" smtClean="0"/>
              <a:t>directly</a:t>
            </a:r>
            <a:r>
              <a:rPr lang="it-IT" baseline="0" dirty="0" smtClean="0"/>
              <a:t>, defined with the </a:t>
            </a:r>
            <a:r>
              <a:rPr lang="it-IT" b="1" baseline="0" dirty="0" smtClean="0"/>
              <a:t>effect</a:t>
            </a:r>
            <a:r>
              <a:rPr lang="it-IT" baseline="0" dirty="0" smtClean="0"/>
              <a:t> on some othe objects</a:t>
            </a:r>
          </a:p>
          <a:p>
            <a:r>
              <a:rPr lang="it-IT" baseline="0" dirty="0" smtClean="0"/>
              <a:t>Remark 3: come identifichiamo se un testo è opinionato, cioè contiene opinioni? «Se almeno una delle sue frasi contiene opinioni» potrebbe non essere corretto perchè l’opinione potrebbe essere una citazione. Si può usare un criterio intenzionale, ossia se l’autore vuole esprimere la propria opinione usando il testo.</a:t>
            </a:r>
          </a:p>
        </p:txBody>
      </p:sp>
      <p:sp>
        <p:nvSpPr>
          <p:cNvPr id="4" name="Slide Number Placeholder 3"/>
          <p:cNvSpPr>
            <a:spLocks noGrp="1"/>
          </p:cNvSpPr>
          <p:nvPr>
            <p:ph type="sldNum" sz="quarter" idx="10"/>
          </p:nvPr>
        </p:nvSpPr>
        <p:spPr/>
        <p:txBody>
          <a:bodyPr/>
          <a:lstStyle/>
          <a:p>
            <a:fld id="{1732B3DC-3143-4319-8499-CC48269B63A2}" type="slidenum">
              <a:rPr lang="it-IT" smtClean="0"/>
              <a:pPr/>
              <a:t>14</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baseline="0" dirty="0" smtClean="0"/>
              <a:t>Remark 1: opinion strength &amp; grouping</a:t>
            </a:r>
          </a:p>
          <a:p>
            <a:endParaRPr lang="it-IT" baseline="0" dirty="0" smtClean="0"/>
          </a:p>
          <a:p>
            <a:r>
              <a:rPr lang="it-IT" baseline="0" dirty="0" smtClean="0"/>
              <a:t>Obiettivi di mining</a:t>
            </a:r>
          </a:p>
          <a:p>
            <a:pPr marL="171450" indent="-171450">
              <a:buFont typeface="Arial" pitchFamily="34" charset="0"/>
              <a:buChar char="•"/>
            </a:pPr>
            <a:r>
              <a:rPr lang="it-IT" baseline="0" dirty="0" smtClean="0"/>
              <a:t>Trovare tutte le quintuple &lt;...&gt; in d</a:t>
            </a:r>
          </a:p>
          <a:p>
            <a:pPr marL="171450" indent="-171450">
              <a:buFont typeface="Arial" pitchFamily="34" charset="0"/>
              <a:buChar char="•"/>
            </a:pPr>
            <a:r>
              <a:rPr lang="it-IT" baseline="0" dirty="0" smtClean="0"/>
              <a:t>Identificare tutti i sinonimi e gli indicatori di feature</a:t>
            </a:r>
          </a:p>
          <a:p>
            <a:pPr marL="171450" indent="-171450">
              <a:buFont typeface="Arial" pitchFamily="34" charset="0"/>
              <a:buChar char="•"/>
            </a:pPr>
            <a:endParaRPr lang="it-IT" baseline="0" dirty="0" smtClean="0"/>
          </a:p>
          <a:p>
            <a:pPr marL="0" indent="0">
              <a:buFont typeface="Arial" pitchFamily="34" charset="0"/>
              <a:buNone/>
            </a:pPr>
            <a:r>
              <a:rPr lang="it-IT" baseline="0" dirty="0" smtClean="0"/>
              <a:t>Remark 2: non basta trovare gli elementi, bisogna </a:t>
            </a:r>
            <a:r>
              <a:rPr lang="it-IT" b="1" baseline="0" dirty="0" smtClean="0"/>
              <a:t>metterli in relazione</a:t>
            </a:r>
            <a:r>
              <a:rPr lang="it-IT" baseline="0" dirty="0" smtClean="0"/>
              <a:t> tra di loro. Per questo motivo il task è </a:t>
            </a:r>
            <a:r>
              <a:rPr lang="it-IT" b="1" baseline="0" dirty="0" smtClean="0"/>
              <a:t>difficile</a:t>
            </a:r>
            <a:r>
              <a:rPr lang="it-IT" baseline="0" dirty="0" smtClean="0"/>
              <a:t>!</a:t>
            </a:r>
          </a:p>
          <a:p>
            <a:pPr marL="0" indent="0">
              <a:buFont typeface="Arial" pitchFamily="34" charset="0"/>
              <a:buNone/>
            </a:pPr>
            <a:r>
              <a:rPr lang="it-IT" baseline="0" dirty="0" smtClean="0"/>
              <a:t>Remark 3: non sempre è necessario trovare </a:t>
            </a:r>
            <a:r>
              <a:rPr lang="it-IT" b="1" baseline="0" dirty="0" smtClean="0"/>
              <a:t>tutti gli elementi</a:t>
            </a:r>
          </a:p>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15</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Una frase soggettiva può</a:t>
            </a:r>
            <a:r>
              <a:rPr lang="it-IT" baseline="0" dirty="0" smtClean="0"/>
              <a:t> anche non contenere opinioni, mentre non tutte le frasi oggettive non contengono opinioni.</a:t>
            </a:r>
          </a:p>
          <a:p>
            <a:endParaRPr lang="it-IT" dirty="0" smtClean="0"/>
          </a:p>
          <a:p>
            <a:r>
              <a:rPr lang="it-IT" dirty="0" smtClean="0"/>
              <a:t>Remark 1: i concetti di subjective sentences</a:t>
            </a:r>
            <a:r>
              <a:rPr lang="it-IT" baseline="0" dirty="0" smtClean="0"/>
              <a:t> and opinionated sentences non coincidono, benchè spesso opinionated sentences sono un sottoinsieme delle subjective sentences</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16</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it-IT" baseline="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18</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it-IT" baseline="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19</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b="1" dirty="0" smtClean="0"/>
              <a:t>Diverso da </a:t>
            </a:r>
            <a:r>
              <a:rPr lang="it-IT" dirty="0" smtClean="0"/>
              <a:t>classificazione di testi:</a:t>
            </a:r>
            <a:r>
              <a:rPr lang="it-IT" baseline="0" dirty="0" smtClean="0"/>
              <a:t> non si usano topic related words, sentiment or opinion words</a:t>
            </a:r>
          </a:p>
          <a:p>
            <a:endParaRPr lang="it-IT" baseline="0" dirty="0" smtClean="0"/>
          </a:p>
          <a:p>
            <a:r>
              <a:rPr lang="it-IT" dirty="0" smtClean="0"/>
              <a:t>Si possono</a:t>
            </a:r>
            <a:r>
              <a:rPr lang="it-IT" baseline="0" dirty="0" smtClean="0"/>
              <a:t> usare metodi classici supervisionati come naive bayes, SVM, usando unigrammi</a:t>
            </a:r>
          </a:p>
          <a:p>
            <a:r>
              <a:rPr lang="it-IT" dirty="0" smtClean="0"/>
              <a:t>(semplificazione:</a:t>
            </a:r>
            <a:r>
              <a:rPr lang="it-IT" baseline="0" dirty="0" smtClean="0"/>
              <a:t> </a:t>
            </a:r>
            <a:r>
              <a:rPr lang="it-IT" dirty="0" smtClean="0"/>
              <a:t>non sono state usate review neurali)</a:t>
            </a:r>
          </a:p>
          <a:p>
            <a:endParaRPr lang="it-IT" dirty="0" smtClean="0"/>
          </a:p>
          <a:p>
            <a:r>
              <a:rPr lang="it-IT" dirty="0" smtClean="0"/>
              <a:t>Il compito principale è identificare un</a:t>
            </a:r>
            <a:r>
              <a:rPr lang="it-IT" baseline="0" dirty="0" smtClean="0"/>
              <a:t> insieme adeguato di feature (intese nell’accezione del machine learning)</a:t>
            </a:r>
          </a:p>
          <a:p>
            <a:pPr marL="0" marR="0" lvl="3" indent="0" algn="l" defTabSz="914400" rtl="0" eaLnBrk="1" fontAlgn="auto" latinLnBrk="0" hangingPunct="1">
              <a:lnSpc>
                <a:spcPct val="100000"/>
              </a:lnSpc>
              <a:spcBef>
                <a:spcPts val="0"/>
              </a:spcBef>
              <a:spcAft>
                <a:spcPts val="0"/>
              </a:spcAft>
              <a:buClrTx/>
              <a:buSzTx/>
              <a:buFontTx/>
              <a:buNone/>
              <a:tabLst/>
              <a:defRPr/>
            </a:pPr>
            <a:r>
              <a:rPr lang="it-IT" baseline="0" dirty="0" smtClean="0"/>
              <a:t>	</a:t>
            </a:r>
            <a:r>
              <a:rPr lang="it-IT" dirty="0" smtClean="0"/>
              <a:t>sentiment and opinion words that indicate positive or negative opinions are important (</a:t>
            </a:r>
            <a:r>
              <a:rPr lang="it-IT" i="1" dirty="0" smtClean="0"/>
              <a:t>great, excellent, amazing, horrible, bad, worst, etc.</a:t>
            </a:r>
            <a:r>
              <a:rPr lang="it-IT" dirty="0" smtClean="0"/>
              <a:t>)</a:t>
            </a:r>
          </a:p>
          <a:p>
            <a:endParaRPr lang="it-IT" baseline="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20</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overfitting? (motivi</a:t>
            </a:r>
            <a:r>
              <a:rPr lang="it-IT" baseline="0" dirty="0" smtClean="0"/>
              <a:t> ed esempi a pagina 11)</a:t>
            </a:r>
          </a:p>
          <a:p>
            <a:r>
              <a:rPr lang="it-IT" baseline="0" dirty="0" smtClean="0"/>
              <a:t>es: </a:t>
            </a:r>
            <a:r>
              <a:rPr lang="it-IT" i="1" baseline="0" dirty="0" smtClean="0"/>
              <a:t>unpredictable</a:t>
            </a:r>
            <a:r>
              <a:rPr lang="it-IT" baseline="0" dirty="0" smtClean="0"/>
              <a:t> (car reviews / movies)</a:t>
            </a:r>
          </a:p>
          <a:p>
            <a:endParaRPr lang="it-IT" baseline="0" dirty="0" smtClean="0"/>
          </a:p>
          <a:p>
            <a:r>
              <a:rPr lang="it-IT" baseline="0" dirty="0" smtClean="0"/>
              <a:t>«existing research has used labeled data from one domain and unlabeled data from the target domain and general opinion words as features for adaptation»</a:t>
            </a:r>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21</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«Opinion</a:t>
            </a:r>
            <a:r>
              <a:rPr lang="it-IT" baseline="0" dirty="0" smtClean="0"/>
              <a:t> words and phrases important are dominant indicators for sentiment classification»</a:t>
            </a:r>
          </a:p>
          <a:p>
            <a:r>
              <a:rPr lang="it-IT" baseline="0" dirty="0" smtClean="0"/>
              <a:t>E’ mostrato un algoritmo </a:t>
            </a:r>
            <a:r>
              <a:rPr lang="it-IT" b="1" baseline="0" dirty="0" smtClean="0"/>
              <a:t>non supervisionato</a:t>
            </a:r>
            <a:r>
              <a:rPr lang="it-IT" baseline="0" dirty="0" smtClean="0"/>
              <a:t> che fa uso di parole e frasi comuni per esprimere opinioni.</a:t>
            </a:r>
          </a:p>
          <a:p>
            <a:r>
              <a:rPr lang="it-IT" baseline="0" dirty="0" smtClean="0"/>
              <a:t>Nella tabella sono listati i </a:t>
            </a:r>
            <a:r>
              <a:rPr lang="it-IT" b="1" baseline="0" dirty="0" smtClean="0"/>
              <a:t>pattern</a:t>
            </a:r>
            <a:r>
              <a:rPr lang="it-IT" baseline="0" dirty="0" smtClean="0"/>
              <a:t> usati per estrarre frasi da due parole.</a:t>
            </a:r>
          </a:p>
          <a:p>
            <a:endParaRPr lang="it-IT" baseline="0" dirty="0" smtClean="0"/>
          </a:p>
          <a:p>
            <a:r>
              <a:rPr lang="it-IT" baseline="0" dirty="0" smtClean="0"/>
              <a:t>Al </a:t>
            </a:r>
            <a:r>
              <a:rPr lang="it-IT" b="0" baseline="0" dirty="0" smtClean="0"/>
              <a:t>numeratore</a:t>
            </a:r>
            <a:r>
              <a:rPr lang="it-IT" baseline="0" dirty="0" smtClean="0"/>
              <a:t> c’è la </a:t>
            </a:r>
            <a:r>
              <a:rPr lang="it-IT" b="1" baseline="0" dirty="0" smtClean="0"/>
              <a:t>probabilità di occorrenza </a:t>
            </a:r>
            <a:r>
              <a:rPr lang="it-IT" baseline="0" dirty="0" smtClean="0"/>
              <a:t>di term1 e term2, al </a:t>
            </a:r>
            <a:r>
              <a:rPr lang="it-IT" b="0" baseline="0" dirty="0" smtClean="0"/>
              <a:t>denominatore la probabilità di occorrenza se sono statisticamente </a:t>
            </a:r>
            <a:r>
              <a:rPr lang="it-IT" b="1" baseline="0" dirty="0" smtClean="0"/>
              <a:t>indipendenti</a:t>
            </a:r>
          </a:p>
          <a:p>
            <a:r>
              <a:rPr lang="it-IT" baseline="0" dirty="0" smtClean="0"/>
              <a:t>Il rapporto della formula è un indice del </a:t>
            </a:r>
            <a:r>
              <a:rPr lang="it-IT" b="1" baseline="0" dirty="0" smtClean="0"/>
              <a:t>grado di dipendenza statistica</a:t>
            </a:r>
            <a:r>
              <a:rPr lang="it-IT" baseline="0" dirty="0" smtClean="0"/>
              <a:t> </a:t>
            </a:r>
          </a:p>
          <a:p>
            <a:r>
              <a:rPr lang="it-IT" baseline="0" dirty="0" smtClean="0"/>
              <a:t>PMI: log of this ratio is the amount of information that we acquire about the presence of one of the words when we observe the other</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22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lot of works has been done regarding "facts“</a:t>
            </a:r>
            <a:r>
              <a:rPr lang="en-US" baseline="0" dirty="0" smtClean="0"/>
              <a:t> </a:t>
            </a:r>
            <a:r>
              <a:rPr lang="en-US" dirty="0" smtClean="0"/>
              <a:t>not regarding “opinions” cause the lacks of textual evidences (but the Web has changed the situation with an ever growing number of reported opinions about different topics). Ecommerce reviews,</a:t>
            </a:r>
            <a:r>
              <a:rPr lang="en-US" baseline="0" dirty="0" smtClean="0"/>
              <a:t> </a:t>
            </a:r>
            <a:r>
              <a:rPr lang="en-US" dirty="0" smtClean="0"/>
              <a:t>opinions on social networks (Facebook, Twitter),</a:t>
            </a:r>
            <a:r>
              <a:rPr lang="en-US" baseline="0" dirty="0" smtClean="0"/>
              <a:t> </a:t>
            </a:r>
            <a:r>
              <a:rPr lang="en-US" dirty="0" smtClean="0"/>
              <a:t>Blogs</a:t>
            </a:r>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3</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94360" lvl="2"/>
            <a:r>
              <a:rPr lang="it-IT" i="0" dirty="0" smtClean="0"/>
              <a:t>Operatore</a:t>
            </a:r>
            <a:r>
              <a:rPr lang="it-IT" i="0" baseline="0" dirty="0" smtClean="0"/>
              <a:t> NEAR = vincola i risultati ad avere le parole cercate a non più di 10 di distanza</a:t>
            </a:r>
            <a:endParaRPr lang="it-IT" i="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23</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1) Filtra frasi che</a:t>
            </a:r>
            <a:r>
              <a:rPr lang="it-IT" baseline="0" dirty="0" smtClean="0"/>
              <a:t> non contengono opinioni</a:t>
            </a:r>
          </a:p>
          <a:p>
            <a:r>
              <a:rPr lang="it-IT" dirty="0" smtClean="0"/>
              <a:t>2) Sappiamo</a:t>
            </a:r>
            <a:r>
              <a:rPr lang="it-IT" baseline="0" dirty="0" smtClean="0"/>
              <a:t> di quali oggetti (e le relative feature) di cui si parla nelle frasi, serve per il task più grande</a:t>
            </a:r>
            <a:endParaRPr lang="it-IT" dirty="0" smtClean="0"/>
          </a:p>
          <a:p>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Metodi di</a:t>
            </a:r>
            <a:r>
              <a:rPr lang="it-IT" baseline="0" dirty="0" smtClean="0"/>
              <a:t> apprendimento supervisionato </a:t>
            </a:r>
            <a:r>
              <a:rPr lang="it-IT" b="1" baseline="0" dirty="0" smtClean="0"/>
              <a:t>tradizionali</a:t>
            </a:r>
            <a:r>
              <a:rPr lang="it-IT" baseline="0" dirty="0" smtClean="0"/>
              <a:t> (come il Naive Bayes) sono applicabili</a:t>
            </a:r>
          </a:p>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Per evitare di taggare a mano le singole frasi d’esempio, si usano metodi</a:t>
            </a:r>
            <a:r>
              <a:rPr lang="it-IT" baseline="0" dirty="0" smtClean="0"/>
              <a:t> di </a:t>
            </a:r>
            <a:r>
              <a:rPr lang="it-IT" b="1" baseline="0" dirty="0" smtClean="0"/>
              <a:t>bootstrapping</a:t>
            </a:r>
            <a:endParaRPr lang="it-IT"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it-IT" b="0" baseline="0" dirty="0" smtClean="0"/>
              <a:t>	si usano due classificatori molto precisi (ma poco generalizzanti), usano liste di termini lessicali (unigrammi, n-grammi)</a:t>
            </a:r>
          </a:p>
        </p:txBody>
      </p:sp>
      <p:sp>
        <p:nvSpPr>
          <p:cNvPr id="4" name="Slide Number Placeholder 3"/>
          <p:cNvSpPr>
            <a:spLocks noGrp="1"/>
          </p:cNvSpPr>
          <p:nvPr>
            <p:ph type="sldNum" sz="quarter" idx="10"/>
          </p:nvPr>
        </p:nvSpPr>
        <p:spPr/>
        <p:txBody>
          <a:bodyPr/>
          <a:lstStyle/>
          <a:p>
            <a:fld id="{1732B3DC-3143-4319-8499-CC48269B63A2}" type="slidenum">
              <a:rPr lang="it-IT" smtClean="0"/>
              <a:pPr/>
              <a:t>24</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25</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Compound</a:t>
            </a:r>
            <a:r>
              <a:rPr lang="it-IT" baseline="0" dirty="0" smtClean="0"/>
              <a:t> sentences?</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26</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Opinion words are used in sentiment</a:t>
            </a:r>
            <a:r>
              <a:rPr lang="it-IT" baseline="0" dirty="0" smtClean="0"/>
              <a:t> classification tasks, but </a:t>
            </a:r>
            <a:r>
              <a:rPr lang="it-IT" b="1" baseline="0" dirty="0" smtClean="0"/>
              <a:t>How</a:t>
            </a:r>
            <a:r>
              <a:rPr lang="it-IT" baseline="0" dirty="0" smtClean="0"/>
              <a:t> </a:t>
            </a:r>
            <a:r>
              <a:rPr lang="it-IT" b="1" baseline="0" dirty="0" smtClean="0"/>
              <a:t>they are generated</a:t>
            </a:r>
            <a:r>
              <a:rPr lang="it-IT" baseline="0" dirty="0" smtClean="0"/>
              <a:t>?</a:t>
            </a:r>
          </a:p>
          <a:p>
            <a:r>
              <a:rPr lang="it-IT" baseline="0" dirty="0" smtClean="0"/>
              <a:t>Base/comparative type (words of comparative type cannot be used in the same way as the base one due to ...)</a:t>
            </a:r>
          </a:p>
          <a:p>
            <a:r>
              <a:rPr lang="it-IT" baseline="0" dirty="0" smtClean="0"/>
              <a:t>In this section we focus on opinion words of </a:t>
            </a:r>
            <a:r>
              <a:rPr lang="it-IT" b="1" baseline="0" dirty="0" smtClean="0"/>
              <a:t>base type</a:t>
            </a:r>
          </a:p>
          <a:p>
            <a:r>
              <a:rPr lang="it-IT" b="0" baseline="0" dirty="0" smtClean="0"/>
              <a:t>L’approccio </a:t>
            </a:r>
            <a:r>
              <a:rPr lang="it-IT" b="1" baseline="0" dirty="0" smtClean="0"/>
              <a:t>manuale </a:t>
            </a:r>
            <a:r>
              <a:rPr lang="it-IT" b="0" baseline="0" dirty="0" smtClean="0"/>
              <a:t>non è usato da solo, ma per fare «fine-tuning» dei risultati dei metodi automatizzati (che sono soliti commettere alcuni errori)</a:t>
            </a:r>
            <a:endParaRPr lang="it-IT" b="1" baseline="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27</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b="0" baseline="0" dirty="0" smtClean="0"/>
              <a:t>Remark 1: </a:t>
            </a:r>
            <a:r>
              <a:rPr lang="it-IT" b="1" baseline="0" dirty="0" smtClean="0"/>
              <a:t>coherency</a:t>
            </a:r>
            <a:r>
              <a:rPr lang="it-IT" b="0" baseline="0" dirty="0" smtClean="0"/>
              <a:t>, intra/inter-sentential consistency. Inter sent. si applica a frasi vicine: lo stesso orientamento è usato in frasi consecutive</a:t>
            </a:r>
          </a:p>
          <a:p>
            <a:r>
              <a:rPr lang="it-IT" b="0" baseline="0" dirty="0" smtClean="0"/>
              <a:t>Remark 2: </a:t>
            </a:r>
            <a:r>
              <a:rPr lang="it-IT" b="1" baseline="0" dirty="0" smtClean="0"/>
              <a:t>double propagation</a:t>
            </a:r>
            <a:r>
              <a:rPr lang="it-IT" b="0" baseline="0" dirty="0" smtClean="0"/>
              <a:t>, processo di bootstrapping ottenuto propagando sia feature che opinion word (perchè c’è una qualche sorta di legame tra i due concetti); queste relazioni sono modellate tramite «Dependency grammar».</a:t>
            </a:r>
          </a:p>
          <a:p>
            <a:endParaRPr lang="it-IT" b="0" baseline="0" dirty="0" smtClean="0"/>
          </a:p>
          <a:p>
            <a:r>
              <a:rPr lang="it-IT" b="1" baseline="0" dirty="0" smtClean="0"/>
              <a:t>Opinon context</a:t>
            </a:r>
            <a:r>
              <a:rPr lang="it-IT" b="0" baseline="0" dirty="0" smtClean="0"/>
              <a:t>: &lt;object_feature, opinion_word&gt; per modellare diversi orientamenti di parole in differenti contesti dello stesso dominio.</a:t>
            </a:r>
          </a:p>
          <a:p>
            <a:endParaRPr lang="it-IT" b="0" baseline="0" dirty="0" smtClean="0"/>
          </a:p>
          <a:p>
            <a:r>
              <a:rPr lang="it-IT" b="0" baseline="0" dirty="0" smtClean="0"/>
              <a:t>Pag 16 ulteriori remark</a:t>
            </a:r>
          </a:p>
        </p:txBody>
      </p:sp>
      <p:sp>
        <p:nvSpPr>
          <p:cNvPr id="4" name="Slide Number Placeholder 3"/>
          <p:cNvSpPr>
            <a:spLocks noGrp="1"/>
          </p:cNvSpPr>
          <p:nvPr>
            <p:ph type="sldNum" sz="quarter" idx="10"/>
          </p:nvPr>
        </p:nvSpPr>
        <p:spPr/>
        <p:txBody>
          <a:bodyPr/>
          <a:lstStyle/>
          <a:p>
            <a:fld id="{1732B3DC-3143-4319-8499-CC48269B63A2}" type="slidenum">
              <a:rPr lang="it-IT" smtClean="0"/>
              <a:pPr/>
              <a:t>28</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Non è</a:t>
            </a:r>
            <a:r>
              <a:rPr lang="it-IT" baseline="0" dirty="0" smtClean="0"/>
              <a:t> detto che un’opinione positiva (o negativa) su un oggetto </a:t>
            </a:r>
            <a:r>
              <a:rPr lang="it-IT" b="1" baseline="0" dirty="0" smtClean="0"/>
              <a:t>implichi</a:t>
            </a:r>
            <a:r>
              <a:rPr lang="it-IT" baseline="0" dirty="0" smtClean="0"/>
              <a:t> un giudizio positivo (o negativo) su tutte le sue feature.</a:t>
            </a:r>
          </a:p>
          <a:p>
            <a:r>
              <a:rPr lang="it-IT" baseline="0" dirty="0" smtClean="0"/>
              <a:t>A volte è necessario avere </a:t>
            </a:r>
            <a:r>
              <a:rPr lang="it-IT" b="1" baseline="0" dirty="0" smtClean="0"/>
              <a:t>conoscenza più dettagliata</a:t>
            </a:r>
            <a:r>
              <a:rPr lang="it-IT" baseline="0" dirty="0" smtClean="0"/>
              <a:t>. E’ questo lo scopo del «feature-based sentiment analysis» che sia avvale del modello più dettagliato precedentemente esposto.</a:t>
            </a:r>
          </a:p>
          <a:p>
            <a:endParaRPr lang="it-IT" dirty="0" smtClean="0"/>
          </a:p>
          <a:p>
            <a:r>
              <a:rPr lang="it-IT" baseline="0" dirty="0" smtClean="0"/>
              <a:t>Siccome è condotto sulle review online si possono fare assunzioni sui possibili formati testuali</a:t>
            </a:r>
          </a:p>
          <a:p>
            <a:endParaRPr lang="it-IT" baseline="0" dirty="0" smtClean="0"/>
          </a:p>
          <a:p>
            <a:r>
              <a:rPr lang="it-IT" baseline="0" dirty="0" smtClean="0"/>
              <a:t>Remark 1: altri problemi </a:t>
            </a:r>
            <a:r>
              <a:rPr lang="it-IT" b="1" baseline="0" smtClean="0"/>
              <a:t>coreference resolution, named entity recognition (NER)</a:t>
            </a:r>
            <a:endParaRPr lang="it-IT" b="1"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30</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b="1" dirty="0" smtClean="0"/>
              <a:t>Supervised</a:t>
            </a:r>
            <a:r>
              <a:rPr lang="it-IT" baseline="0" dirty="0" smtClean="0"/>
              <a:t> pattern learning approach</a:t>
            </a:r>
          </a:p>
          <a:p>
            <a:endParaRPr lang="it-IT" baseline="0" dirty="0" smtClean="0"/>
          </a:p>
          <a:p>
            <a:r>
              <a:rPr lang="it-IT" baseline="0" dirty="0" smtClean="0"/>
              <a:t>Possono essere usati molti </a:t>
            </a:r>
            <a:r>
              <a:rPr lang="it-IT" b="1" baseline="0" dirty="0" smtClean="0"/>
              <a:t>metodi</a:t>
            </a:r>
            <a:r>
              <a:rPr lang="it-IT" baseline="0" dirty="0" smtClean="0"/>
              <a:t> per estrarre feature, tra cui CRF, SR</a:t>
            </a:r>
          </a:p>
          <a:p>
            <a:endParaRPr lang="it-IT" baseline="0" dirty="0" smtClean="0"/>
          </a:p>
          <a:p>
            <a:r>
              <a:rPr lang="it-IT" baseline="0" dirty="0" smtClean="0"/>
              <a:t>Remark: una wildcard può matchare qualsiasi item.</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31</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Remark 1: an object feature can be expressed with a </a:t>
            </a:r>
            <a:r>
              <a:rPr lang="en-US" sz="1200" b="1" i="0" u="none" strike="noStrike" kern="1200" baseline="0" dirty="0" smtClean="0">
                <a:solidFill>
                  <a:schemeClr val="tx1"/>
                </a:solidFill>
                <a:latin typeface="+mn-lt"/>
                <a:ea typeface="+mn-ea"/>
                <a:cs typeface="+mn-cs"/>
              </a:rPr>
              <a:t>noun, adjective, verb or adverb</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Thus, they represent both </a:t>
            </a:r>
            <a:r>
              <a:rPr lang="en-US" sz="1200" b="1" i="0" u="none" strike="noStrike" kern="1200" baseline="0" dirty="0" smtClean="0">
                <a:solidFill>
                  <a:schemeClr val="tx1"/>
                </a:solidFill>
                <a:latin typeface="+mn-lt"/>
                <a:ea typeface="+mn-ea"/>
                <a:cs typeface="+mn-cs"/>
              </a:rPr>
              <a:t>explicit</a:t>
            </a:r>
            <a:r>
              <a:rPr lang="en-US" sz="1200" b="0" i="0" u="none" strike="noStrike" kern="1200" baseline="0" dirty="0" smtClean="0">
                <a:solidFill>
                  <a:schemeClr val="tx1"/>
                </a:solidFill>
                <a:latin typeface="+mn-lt"/>
                <a:ea typeface="+mn-ea"/>
                <a:cs typeface="+mn-cs"/>
              </a:rPr>
              <a:t> features and </a:t>
            </a:r>
            <a:r>
              <a:rPr lang="en-US" sz="1200" b="1" i="0" u="none" strike="noStrike" kern="1200" baseline="0" dirty="0" smtClean="0">
                <a:solidFill>
                  <a:schemeClr val="tx1"/>
                </a:solidFill>
                <a:latin typeface="+mn-lt"/>
                <a:ea typeface="+mn-ea"/>
                <a:cs typeface="+mn-cs"/>
              </a:rPr>
              <a:t>implicit</a:t>
            </a:r>
            <a:r>
              <a:rPr lang="en-US" sz="1200" b="0" i="0" u="none" strike="noStrike" kern="1200" baseline="0" dirty="0" smtClean="0">
                <a:solidFill>
                  <a:schemeClr val="tx1"/>
                </a:solidFill>
                <a:latin typeface="+mn-lt"/>
                <a:ea typeface="+mn-ea"/>
                <a:cs typeface="+mn-cs"/>
              </a:rPr>
              <a:t> feature indicators.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labels and their POS tags used in mining LSRs are: {$feature, NN}, {$feature, JJ}, {$feature, VB} and {$feature, RB}, where $feature denotes a feature to be extracted, and NN stands for noun, VB for verb, JJ for adjective, and RB for adverb.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Note that to simplify the presentation, we use NN and VB to represent all forms of nouns and verbs respectively.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Remark 2: </a:t>
            </a:r>
            <a:r>
              <a:rPr lang="en-US" sz="1200" b="0" i="0" u="none" strike="noStrike" kern="1200" baseline="0" dirty="0" err="1" smtClean="0">
                <a:solidFill>
                  <a:schemeClr val="tx1"/>
                </a:solidFill>
                <a:latin typeface="+mn-lt"/>
                <a:ea typeface="+mn-ea"/>
                <a:cs typeface="+mn-cs"/>
              </a:rPr>
              <a:t>nel</a:t>
            </a:r>
            <a:r>
              <a:rPr lang="en-US" sz="1200" b="0" i="0" u="none" strike="noStrike" kern="1200" baseline="0" dirty="0" smtClean="0">
                <a:solidFill>
                  <a:schemeClr val="tx1"/>
                </a:solidFill>
                <a:latin typeface="+mn-lt"/>
                <a:ea typeface="+mn-ea"/>
                <a:cs typeface="+mn-cs"/>
              </a:rPr>
              <a:t> pattern matching solo </a:t>
            </a:r>
            <a:r>
              <a:rPr lang="en-US" sz="1200" b="0" i="0" u="none" strike="noStrike" kern="1200" baseline="0" dirty="0" err="1" smtClean="0">
                <a:solidFill>
                  <a:schemeClr val="tx1"/>
                </a:solidFill>
                <a:latin typeface="+mn-lt"/>
                <a:ea typeface="+mn-ea"/>
                <a:cs typeface="+mn-cs"/>
              </a:rPr>
              <a:t>il</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lato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destro</a:t>
            </a:r>
            <a:r>
              <a:rPr lang="en-US" sz="1200" b="0" i="0" u="none" strike="noStrike" kern="1200" baseline="0" dirty="0" smtClean="0">
                <a:solidFill>
                  <a:schemeClr val="tx1"/>
                </a:solidFill>
                <a:latin typeface="+mn-lt"/>
                <a:ea typeface="+mn-ea"/>
                <a:cs typeface="+mn-cs"/>
              </a:rPr>
              <a:t> è </a:t>
            </a:r>
            <a:r>
              <a:rPr lang="en-US" sz="1200" b="0" i="0" u="none" strike="noStrike" kern="1200" baseline="0" dirty="0" err="1" smtClean="0">
                <a:solidFill>
                  <a:schemeClr val="tx1"/>
                </a:solidFill>
                <a:latin typeface="+mn-lt"/>
                <a:ea typeface="+mn-ea"/>
                <a:cs typeface="+mn-cs"/>
              </a:rPr>
              <a:t>usato</a:t>
            </a:r>
            <a:r>
              <a:rPr lang="en-US" sz="1200" b="0" i="0" u="none" strike="noStrike" kern="1200" baseline="0" dirty="0" smtClean="0">
                <a:solidFill>
                  <a:schemeClr val="tx1"/>
                </a:solidFill>
                <a:latin typeface="+mn-lt"/>
                <a:ea typeface="+mn-ea"/>
                <a:cs typeface="+mn-cs"/>
              </a:rPr>
              <a:t>; in </a:t>
            </a:r>
            <a:r>
              <a:rPr lang="en-US" sz="1200" b="0" i="0" u="none" strike="noStrike" kern="1200" baseline="0" dirty="0" err="1" smtClean="0">
                <a:solidFill>
                  <a:schemeClr val="tx1"/>
                </a:solidFill>
                <a:latin typeface="+mn-lt"/>
                <a:ea typeface="+mn-ea"/>
                <a:cs typeface="+mn-cs"/>
              </a:rPr>
              <a:t>fase</a:t>
            </a:r>
            <a:r>
              <a:rPr lang="en-US" sz="1200" b="0" i="0" u="none" strike="noStrike" kern="1200" baseline="0" dirty="0" smtClean="0">
                <a:solidFill>
                  <a:schemeClr val="tx1"/>
                </a:solidFill>
                <a:latin typeface="+mn-lt"/>
                <a:ea typeface="+mn-ea"/>
                <a:cs typeface="+mn-cs"/>
              </a:rPr>
              <a:t> di </a:t>
            </a:r>
            <a:r>
              <a:rPr lang="en-US" sz="1200" b="0" i="0" u="none" strike="noStrike" kern="1200" baseline="0" dirty="0" err="1" smtClean="0">
                <a:solidFill>
                  <a:schemeClr val="tx1"/>
                </a:solidFill>
                <a:latin typeface="+mn-lt"/>
                <a:ea typeface="+mn-ea"/>
                <a:cs typeface="+mn-cs"/>
              </a:rPr>
              <a:t>generazione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della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regola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sono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considerati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entrambi</a:t>
            </a:r>
            <a:r>
              <a:rPr lang="en-US" sz="1200" b="0" i="0" u="none" strike="noStrike" kern="1200" baseline="0" dirty="0" smtClean="0">
                <a:solidFill>
                  <a:schemeClr val="tx1"/>
                </a:solidFill>
                <a:latin typeface="+mn-lt"/>
                <a:ea typeface="+mn-ea"/>
                <a:cs typeface="+mn-cs"/>
              </a:rPr>
              <a:t> per </a:t>
            </a:r>
            <a:r>
              <a:rPr lang="en-US" sz="1200" b="0" i="0" u="none" strike="noStrike" kern="1200" baseline="0" dirty="0" err="1" smtClean="0">
                <a:solidFill>
                  <a:schemeClr val="tx1"/>
                </a:solidFill>
                <a:latin typeface="+mn-lt"/>
                <a:ea typeface="+mn-ea"/>
                <a:cs typeface="+mn-cs"/>
              </a:rPr>
              <a:t>calcolare</a:t>
            </a:r>
            <a:r>
              <a:rPr lang="en-US" sz="1200" b="0" i="0" u="none" strike="noStrike" kern="1200" baseline="0" dirty="0" smtClean="0">
                <a:solidFill>
                  <a:schemeClr val="tx1"/>
                </a:solidFill>
                <a:latin typeface="+mn-lt"/>
                <a:ea typeface="+mn-ea"/>
                <a:cs typeface="+mn-cs"/>
              </a:rPr>
              <a:t> la </a:t>
            </a:r>
            <a:r>
              <a:rPr lang="en-US" sz="1200" b="1" i="0" u="none" strike="noStrike" kern="1200" baseline="0" dirty="0" err="1" smtClean="0">
                <a:solidFill>
                  <a:schemeClr val="tx1"/>
                </a:solidFill>
                <a:latin typeface="+mn-lt"/>
                <a:ea typeface="+mn-ea"/>
                <a:cs typeface="+mn-cs"/>
              </a:rPr>
              <a:t>confidenza</a:t>
            </a:r>
            <a:endParaRPr lang="it-IT" b="1"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32</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Unsupervised methods</a:t>
            </a:r>
            <a:r>
              <a:rPr lang="it-IT" baseline="0" dirty="0" smtClean="0"/>
              <a:t> for explicit features extraction</a:t>
            </a:r>
          </a:p>
          <a:p>
            <a:r>
              <a:rPr lang="it-IT" baseline="0" dirty="0" smtClean="0"/>
              <a:t>Le feature identificate al passo 1) sono quelle «</a:t>
            </a:r>
            <a:r>
              <a:rPr lang="it-IT" b="1" baseline="0" dirty="0" smtClean="0"/>
              <a:t>importanti</a:t>
            </a:r>
            <a:r>
              <a:rPr lang="it-IT" baseline="0" dirty="0" smtClean="0"/>
              <a:t>»</a:t>
            </a:r>
          </a:p>
          <a:p>
            <a:r>
              <a:rPr lang="it-IT" baseline="0" dirty="0" smtClean="0"/>
              <a:t>Le feature identificate al passo 2) sono quelle ...</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E’ stato fatto poco lavoro in questo campo (pochi testi di</a:t>
            </a:r>
            <a:r>
              <a:rPr lang="it-IT" baseline="0" dirty="0" smtClean="0"/>
              <a:t> questo disponibili</a:t>
            </a:r>
            <a:r>
              <a:rPr lang="it-IT" dirty="0" smtClean="0"/>
              <a:t>), ma è </a:t>
            </a:r>
            <a:r>
              <a:rPr lang="it-IT" b="1" dirty="0" smtClean="0"/>
              <a:t>importante</a:t>
            </a:r>
            <a:r>
              <a:rPr lang="it-IT" baseline="0" dirty="0" smtClean="0"/>
              <a:t> per individui e organizzazioni.</a:t>
            </a:r>
          </a:p>
          <a:p>
            <a:r>
              <a:rPr lang="it-IT" dirty="0" smtClean="0"/>
              <a:t>Quando vogliamo prendere decisioni ci affidiamo spesso</a:t>
            </a:r>
            <a:r>
              <a:rPr lang="it-IT" baseline="0" dirty="0" smtClean="0"/>
              <a:t> alle opinioni altrui. </a:t>
            </a:r>
          </a:p>
          <a:p>
            <a:r>
              <a:rPr lang="it-IT" dirty="0" smtClean="0"/>
              <a:t>Prima ci</a:t>
            </a:r>
            <a:r>
              <a:rPr lang="it-IT" baseline="0" dirty="0" smtClean="0"/>
              <a:t> si affidava a familiari e/o amici o si facevano opinion polls.</a:t>
            </a:r>
          </a:p>
          <a:p>
            <a:endParaRPr lang="it-IT" baseline="0" dirty="0" smtClean="0"/>
          </a:p>
          <a:p>
            <a:r>
              <a:rPr lang="it-IT" baseline="0" dirty="0" smtClean="0"/>
              <a:t>Trovare ed elaborare opinioni sul Web è un </a:t>
            </a:r>
            <a:r>
              <a:rPr lang="it-IT" b="1" baseline="0" dirty="0" smtClean="0"/>
              <a:t>task difficile </a:t>
            </a:r>
            <a:r>
              <a:rPr lang="it-IT" baseline="0" dirty="0" smtClean="0"/>
              <a:t>perchè c’è un enorme quantitativo di dati disponibile, bisogna scovare le opinioni all’interno delle pagine, e organizzarle in modo che siano utilizzabili. Quindi c’è </a:t>
            </a:r>
            <a:r>
              <a:rPr lang="it-IT" b="1" baseline="0" dirty="0" smtClean="0"/>
              <a:t>bisogno</a:t>
            </a:r>
            <a:r>
              <a:rPr lang="it-IT" baseline="0" dirty="0" smtClean="0"/>
              <a:t> dell’Opinion Mining.</a:t>
            </a:r>
          </a:p>
          <a:p>
            <a:r>
              <a:rPr lang="it-IT" baseline="0" dirty="0" smtClean="0"/>
              <a:t>Siccome grande interesse dal punto di vista applicativo c’è stato un grande </a:t>
            </a:r>
            <a:r>
              <a:rPr lang="it-IT" b="1" baseline="0" dirty="0" smtClean="0"/>
              <a:t>sviluppo</a:t>
            </a:r>
            <a:r>
              <a:rPr lang="it-IT" baseline="0" dirty="0" smtClean="0"/>
              <a:t> da parte dell’industria recentemente.</a:t>
            </a:r>
          </a:p>
          <a:p>
            <a:r>
              <a:rPr lang="it-IT" baseline="0" dirty="0" smtClean="0"/>
              <a:t>---</a:t>
            </a:r>
          </a:p>
          <a:p>
            <a:r>
              <a:rPr lang="it-IT" baseline="0" dirty="0" smtClean="0"/>
              <a:t>Come giustifico il boom accademico ?!</a:t>
            </a:r>
          </a:p>
          <a:p>
            <a:endParaRPr lang="it-IT" baseline="0" dirty="0" smtClean="0"/>
          </a:p>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34</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The lexicon-based approach basically uses </a:t>
            </a:r>
            <a:r>
              <a:rPr lang="en-US" sz="1200" b="0" i="1" u="none" strike="noStrike" kern="1200" baseline="0" dirty="0" smtClean="0">
                <a:solidFill>
                  <a:schemeClr val="tx1"/>
                </a:solidFill>
                <a:latin typeface="+mn-lt"/>
                <a:ea typeface="+mn-ea"/>
                <a:cs typeface="+mn-cs"/>
              </a:rPr>
              <a:t>opinion words </a:t>
            </a:r>
            <a:r>
              <a:rPr lang="en-US" sz="1200" b="0" i="0" u="none" strike="noStrike" kern="1200" baseline="0" dirty="0" smtClean="0">
                <a:solidFill>
                  <a:schemeClr val="tx1"/>
                </a:solidFill>
                <a:latin typeface="+mn-lt"/>
                <a:ea typeface="+mn-ea"/>
                <a:cs typeface="+mn-cs"/>
              </a:rPr>
              <a:t>and </a:t>
            </a:r>
            <a:r>
              <a:rPr lang="en-US" sz="1200" b="0" i="1" u="none" strike="noStrike" kern="1200" baseline="0" dirty="0" smtClean="0">
                <a:solidFill>
                  <a:schemeClr val="tx1"/>
                </a:solidFill>
                <a:latin typeface="+mn-lt"/>
                <a:ea typeface="+mn-ea"/>
                <a:cs typeface="+mn-cs"/>
              </a:rPr>
              <a:t>phrases </a:t>
            </a:r>
            <a:r>
              <a:rPr lang="en-US" sz="1200" b="0" i="0" u="none" strike="noStrike" kern="1200" baseline="0" dirty="0" smtClean="0">
                <a:solidFill>
                  <a:schemeClr val="tx1"/>
                </a:solidFill>
                <a:latin typeface="+mn-lt"/>
                <a:ea typeface="+mn-ea"/>
                <a:cs typeface="+mn-cs"/>
              </a:rPr>
              <a:t>in a sentence to determine the</a:t>
            </a:r>
          </a:p>
          <a:p>
            <a:r>
              <a:rPr lang="en-US" sz="1200" b="0" i="0" u="none" strike="noStrike" kern="1200" baseline="0" dirty="0" smtClean="0">
                <a:solidFill>
                  <a:schemeClr val="tx1"/>
                </a:solidFill>
                <a:latin typeface="+mn-lt"/>
                <a:ea typeface="+mn-ea"/>
                <a:cs typeface="+mn-cs"/>
              </a:rPr>
              <a:t>orientation of the opinion. Apart from the opinion lexicon, negations and </a:t>
            </a:r>
            <a:r>
              <a:rPr lang="en-US" sz="1200" b="0" i="1" u="none" strike="noStrike" kern="1200" baseline="0" dirty="0" smtClean="0">
                <a:solidFill>
                  <a:schemeClr val="tx1"/>
                </a:solidFill>
                <a:latin typeface="+mn-lt"/>
                <a:ea typeface="+mn-ea"/>
                <a:cs typeface="+mn-cs"/>
              </a:rPr>
              <a:t>but</a:t>
            </a:r>
            <a:r>
              <a:rPr lang="en-US" sz="1200" b="0" i="0" u="none" strike="noStrike" kern="1200" baseline="0" dirty="0" smtClean="0">
                <a:solidFill>
                  <a:schemeClr val="tx1"/>
                </a:solidFill>
                <a:latin typeface="+mn-lt"/>
                <a:ea typeface="+mn-ea"/>
                <a:cs typeface="+mn-cs"/>
              </a:rPr>
              <a:t>-clauses in a sentence are</a:t>
            </a:r>
          </a:p>
          <a:p>
            <a:r>
              <a:rPr lang="en-US" sz="1200" b="0" i="0" u="none" strike="noStrike" kern="1200" baseline="0" dirty="0" smtClean="0">
                <a:solidFill>
                  <a:schemeClr val="tx1"/>
                </a:solidFill>
                <a:latin typeface="+mn-lt"/>
                <a:ea typeface="+mn-ea"/>
                <a:cs typeface="+mn-cs"/>
              </a:rPr>
              <a:t>also crucial and need to be handled. The approach works as follows [36, 19]:</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Remark 1:</a:t>
            </a:r>
          </a:p>
          <a:p>
            <a:r>
              <a:rPr lang="en-US" sz="1200" b="0" i="0" u="none" strike="noStrike" kern="1200" baseline="0" dirty="0" smtClean="0">
                <a:solidFill>
                  <a:schemeClr val="tx1"/>
                </a:solidFill>
                <a:latin typeface="+mn-lt"/>
                <a:ea typeface="+mn-ea"/>
                <a:cs typeface="+mn-cs"/>
              </a:rPr>
              <a:t>Remark 2: not every “not” means negation, e.g., “not only … but also”. Such </a:t>
            </a:r>
            <a:r>
              <a:rPr lang="en-US" sz="1200" b="0" i="1" u="none" strike="noStrike" kern="1200" baseline="0" dirty="0" err="1" smtClean="0">
                <a:solidFill>
                  <a:schemeClr val="tx1"/>
                </a:solidFill>
                <a:latin typeface="+mn-lt"/>
                <a:ea typeface="+mn-ea"/>
                <a:cs typeface="+mn-cs"/>
              </a:rPr>
              <a:t>nonnegation</a:t>
            </a:r>
            <a:r>
              <a:rPr lang="en-US" sz="1200" b="0" i="1" u="none" strike="noStrike" kern="1200" baseline="0" dirty="0" smtClean="0">
                <a:solidFill>
                  <a:schemeClr val="tx1"/>
                </a:solidFill>
                <a:latin typeface="+mn-lt"/>
                <a:ea typeface="+mn-ea"/>
                <a:cs typeface="+mn-cs"/>
              </a:rPr>
              <a:t> phrases containing negation words </a:t>
            </a:r>
            <a:r>
              <a:rPr lang="en-US" sz="1200" b="0" i="0" u="none" strike="noStrike" kern="1200" baseline="0" dirty="0" smtClean="0">
                <a:solidFill>
                  <a:schemeClr val="tx1"/>
                </a:solidFill>
                <a:latin typeface="+mn-lt"/>
                <a:ea typeface="+mn-ea"/>
                <a:cs typeface="+mn-cs"/>
              </a:rPr>
              <a:t>need to be considered separately.</a:t>
            </a:r>
          </a:p>
          <a:p>
            <a:r>
              <a:rPr lang="en-US" sz="1200" b="0" i="0" u="none" strike="noStrike" kern="1200" baseline="0" dirty="0" smtClean="0">
                <a:solidFill>
                  <a:schemeClr val="tx1"/>
                </a:solidFill>
                <a:latin typeface="+mn-lt"/>
                <a:ea typeface="+mn-ea"/>
                <a:cs typeface="+mn-cs"/>
              </a:rPr>
              <a:t>Remark 3: not every </a:t>
            </a:r>
            <a:r>
              <a:rPr lang="en-US" sz="1200" b="0" i="1" u="none" strike="noStrike" kern="1200" baseline="0" dirty="0" smtClean="0">
                <a:solidFill>
                  <a:schemeClr val="tx1"/>
                </a:solidFill>
                <a:latin typeface="+mn-lt"/>
                <a:ea typeface="+mn-ea"/>
                <a:cs typeface="+mn-cs"/>
              </a:rPr>
              <a:t>but </a:t>
            </a:r>
            <a:r>
              <a:rPr lang="en-US" sz="1200" b="0" i="0" u="none" strike="noStrike" kern="1200" baseline="0" dirty="0" smtClean="0">
                <a:solidFill>
                  <a:schemeClr val="tx1"/>
                </a:solidFill>
                <a:latin typeface="+mn-lt"/>
                <a:ea typeface="+mn-ea"/>
                <a:cs typeface="+mn-cs"/>
              </a:rPr>
              <a:t>means contrary, e.g., “</a:t>
            </a:r>
            <a:r>
              <a:rPr lang="en-US" sz="1200" b="0" i="1" u="none" strike="noStrike" kern="1200" baseline="0" dirty="0" smtClean="0">
                <a:solidFill>
                  <a:schemeClr val="tx1"/>
                </a:solidFill>
                <a:latin typeface="+mn-lt"/>
                <a:ea typeface="+mn-ea"/>
                <a:cs typeface="+mn-cs"/>
              </a:rPr>
              <a:t>not only … but also</a:t>
            </a:r>
            <a:r>
              <a:rPr lang="en-US" sz="1200" b="0" i="0" u="none" strike="noStrike" kern="1200" baseline="0" dirty="0" smtClean="0">
                <a:solidFill>
                  <a:schemeClr val="tx1"/>
                </a:solidFill>
                <a:latin typeface="+mn-lt"/>
                <a:ea typeface="+mn-ea"/>
                <a:cs typeface="+mn-cs"/>
              </a:rPr>
              <a:t>”. Such </a:t>
            </a:r>
            <a:r>
              <a:rPr lang="en-US" sz="1200" b="0" i="1" u="none" strike="noStrike" kern="1200" baseline="0" dirty="0" smtClean="0">
                <a:solidFill>
                  <a:schemeClr val="tx1"/>
                </a:solidFill>
                <a:latin typeface="+mn-lt"/>
                <a:ea typeface="+mn-ea"/>
                <a:cs typeface="+mn-cs"/>
              </a:rPr>
              <a:t>non-but phrases containing “but” </a:t>
            </a:r>
            <a:r>
              <a:rPr lang="en-US" sz="1200" b="0" i="0" u="none" strike="noStrike" kern="1200" baseline="0" dirty="0" smtClean="0">
                <a:solidFill>
                  <a:schemeClr val="tx1"/>
                </a:solidFill>
                <a:latin typeface="+mn-lt"/>
                <a:ea typeface="+mn-ea"/>
                <a:cs typeface="+mn-cs"/>
              </a:rPr>
              <a:t>also need to be considered separately.</a:t>
            </a:r>
          </a:p>
          <a:p>
            <a:r>
              <a:rPr lang="en-US" sz="1200" b="0" i="0" u="none" strike="noStrike" kern="1200" baseline="0" dirty="0" smtClean="0">
                <a:solidFill>
                  <a:schemeClr val="tx1"/>
                </a:solidFill>
                <a:latin typeface="+mn-lt"/>
                <a:ea typeface="+mn-ea"/>
                <a:cs typeface="+mn-cs"/>
              </a:rPr>
              <a:t>Remark 4: where </a:t>
            </a:r>
            <a:r>
              <a:rPr lang="en-US" sz="1200" b="0" i="1" u="none" strike="noStrike" kern="1200" baseline="0" dirty="0" err="1" smtClean="0">
                <a:solidFill>
                  <a:schemeClr val="tx1"/>
                </a:solidFill>
                <a:latin typeface="+mn-lt"/>
                <a:ea typeface="+mn-ea"/>
                <a:cs typeface="+mn-cs"/>
              </a:rPr>
              <a:t>opj</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an opinion word in </a:t>
            </a:r>
            <a:r>
              <a:rPr lang="en-US" sz="1200" b="0" i="1" u="none" strike="noStrike" kern="1200" baseline="0" dirty="0" smtClean="0">
                <a:solidFill>
                  <a:schemeClr val="tx1"/>
                </a:solidFill>
                <a:latin typeface="+mn-lt"/>
                <a:ea typeface="+mn-ea"/>
                <a:cs typeface="+mn-cs"/>
              </a:rPr>
              <a:t>s</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d</a:t>
            </a:r>
            <a:r>
              <a:rPr lang="en-US" sz="1200" b="0" i="0" u="none" strike="noStrike" kern="1200" baseline="0" dirty="0" smtClean="0">
                <a:solidFill>
                  <a:schemeClr val="tx1"/>
                </a:solidFill>
                <a:latin typeface="+mn-lt"/>
                <a:ea typeface="+mn-ea"/>
                <a:cs typeface="+mn-cs"/>
              </a:rPr>
              <a:t>(</a:t>
            </a:r>
            <a:r>
              <a:rPr lang="en-US" sz="1200" b="0" i="1" u="none" strike="noStrike" kern="1200" baseline="0" dirty="0" err="1" smtClean="0">
                <a:solidFill>
                  <a:schemeClr val="tx1"/>
                </a:solidFill>
                <a:latin typeface="+mn-lt"/>
                <a:ea typeface="+mn-ea"/>
                <a:cs typeface="+mn-cs"/>
              </a:rPr>
              <a:t>opj</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fi</a:t>
            </a:r>
            <a:r>
              <a:rPr lang="en-US" sz="1200" b="0" i="0" u="none" strike="noStrike" kern="1200" baseline="0" dirty="0" smtClean="0">
                <a:solidFill>
                  <a:schemeClr val="tx1"/>
                </a:solidFill>
                <a:latin typeface="+mn-lt"/>
                <a:ea typeface="+mn-ea"/>
                <a:cs typeface="+mn-cs"/>
              </a:rPr>
              <a:t>) is the distance between feature </a:t>
            </a:r>
            <a:r>
              <a:rPr lang="en-US" sz="1200" b="0" i="1" u="none" strike="noStrike" kern="1200" baseline="0" dirty="0" smtClean="0">
                <a:solidFill>
                  <a:schemeClr val="tx1"/>
                </a:solidFill>
                <a:latin typeface="+mn-lt"/>
                <a:ea typeface="+mn-ea"/>
                <a:cs typeface="+mn-cs"/>
              </a:rPr>
              <a:t>fi </a:t>
            </a:r>
            <a:r>
              <a:rPr lang="en-US" sz="1200" b="0" i="0" u="none" strike="noStrike" kern="1200" baseline="0" dirty="0" smtClean="0">
                <a:solidFill>
                  <a:schemeClr val="tx1"/>
                </a:solidFill>
                <a:latin typeface="+mn-lt"/>
                <a:ea typeface="+mn-ea"/>
                <a:cs typeface="+mn-cs"/>
              </a:rPr>
              <a:t>and opinion word </a:t>
            </a:r>
            <a:r>
              <a:rPr lang="en-US" sz="1200" b="0" i="1" u="none" strike="noStrike" kern="1200" baseline="0" dirty="0" err="1" smtClean="0">
                <a:solidFill>
                  <a:schemeClr val="tx1"/>
                </a:solidFill>
                <a:latin typeface="+mn-lt"/>
                <a:ea typeface="+mn-ea"/>
                <a:cs typeface="+mn-cs"/>
              </a:rPr>
              <a:t>opj</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a:t>
            </a:r>
            <a:r>
              <a:rPr lang="en-US" sz="1200" b="0" i="1" u="none" strike="noStrike" kern="1200" baseline="0" dirty="0" smtClean="0">
                <a:solidFill>
                  <a:schemeClr val="tx1"/>
                </a:solidFill>
                <a:latin typeface="+mn-lt"/>
                <a:ea typeface="+mn-ea"/>
                <a:cs typeface="+mn-cs"/>
              </a:rPr>
              <a:t>s</a:t>
            </a:r>
            <a:r>
              <a:rPr lang="en-US" sz="1200" b="0" i="0" u="none" strike="noStrike" kern="1200" baseline="0" dirty="0" smtClean="0">
                <a:solidFill>
                  <a:schemeClr val="tx1"/>
                </a:solidFill>
                <a:latin typeface="+mn-lt"/>
                <a:ea typeface="+mn-ea"/>
                <a:cs typeface="+mn-cs"/>
              </a:rPr>
              <a:t>.</a:t>
            </a:r>
          </a:p>
          <a:p>
            <a:r>
              <a:rPr lang="en-US" sz="1200" b="0" i="1" u="none" strike="noStrike" kern="1200" baseline="0" dirty="0" smtClean="0">
                <a:solidFill>
                  <a:schemeClr val="tx1"/>
                </a:solidFill>
                <a:latin typeface="+mn-lt"/>
                <a:ea typeface="+mn-ea"/>
                <a:cs typeface="+mn-cs"/>
              </a:rPr>
              <a:t>opj</a:t>
            </a:r>
            <a:r>
              <a:rPr lang="en-US" sz="1200" b="0" i="0" u="none" strike="noStrike" kern="1200" baseline="0" dirty="0" smtClean="0">
                <a:solidFill>
                  <a:schemeClr val="tx1"/>
                </a:solidFill>
                <a:latin typeface="+mn-lt"/>
                <a:ea typeface="+mn-ea"/>
                <a:cs typeface="+mn-cs"/>
              </a:rPr>
              <a:t>.</a:t>
            </a:r>
            <a:r>
              <a:rPr lang="en-US" sz="1200" b="0" i="1" u="none" strike="noStrike" kern="1200" baseline="0" dirty="0" smtClean="0">
                <a:solidFill>
                  <a:schemeClr val="tx1"/>
                </a:solidFill>
                <a:latin typeface="+mn-lt"/>
                <a:ea typeface="+mn-ea"/>
                <a:cs typeface="+mn-cs"/>
              </a:rPr>
              <a:t>so </a:t>
            </a:r>
            <a:r>
              <a:rPr lang="en-US" sz="1200" b="0" i="0" u="none" strike="noStrike" kern="1200" baseline="0" dirty="0" smtClean="0">
                <a:solidFill>
                  <a:schemeClr val="tx1"/>
                </a:solidFill>
                <a:latin typeface="+mn-lt"/>
                <a:ea typeface="+mn-ea"/>
                <a:cs typeface="+mn-cs"/>
              </a:rPr>
              <a:t>is the orientation or the opinion score of </a:t>
            </a:r>
            <a:r>
              <a:rPr lang="en-US" sz="1200" b="0" i="1" u="none" strike="noStrike" kern="1200" baseline="0" dirty="0" err="1" smtClean="0">
                <a:solidFill>
                  <a:schemeClr val="tx1"/>
                </a:solidFill>
                <a:latin typeface="+mn-lt"/>
                <a:ea typeface="+mn-ea"/>
                <a:cs typeface="+mn-cs"/>
              </a:rPr>
              <a:t>opi</a:t>
            </a:r>
            <a:r>
              <a:rPr lang="en-US" sz="1200" b="0" i="0" u="none" strike="noStrike" kern="1200" baseline="0" dirty="0" smtClean="0">
                <a:solidFill>
                  <a:schemeClr val="tx1"/>
                </a:solidFill>
                <a:latin typeface="+mn-lt"/>
                <a:ea typeface="+mn-ea"/>
                <a:cs typeface="+mn-cs"/>
              </a:rPr>
              <a:t>. The multiplicative inverse in the formula is used to</a:t>
            </a:r>
          </a:p>
          <a:p>
            <a:r>
              <a:rPr lang="en-US" sz="1200" b="0" i="0" u="none" strike="noStrike" kern="1200" baseline="0" dirty="0" smtClean="0">
                <a:solidFill>
                  <a:schemeClr val="tx1"/>
                </a:solidFill>
                <a:latin typeface="+mn-lt"/>
                <a:ea typeface="+mn-ea"/>
                <a:cs typeface="+mn-cs"/>
              </a:rPr>
              <a:t>give low weights to opinion words that are far away from feature </a:t>
            </a:r>
            <a:r>
              <a:rPr lang="en-US" sz="1200" b="0" i="1" u="none" strike="noStrike" kern="1200" baseline="0" dirty="0" smtClean="0">
                <a:solidFill>
                  <a:schemeClr val="tx1"/>
                </a:solidFill>
                <a:latin typeface="+mn-lt"/>
                <a:ea typeface="+mn-ea"/>
                <a:cs typeface="+mn-cs"/>
              </a:rPr>
              <a:t>fi</a:t>
            </a:r>
            <a:r>
              <a:rPr lang="en-US" sz="1200" b="0" i="0" u="none" strike="noStrike" kern="1200" baseline="0" dirty="0" smtClean="0">
                <a:solidFill>
                  <a:schemeClr val="tx1"/>
                </a:solidFill>
                <a:latin typeface="+mn-lt"/>
                <a:ea typeface="+mn-ea"/>
                <a:cs typeface="+mn-cs"/>
              </a:rPr>
              <a:t>. If the final score is positive, then</a:t>
            </a:r>
          </a:p>
          <a:p>
            <a:r>
              <a:rPr lang="en-US" sz="1200" b="0" i="0" u="none" strike="noStrike" kern="1200" baseline="0" dirty="0" smtClean="0">
                <a:solidFill>
                  <a:schemeClr val="tx1"/>
                </a:solidFill>
                <a:latin typeface="+mn-lt"/>
                <a:ea typeface="+mn-ea"/>
                <a:cs typeface="+mn-cs"/>
              </a:rPr>
              <a:t>the opinion on feature </a:t>
            </a:r>
            <a:r>
              <a:rPr lang="en-US" sz="1200" b="0" i="1" u="none" strike="noStrike" kern="1200" baseline="0" dirty="0" smtClean="0">
                <a:solidFill>
                  <a:schemeClr val="tx1"/>
                </a:solidFill>
                <a:latin typeface="+mn-lt"/>
                <a:ea typeface="+mn-ea"/>
                <a:cs typeface="+mn-cs"/>
              </a:rPr>
              <a:t>fi </a:t>
            </a:r>
            <a:r>
              <a:rPr lang="en-US" sz="1200" b="0" i="0" u="none" strike="noStrike" kern="1200" baseline="0" dirty="0" smtClean="0">
                <a:solidFill>
                  <a:schemeClr val="tx1"/>
                </a:solidFill>
                <a:latin typeface="+mn-lt"/>
                <a:ea typeface="+mn-ea"/>
                <a:cs typeface="+mn-cs"/>
              </a:rPr>
              <a:t>in </a:t>
            </a:r>
            <a:r>
              <a:rPr lang="en-US" sz="1200" b="0" i="1" u="none" strike="noStrike" kern="1200" baseline="0" dirty="0" smtClean="0">
                <a:solidFill>
                  <a:schemeClr val="tx1"/>
                </a:solidFill>
                <a:latin typeface="+mn-lt"/>
                <a:ea typeface="+mn-ea"/>
                <a:cs typeface="+mn-cs"/>
              </a:rPr>
              <a:t>s </a:t>
            </a:r>
            <a:r>
              <a:rPr lang="en-US" sz="1200" b="0" i="0" u="none" strike="noStrike" kern="1200" baseline="0" dirty="0" smtClean="0">
                <a:solidFill>
                  <a:schemeClr val="tx1"/>
                </a:solidFill>
                <a:latin typeface="+mn-lt"/>
                <a:ea typeface="+mn-ea"/>
                <a:cs typeface="+mn-cs"/>
              </a:rPr>
              <a:t>is positive. If the final score is negative, then the opinion on the feature is</a:t>
            </a:r>
          </a:p>
          <a:p>
            <a:r>
              <a:rPr lang="en-US" sz="1200" b="0" i="0" u="none" strike="noStrike" kern="1200" baseline="0" dirty="0" smtClean="0">
                <a:solidFill>
                  <a:schemeClr val="tx1"/>
                </a:solidFill>
                <a:latin typeface="+mn-lt"/>
                <a:ea typeface="+mn-ea"/>
                <a:cs typeface="+mn-cs"/>
              </a:rPr>
              <a:t>negative. It is neutral otherwise.</a:t>
            </a:r>
          </a:p>
          <a:p>
            <a:r>
              <a:rPr lang="en-US" sz="1200" b="0" i="0" u="none" strike="noStrike" kern="1200" baseline="0" dirty="0" smtClean="0">
                <a:solidFill>
                  <a:schemeClr val="tx1"/>
                </a:solidFill>
                <a:latin typeface="+mn-lt"/>
                <a:ea typeface="+mn-ea"/>
                <a:cs typeface="+mn-cs"/>
              </a:rPr>
              <a:t>Remark (shortcoming) “There are in fact many others. Below, we present basic rules of opinions.”</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35</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36</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38</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39</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40</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2 task il secondo dei quali</a:t>
            </a:r>
            <a:r>
              <a:rPr lang="it-IT" baseline="0" dirty="0" smtClean="0"/>
              <a:t> è più caratterizzante dell’opinion mining</a:t>
            </a:r>
          </a:p>
          <a:p>
            <a:endParaRPr lang="it-IT" baseline="0" dirty="0" smtClean="0"/>
          </a:p>
          <a:p>
            <a:r>
              <a:rPr lang="it-IT" baseline="0" dirty="0" smtClean="0"/>
              <a:t>«A volte è importante sapere le diverse percentuali di opinioni -&gt; 2 rankings»</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42</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43</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t-IT" sz="2100" dirty="0" smtClean="0"/>
              <a:t>«Untruthful opinions» sono falsi positivi/negativi, detti anche «Hype spam/Defaming</a:t>
            </a:r>
            <a:r>
              <a:rPr lang="it-IT" sz="2100" baseline="0" dirty="0" smtClean="0"/>
              <a:t> spam»</a:t>
            </a:r>
          </a:p>
          <a:p>
            <a:pPr marL="0" marR="0" lvl="1" indent="0" algn="l" defTabSz="914400" rtl="0" eaLnBrk="1" fontAlgn="auto" latinLnBrk="0" hangingPunct="1">
              <a:lnSpc>
                <a:spcPct val="100000"/>
              </a:lnSpc>
              <a:spcBef>
                <a:spcPts val="0"/>
              </a:spcBef>
              <a:spcAft>
                <a:spcPts val="0"/>
              </a:spcAft>
              <a:buClrTx/>
              <a:buSzTx/>
              <a:buFontTx/>
              <a:buNone/>
              <a:tabLst/>
              <a:defRPr/>
            </a:pPr>
            <a:r>
              <a:rPr lang="it-IT" sz="2100" baseline="0" dirty="0" smtClean="0"/>
              <a:t>«Opinion on...» non commentano su un particolare oggetto ma speculano sul marchio</a:t>
            </a:r>
          </a:p>
          <a:p>
            <a:pPr marL="0" marR="0" lvl="1" indent="0" algn="l" defTabSz="914400" rtl="0" eaLnBrk="1" fontAlgn="auto" latinLnBrk="0" hangingPunct="1">
              <a:lnSpc>
                <a:spcPct val="100000"/>
              </a:lnSpc>
              <a:spcBef>
                <a:spcPts val="0"/>
              </a:spcBef>
              <a:spcAft>
                <a:spcPts val="0"/>
              </a:spcAft>
              <a:buClrTx/>
              <a:buSzTx/>
              <a:buFontTx/>
              <a:buNone/>
              <a:tabLst/>
              <a:defRPr/>
            </a:pPr>
            <a:r>
              <a:rPr lang="it-IT" sz="2100" dirty="0" smtClean="0"/>
              <a:t>«Non opinions» sono advertisements,</a:t>
            </a:r>
            <a:r>
              <a:rPr lang="it-IT" sz="2100" baseline="0" dirty="0" smtClean="0"/>
              <a:t> domande/risposte, testo casuale</a:t>
            </a:r>
            <a:endParaRPr lang="it-IT" sz="2100" dirty="0" smtClean="0"/>
          </a:p>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45</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1-4 conflitto di</a:t>
            </a:r>
            <a:r>
              <a:rPr lang="it-IT" baseline="0" dirty="0" smtClean="0"/>
              <a:t> interessi</a:t>
            </a:r>
          </a:p>
          <a:p>
            <a:endParaRPr lang="it-IT" baseline="0" dirty="0" smtClean="0"/>
          </a:p>
          <a:p>
            <a:r>
              <a:rPr lang="it-IT" baseline="0" dirty="0" smtClean="0"/>
              <a:t>Training data -&gt; duplicates</a:t>
            </a:r>
          </a:p>
          <a:p>
            <a:endParaRPr lang="it-IT" baseline="0" dirty="0" smtClean="0"/>
          </a:p>
          <a:p>
            <a:r>
              <a:rPr lang="it-IT" baseline="0" dirty="0" smtClean="0"/>
              <a:t>Commenti sui diversi tipi di duplicati</a:t>
            </a:r>
          </a:p>
          <a:p>
            <a:endParaRPr lang="it-IT" baseline="0" dirty="0" smtClean="0"/>
          </a:p>
          <a:p>
            <a:r>
              <a:rPr lang="it-IT" baseline="0" dirty="0" smtClean="0"/>
              <a:t>Analisi dei risultati</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Il modo in cui i dati sono presentati all’utente motiva</a:t>
            </a:r>
            <a:r>
              <a:rPr lang="it-IT" baseline="0" dirty="0" smtClean="0"/>
              <a:t> la ricerca.</a:t>
            </a:r>
          </a:p>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t>Sono molto importanti le </a:t>
            </a:r>
            <a:r>
              <a:rPr lang="it-IT" b="1" baseline="0" dirty="0" smtClean="0"/>
              <a:t>viste aggregate</a:t>
            </a:r>
            <a:r>
              <a:rPr lang="it-IT" baseline="0" dirty="0" smtClean="0"/>
              <a:t>, structured summaries, ottenute prendendo «unstructured natural language text» e trasformandolo in dati strutturati.</a:t>
            </a:r>
            <a:endParaRPr lang="it-IT" dirty="0" smtClean="0"/>
          </a:p>
          <a:p>
            <a:endParaRPr lang="it-IT" dirty="0" smtClean="0"/>
          </a:p>
          <a:p>
            <a:r>
              <a:rPr lang="it-IT" dirty="0" smtClean="0"/>
              <a:t>Qui possiamo vedere due tipici modi di presentare</a:t>
            </a:r>
            <a:r>
              <a:rPr lang="it-IT" baseline="0" dirty="0" smtClean="0"/>
              <a:t> dati all’utente: </a:t>
            </a:r>
            <a:r>
              <a:rPr lang="it-IT" b="1" baseline="0" dirty="0" smtClean="0"/>
              <a:t>feature-based</a:t>
            </a:r>
            <a:r>
              <a:rPr lang="it-IT" baseline="0" dirty="0" smtClean="0"/>
              <a:t> summary, anche sotto forma di </a:t>
            </a:r>
            <a:r>
              <a:rPr lang="it-IT" b="1" baseline="0" dirty="0" smtClean="0"/>
              <a:t>bar chart</a:t>
            </a:r>
            <a:endParaRPr lang="it-IT" b="1" dirty="0" smtClean="0"/>
          </a:p>
          <a:p>
            <a:endParaRPr lang="it-IT" dirty="0" smtClean="0"/>
          </a:p>
          <a:p>
            <a:r>
              <a:rPr lang="it-IT" dirty="0" smtClean="0"/>
              <a:t>«How</a:t>
            </a:r>
            <a:r>
              <a:rPr lang="it-IT" baseline="0" dirty="0" smtClean="0"/>
              <a:t> the industrial user wants to see the results motivates the research»</a:t>
            </a:r>
          </a:p>
          <a:p>
            <a:endParaRPr lang="it-IT" baseline="0"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5</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Remarks: reviews utility vs review spam detection</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47</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48</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49</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50</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51</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I precedenti</a:t>
            </a:r>
            <a:r>
              <a:rPr lang="it-IT" baseline="0" dirty="0" smtClean="0"/>
              <a:t> grafici sono ottenuti prendendo informazione strutturata salvata in un database, facendo query e visualizzando i risultati ottenuti.</a:t>
            </a:r>
          </a:p>
          <a:p>
            <a:endParaRPr lang="it-IT" dirty="0" smtClean="0"/>
          </a:p>
          <a:p>
            <a:r>
              <a:rPr lang="it-IT" dirty="0" smtClean="0"/>
              <a:t>Feature buzz, mostra per</a:t>
            </a:r>
            <a:r>
              <a:rPr lang="it-IT" baseline="0" dirty="0" smtClean="0"/>
              <a:t> ogni feature la frequenza con la quale è menzionata</a:t>
            </a:r>
            <a:endParaRPr lang="it-IT" dirty="0" smtClean="0"/>
          </a:p>
          <a:p>
            <a:r>
              <a:rPr lang="it-IT" dirty="0" smtClean="0"/>
              <a:t>Object buzz, mostra mostra la freeuqnza</a:t>
            </a:r>
            <a:r>
              <a:rPr lang="it-IT" baseline="0" dirty="0" smtClean="0"/>
              <a:t> con la quale diversi oggetti sono citati</a:t>
            </a:r>
            <a:endParaRPr lang="it-IT" dirty="0" smtClean="0"/>
          </a:p>
          <a:p>
            <a:r>
              <a:rPr lang="it-IT" dirty="0" smtClean="0"/>
              <a:t>Trend tracking, mostra l’andamento temporale di uno</a:t>
            </a:r>
            <a:r>
              <a:rPr lang="it-IT" baseline="0" dirty="0" smtClean="0"/>
              <a:t> dei precedenti grafici</a:t>
            </a:r>
            <a:endParaRPr lang="it-IT" dirty="0" smtClean="0"/>
          </a:p>
          <a:p>
            <a:endParaRPr lang="it-IT" dirty="0" smtClean="0"/>
          </a:p>
          <a:p>
            <a:r>
              <a:rPr lang="it-IT" dirty="0" smtClean="0"/>
              <a:t>Il punto è: come vogliamo</a:t>
            </a:r>
            <a:r>
              <a:rPr lang="it-IT" baseline="0" dirty="0" smtClean="0"/>
              <a:t> che questi dati siano strutturati?</a:t>
            </a:r>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Il research field</a:t>
            </a:r>
            <a:r>
              <a:rPr lang="en-US" baseline="0" dirty="0" smtClean="0"/>
              <a:t> dell’opinion mining si focalizza sui </a:t>
            </a:r>
            <a:r>
              <a:rPr lang="en-US" baseline="0" dirty="0" err="1" smtClean="0"/>
              <a:t>seguenti</a:t>
            </a:r>
            <a:r>
              <a:rPr lang="en-US" baseline="0" dirty="0" smtClean="0"/>
              <a:t> topics:</a:t>
            </a:r>
            <a:endParaRPr lang="en-US" dirty="0" smtClean="0"/>
          </a:p>
          <a:p>
            <a:pPr marL="228600" indent="-228600">
              <a:buNone/>
            </a:pPr>
            <a:r>
              <a:rPr lang="en-US" dirty="0" smtClean="0"/>
              <a:t>1) We need to formalize the problem:</a:t>
            </a:r>
            <a:r>
              <a:rPr lang="en-US" baseline="0" dirty="0" smtClean="0"/>
              <a:t> definitions, core concepts, issues and objectives;</a:t>
            </a:r>
            <a:endParaRPr lang="en-US" dirty="0" smtClean="0"/>
          </a:p>
          <a:p>
            <a:pPr marL="228600" indent="-228600">
              <a:buNone/>
            </a:pPr>
            <a:r>
              <a:rPr lang="en-US" dirty="0" smtClean="0"/>
              <a:t>2) S.A as a text classification</a:t>
            </a:r>
            <a:r>
              <a:rPr lang="en-US" baseline="0" dirty="0" smtClean="0"/>
              <a:t> problem [</a:t>
            </a:r>
            <a:r>
              <a:rPr lang="en-US" dirty="0" smtClean="0"/>
              <a:t>document/sentence level classification, subjectivity classification];</a:t>
            </a:r>
          </a:p>
          <a:p>
            <a:pPr marL="228600" indent="-228600">
              <a:buFont typeface="+mj-lt"/>
              <a:buNone/>
            </a:pPr>
            <a:r>
              <a:rPr lang="en-US" dirty="0" smtClean="0"/>
              <a:t>3) Some situations require</a:t>
            </a:r>
            <a:r>
              <a:rPr lang="en-US" baseline="0" dirty="0" smtClean="0"/>
              <a:t> the development of a</a:t>
            </a:r>
            <a:r>
              <a:rPr lang="en-US" dirty="0" smtClean="0"/>
              <a:t> new</a:t>
            </a:r>
            <a:r>
              <a:rPr lang="en-US" baseline="0" dirty="0" smtClean="0"/>
              <a:t> model (which also includes t</a:t>
            </a:r>
            <a:r>
              <a:rPr lang="en-US" dirty="0" smtClean="0"/>
              <a:t>argets on which opinions</a:t>
            </a:r>
            <a:r>
              <a:rPr lang="en-US" baseline="0" dirty="0" smtClean="0"/>
              <a:t> are </a:t>
            </a:r>
            <a:r>
              <a:rPr lang="en-US" dirty="0" smtClean="0"/>
              <a:t>expressed) in order</a:t>
            </a:r>
          </a:p>
          <a:p>
            <a:pPr marL="228600" indent="-228600">
              <a:buNone/>
            </a:pPr>
            <a:r>
              <a:rPr lang="en-US" dirty="0" smtClean="0"/>
              <a:t>link </a:t>
            </a:r>
            <a:r>
              <a:rPr lang="en-US" baseline="0" dirty="0" smtClean="0"/>
              <a:t> opinions and sentiments to specific attributes of a topic (or a [sub]component of an object);</a:t>
            </a:r>
          </a:p>
          <a:p>
            <a:pPr marL="228600" indent="-228600">
              <a:buNone/>
            </a:pPr>
            <a:r>
              <a:rPr lang="en-US" baseline="0" dirty="0" smtClean="0"/>
              <a:t>4) Find sentences containing comparisons between objects, and find out which is preferred by the subject;</a:t>
            </a:r>
          </a:p>
          <a:p>
            <a:pPr marL="228600" indent="-228600">
              <a:buAutoNum type="arabicParenR" startAt="5"/>
            </a:pPr>
            <a:r>
              <a:rPr lang="en-US" baseline="0" dirty="0" smtClean="0"/>
              <a:t>Retrieving documents and sentences that are relevant to the query and identifying and ranking the results;</a:t>
            </a:r>
          </a:p>
          <a:p>
            <a:pPr marL="228600" indent="-228600">
              <a:buAutoNum type="arabicParenR" startAt="5"/>
            </a:pPr>
            <a:endParaRPr lang="en-US" dirty="0" smtClean="0"/>
          </a:p>
          <a:p>
            <a:endParaRPr lang="it-IT" dirty="0"/>
          </a:p>
        </p:txBody>
      </p:sp>
      <p:sp>
        <p:nvSpPr>
          <p:cNvPr id="4" name="Slide Number Placeholder 3"/>
          <p:cNvSpPr>
            <a:spLocks noGrp="1"/>
          </p:cNvSpPr>
          <p:nvPr>
            <p:ph type="sldNum" sz="quarter" idx="10"/>
          </p:nvPr>
        </p:nvSpPr>
        <p:spPr/>
        <p:txBody>
          <a:bodyPr/>
          <a:lstStyle/>
          <a:p>
            <a:fld id="{1732B3DC-3143-4319-8499-CC48269B63A2}" type="slidenum">
              <a:rPr lang="it-IT" smtClean="0"/>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“Sentiment analysis (or opinion mining) is the</a:t>
            </a:r>
            <a:r>
              <a:rPr lang="it-IT" baseline="0" dirty="0" smtClean="0"/>
              <a:t> computational study of opinions, sentiments and emotions expressed in text</a:t>
            </a:r>
            <a:r>
              <a:rPr lang="it-IT"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Iniziamo partendo</a:t>
            </a:r>
            <a:r>
              <a:rPr lang="it-IT" baseline="0" dirty="0" smtClean="0"/>
              <a:t> da un esempio...</a:t>
            </a:r>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 per introdurre il problema.</a:t>
            </a:r>
          </a:p>
          <a:p>
            <a:endParaRPr lang="it-IT" dirty="0" smtClean="0"/>
          </a:p>
          <a:p>
            <a:r>
              <a:rPr lang="it-IT" dirty="0" smtClean="0"/>
              <a:t>2, 3, 4 positive opinions</a:t>
            </a:r>
          </a:p>
          <a:p>
            <a:r>
              <a:rPr lang="it-IT" dirty="0" smtClean="0"/>
              <a:t>5, 6, 7 negative opinions</a:t>
            </a:r>
          </a:p>
        </p:txBody>
      </p:sp>
      <p:sp>
        <p:nvSpPr>
          <p:cNvPr id="4" name="Slide Number Placeholder 3"/>
          <p:cNvSpPr>
            <a:spLocks noGrp="1"/>
          </p:cNvSpPr>
          <p:nvPr>
            <p:ph type="sldNum" sz="quarter" idx="10"/>
          </p:nvPr>
        </p:nvSpPr>
        <p:spPr/>
        <p:txBody>
          <a:bodyPr/>
          <a:lstStyle/>
          <a:p>
            <a:fld id="{1732B3DC-3143-4319-8499-CC48269B63A2}" type="slidenum">
              <a:rPr lang="it-IT" smtClean="0"/>
              <a:pPr/>
              <a:t>10</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Opinion</a:t>
            </a:r>
            <a:r>
              <a:rPr lang="it-IT" baseline="0" dirty="0" smtClean="0"/>
              <a:t> targets, [implicit/explicit feature]</a:t>
            </a:r>
          </a:p>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t>Opinion holders</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p:txBody>
      </p:sp>
      <p:sp>
        <p:nvSpPr>
          <p:cNvPr id="4" name="Slide Number Placeholder 3"/>
          <p:cNvSpPr>
            <a:spLocks noGrp="1"/>
          </p:cNvSpPr>
          <p:nvPr>
            <p:ph type="sldNum" sz="quarter" idx="10"/>
          </p:nvPr>
        </p:nvSpPr>
        <p:spPr/>
        <p:txBody>
          <a:bodyPr/>
          <a:lstStyle/>
          <a:p>
            <a:fld id="{1732B3DC-3143-4319-8499-CC48269B63A2}"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D16112-B846-4304-8567-23BBDD34A4E3}" type="datetime1">
              <a:rPr lang="it-IT" smtClean="0"/>
              <a:pPr/>
              <a:t>06/06/2011</a:t>
            </a:fld>
            <a:endParaRPr lang="it-IT"/>
          </a:p>
        </p:txBody>
      </p:sp>
      <p:sp>
        <p:nvSpPr>
          <p:cNvPr id="17" name="Footer Placeholder 16"/>
          <p:cNvSpPr>
            <a:spLocks noGrp="1"/>
          </p:cNvSpPr>
          <p:nvPr>
            <p:ph type="ftr" sz="quarter" idx="11"/>
          </p:nvPr>
        </p:nvSpPr>
        <p:spPr>
          <a:xfrm>
            <a:off x="2898648" y="6355080"/>
            <a:ext cx="3474720" cy="365760"/>
          </a:xfrm>
        </p:spPr>
        <p:txBody>
          <a:bodyPr/>
          <a:lstStyle/>
          <a:p>
            <a:r>
              <a:rPr lang="it-IT" smtClean="0"/>
              <a:t>Giacomo Righetti, dept. of Computer Science, University of Pisa, ISTI-CNR</a:t>
            </a:r>
            <a:endParaRPr lang="it-IT"/>
          </a:p>
        </p:txBody>
      </p:sp>
      <p:sp>
        <p:nvSpPr>
          <p:cNvPr id="29" name="Slide Number Placeholder 28"/>
          <p:cNvSpPr>
            <a:spLocks noGrp="1"/>
          </p:cNvSpPr>
          <p:nvPr>
            <p:ph type="sldNum" sz="quarter" idx="12"/>
          </p:nvPr>
        </p:nvSpPr>
        <p:spPr>
          <a:xfrm>
            <a:off x="1216152" y="6355080"/>
            <a:ext cx="1219200" cy="365760"/>
          </a:xfrm>
        </p:spPr>
        <p:txBody>
          <a:bodyPr/>
          <a:lstStyle/>
          <a:p>
            <a:fld id="{2462C6E6-C48D-4036-8DEF-822691452F37}" type="slidenum">
              <a:rPr lang="it-IT" smtClean="0"/>
              <a:pPr/>
              <a:t>‹#›</a:t>
            </a:fld>
            <a:endParaRPr lang="it-IT"/>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D7D81-19A0-4818-BB24-0B0A20A2B6C4}" type="datetime1">
              <a:rPr lang="it-IT" smtClean="0"/>
              <a:pPr/>
              <a:t>06/06/2011</a:t>
            </a:fld>
            <a:endParaRPr lang="it-IT"/>
          </a:p>
        </p:txBody>
      </p:sp>
      <p:sp>
        <p:nvSpPr>
          <p:cNvPr id="5" name="Footer Placeholder 4"/>
          <p:cNvSpPr>
            <a:spLocks noGrp="1"/>
          </p:cNvSpPr>
          <p:nvPr>
            <p:ph type="ftr" sz="quarter" idx="11"/>
          </p:nvPr>
        </p:nvSpPr>
        <p:spPr/>
        <p:txBody>
          <a:bodyPr/>
          <a:lstStyle/>
          <a:p>
            <a:r>
              <a:rPr lang="it-IT" smtClean="0"/>
              <a:t>Giacomo Righetti, dept. of Computer Science, University of Pisa, ISTI-CNR</a:t>
            </a:r>
            <a:endParaRPr lang="it-IT"/>
          </a:p>
        </p:txBody>
      </p:sp>
      <p:sp>
        <p:nvSpPr>
          <p:cNvPr id="6" name="Slide Number Placeholder 5"/>
          <p:cNvSpPr>
            <a:spLocks noGrp="1"/>
          </p:cNvSpPr>
          <p:nvPr>
            <p:ph type="sldNum" sz="quarter" idx="12"/>
          </p:nvPr>
        </p:nvSpPr>
        <p:spPr/>
        <p:txBody>
          <a:bodyPr/>
          <a:lstStyle/>
          <a:p>
            <a:fld id="{2462C6E6-C48D-4036-8DEF-822691452F37}"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0E15F-C277-492F-BE97-E9645ACDC2D8}" type="datetime1">
              <a:rPr lang="it-IT" smtClean="0"/>
              <a:pPr/>
              <a:t>06/06/2011</a:t>
            </a:fld>
            <a:endParaRPr lang="it-IT"/>
          </a:p>
        </p:txBody>
      </p:sp>
      <p:sp>
        <p:nvSpPr>
          <p:cNvPr id="5" name="Footer Placeholder 4"/>
          <p:cNvSpPr>
            <a:spLocks noGrp="1"/>
          </p:cNvSpPr>
          <p:nvPr>
            <p:ph type="ftr" sz="quarter" idx="11"/>
          </p:nvPr>
        </p:nvSpPr>
        <p:spPr/>
        <p:txBody>
          <a:bodyPr/>
          <a:lstStyle/>
          <a:p>
            <a:r>
              <a:rPr lang="it-IT" smtClean="0"/>
              <a:t>Giacomo Righetti, dept. of Computer Science, University of Pisa, ISTI-CNR</a:t>
            </a:r>
            <a:endParaRPr lang="it-IT"/>
          </a:p>
        </p:txBody>
      </p:sp>
      <p:sp>
        <p:nvSpPr>
          <p:cNvPr id="6" name="Slide Number Placeholder 5"/>
          <p:cNvSpPr>
            <a:spLocks noGrp="1"/>
          </p:cNvSpPr>
          <p:nvPr>
            <p:ph type="sldNum" sz="quarter" idx="12"/>
          </p:nvPr>
        </p:nvSpPr>
        <p:spPr/>
        <p:txBody>
          <a:bodyPr/>
          <a:lstStyle/>
          <a:p>
            <a:fld id="{2462C6E6-C48D-4036-8DEF-822691452F37}" type="slidenum">
              <a:rPr lang="it-IT" smtClean="0"/>
              <a:pPr/>
              <a:t>‹#›</a:t>
            </a:fld>
            <a:endParaRPr lang="it-IT"/>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CB135A-A9B3-416D-AE56-49131FE2AC84}" type="datetime1">
              <a:rPr lang="it-IT" smtClean="0"/>
              <a:pPr/>
              <a:t>06/06/2011</a:t>
            </a:fld>
            <a:endParaRPr lang="it-IT"/>
          </a:p>
        </p:txBody>
      </p:sp>
      <p:sp>
        <p:nvSpPr>
          <p:cNvPr id="5" name="Footer Placeholder 4"/>
          <p:cNvSpPr>
            <a:spLocks noGrp="1"/>
          </p:cNvSpPr>
          <p:nvPr>
            <p:ph type="ftr" sz="quarter" idx="11"/>
          </p:nvPr>
        </p:nvSpPr>
        <p:spPr/>
        <p:txBody>
          <a:bodyPr/>
          <a:lstStyle/>
          <a:p>
            <a:r>
              <a:rPr lang="it-IT" smtClean="0"/>
              <a:t>Giacomo Righetti, dept. of Computer Science, University of Pisa, ISTI-CNR</a:t>
            </a:r>
            <a:endParaRPr lang="it-IT"/>
          </a:p>
        </p:txBody>
      </p:sp>
      <p:sp>
        <p:nvSpPr>
          <p:cNvPr id="6" name="Slide Number Placeholder 5"/>
          <p:cNvSpPr>
            <a:spLocks noGrp="1"/>
          </p:cNvSpPr>
          <p:nvPr>
            <p:ph type="sldNum" sz="quarter" idx="12"/>
          </p:nvPr>
        </p:nvSpPr>
        <p:spPr/>
        <p:txBody>
          <a:bodyPr/>
          <a:lstStyle/>
          <a:p>
            <a:fld id="{2462C6E6-C48D-4036-8DEF-822691452F37}" type="slidenum">
              <a:rPr lang="it-IT" smtClean="0"/>
              <a:pPr/>
              <a:t>‹#›</a:t>
            </a:fld>
            <a:endParaRPr lang="it-IT"/>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ED5B272-E5A3-44B8-BCBC-02293AD81F30}" type="datetime1">
              <a:rPr lang="it-IT" smtClean="0"/>
              <a:pPr/>
              <a:t>06/06/2011</a:t>
            </a:fld>
            <a:endParaRPr lang="it-IT"/>
          </a:p>
        </p:txBody>
      </p:sp>
      <p:sp>
        <p:nvSpPr>
          <p:cNvPr id="5" name="Footer Placeholder 4"/>
          <p:cNvSpPr>
            <a:spLocks noGrp="1"/>
          </p:cNvSpPr>
          <p:nvPr>
            <p:ph type="ftr" sz="quarter" idx="11"/>
          </p:nvPr>
        </p:nvSpPr>
        <p:spPr>
          <a:xfrm>
            <a:off x="2898648" y="6355080"/>
            <a:ext cx="3474720" cy="365760"/>
          </a:xfrm>
        </p:spPr>
        <p:txBody>
          <a:bodyPr/>
          <a:lstStyle/>
          <a:p>
            <a:r>
              <a:rPr lang="it-IT" smtClean="0"/>
              <a:t>Giacomo Righetti, dept. of Computer Science, University of Pisa, ISTI-CNR</a:t>
            </a:r>
            <a:endParaRPr lang="it-IT"/>
          </a:p>
        </p:txBody>
      </p:sp>
      <p:sp>
        <p:nvSpPr>
          <p:cNvPr id="6" name="Slide Number Placeholder 5"/>
          <p:cNvSpPr>
            <a:spLocks noGrp="1"/>
          </p:cNvSpPr>
          <p:nvPr>
            <p:ph type="sldNum" sz="quarter" idx="12"/>
          </p:nvPr>
        </p:nvSpPr>
        <p:spPr>
          <a:xfrm>
            <a:off x="1069848" y="6355080"/>
            <a:ext cx="1520952" cy="365760"/>
          </a:xfrm>
        </p:spPr>
        <p:txBody>
          <a:bodyPr/>
          <a:lstStyle/>
          <a:p>
            <a:fld id="{2462C6E6-C48D-4036-8DEF-822691452F37}" type="slidenum">
              <a:rPr lang="it-IT" smtClean="0"/>
              <a:pPr/>
              <a:t>‹#›</a:t>
            </a:fld>
            <a:endParaRPr lang="it-IT"/>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F614FB-EE3F-4F17-A72E-70311B2607D3}" type="datetime1">
              <a:rPr lang="it-IT" smtClean="0"/>
              <a:pPr/>
              <a:t>06/06/2011</a:t>
            </a:fld>
            <a:endParaRPr lang="it-IT"/>
          </a:p>
        </p:txBody>
      </p:sp>
      <p:sp>
        <p:nvSpPr>
          <p:cNvPr id="6" name="Footer Placeholder 5"/>
          <p:cNvSpPr>
            <a:spLocks noGrp="1"/>
          </p:cNvSpPr>
          <p:nvPr>
            <p:ph type="ftr" sz="quarter" idx="11"/>
          </p:nvPr>
        </p:nvSpPr>
        <p:spPr/>
        <p:txBody>
          <a:bodyPr/>
          <a:lstStyle/>
          <a:p>
            <a:r>
              <a:rPr lang="it-IT" smtClean="0"/>
              <a:t>Giacomo Righetti, dept. of Computer Science, University of Pisa, ISTI-CNR</a:t>
            </a:r>
            <a:endParaRPr lang="it-IT"/>
          </a:p>
        </p:txBody>
      </p:sp>
      <p:sp>
        <p:nvSpPr>
          <p:cNvPr id="7" name="Slide Number Placeholder 6"/>
          <p:cNvSpPr>
            <a:spLocks noGrp="1"/>
          </p:cNvSpPr>
          <p:nvPr>
            <p:ph type="sldNum" sz="quarter" idx="12"/>
          </p:nvPr>
        </p:nvSpPr>
        <p:spPr/>
        <p:txBody>
          <a:bodyPr/>
          <a:lstStyle/>
          <a:p>
            <a:fld id="{2462C6E6-C48D-4036-8DEF-822691452F37}" type="slidenum">
              <a:rPr lang="it-IT" smtClean="0"/>
              <a:pPr/>
              <a:t>‹#›</a:t>
            </a:fld>
            <a:endParaRPr lang="it-IT"/>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5AD3E22-C698-4EAE-8FFB-900EBCC54C7B}" type="datetime1">
              <a:rPr lang="it-IT" smtClean="0"/>
              <a:pPr/>
              <a:t>06/06/2011</a:t>
            </a:fld>
            <a:endParaRPr lang="it-IT"/>
          </a:p>
        </p:txBody>
      </p:sp>
      <p:sp>
        <p:nvSpPr>
          <p:cNvPr id="8" name="Footer Placeholder 7"/>
          <p:cNvSpPr>
            <a:spLocks noGrp="1"/>
          </p:cNvSpPr>
          <p:nvPr>
            <p:ph type="ftr" sz="quarter" idx="11"/>
          </p:nvPr>
        </p:nvSpPr>
        <p:spPr/>
        <p:txBody>
          <a:bodyPr/>
          <a:lstStyle/>
          <a:p>
            <a:r>
              <a:rPr lang="it-IT" smtClean="0"/>
              <a:t>Giacomo Righetti, dept. of Computer Science, University of Pisa, ISTI-CNR</a:t>
            </a:r>
            <a:endParaRPr lang="it-IT"/>
          </a:p>
        </p:txBody>
      </p:sp>
      <p:sp>
        <p:nvSpPr>
          <p:cNvPr id="9" name="Slide Number Placeholder 8"/>
          <p:cNvSpPr>
            <a:spLocks noGrp="1"/>
          </p:cNvSpPr>
          <p:nvPr>
            <p:ph type="sldNum" sz="quarter" idx="12"/>
          </p:nvPr>
        </p:nvSpPr>
        <p:spPr/>
        <p:txBody>
          <a:bodyPr/>
          <a:lstStyle/>
          <a:p>
            <a:fld id="{2462C6E6-C48D-4036-8DEF-822691452F37}" type="slidenum">
              <a:rPr lang="it-IT" smtClean="0"/>
              <a:pPr/>
              <a:t>‹#›</a:t>
            </a:fld>
            <a:endParaRPr lang="it-IT"/>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76FD6B-8B99-4C4E-952F-6ECEFB4AE1B5}" type="datetime1">
              <a:rPr lang="it-IT" smtClean="0"/>
              <a:pPr/>
              <a:t>06/06/2011</a:t>
            </a:fld>
            <a:endParaRPr lang="it-IT"/>
          </a:p>
        </p:txBody>
      </p:sp>
      <p:sp>
        <p:nvSpPr>
          <p:cNvPr id="4" name="Footer Placeholder 3"/>
          <p:cNvSpPr>
            <a:spLocks noGrp="1"/>
          </p:cNvSpPr>
          <p:nvPr>
            <p:ph type="ftr" sz="quarter" idx="11"/>
          </p:nvPr>
        </p:nvSpPr>
        <p:spPr/>
        <p:txBody>
          <a:bodyPr/>
          <a:lstStyle/>
          <a:p>
            <a:r>
              <a:rPr lang="it-IT" smtClean="0"/>
              <a:t>Giacomo Righetti, dept. of Computer Science, University of Pisa, ISTI-CNR</a:t>
            </a:r>
            <a:endParaRPr lang="it-IT"/>
          </a:p>
        </p:txBody>
      </p:sp>
      <p:sp>
        <p:nvSpPr>
          <p:cNvPr id="5" name="Slide Number Placeholder 4"/>
          <p:cNvSpPr>
            <a:spLocks noGrp="1"/>
          </p:cNvSpPr>
          <p:nvPr>
            <p:ph type="sldNum" sz="quarter" idx="12"/>
          </p:nvPr>
        </p:nvSpPr>
        <p:spPr/>
        <p:txBody>
          <a:bodyPr/>
          <a:lstStyle/>
          <a:p>
            <a:fld id="{2462C6E6-C48D-4036-8DEF-822691452F37}" type="slidenum">
              <a:rPr lang="it-IT" smtClean="0"/>
              <a:pPr/>
              <a:t>‹#›</a:t>
            </a:fld>
            <a:endParaRPr lang="it-IT"/>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01653-49A8-4077-9E18-215E42079E93}" type="datetime1">
              <a:rPr lang="it-IT" smtClean="0"/>
              <a:pPr/>
              <a:t>06/06/2011</a:t>
            </a:fld>
            <a:endParaRPr lang="it-IT"/>
          </a:p>
        </p:txBody>
      </p:sp>
      <p:sp>
        <p:nvSpPr>
          <p:cNvPr id="3" name="Footer Placeholder 2"/>
          <p:cNvSpPr>
            <a:spLocks noGrp="1"/>
          </p:cNvSpPr>
          <p:nvPr>
            <p:ph type="ftr" sz="quarter" idx="11"/>
          </p:nvPr>
        </p:nvSpPr>
        <p:spPr/>
        <p:txBody>
          <a:bodyPr/>
          <a:lstStyle/>
          <a:p>
            <a:r>
              <a:rPr lang="it-IT" smtClean="0"/>
              <a:t>Giacomo Righetti, dept. of Computer Science, University of Pisa, ISTI-CNR</a:t>
            </a:r>
            <a:endParaRPr lang="it-IT"/>
          </a:p>
        </p:txBody>
      </p:sp>
      <p:sp>
        <p:nvSpPr>
          <p:cNvPr id="4" name="Slide Number Placeholder 3"/>
          <p:cNvSpPr>
            <a:spLocks noGrp="1"/>
          </p:cNvSpPr>
          <p:nvPr>
            <p:ph type="sldNum" sz="quarter" idx="12"/>
          </p:nvPr>
        </p:nvSpPr>
        <p:spPr/>
        <p:txBody>
          <a:bodyPr/>
          <a:lstStyle/>
          <a:p>
            <a:fld id="{2462C6E6-C48D-4036-8DEF-822691452F37}" type="slidenum">
              <a:rPr lang="it-IT" smtClean="0"/>
              <a:pPr/>
              <a:t>‹#›</a:t>
            </a:fld>
            <a:endParaRPr lang="it-IT"/>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376510-8C15-4404-ADA0-EF953A9D6C11}" type="datetime1">
              <a:rPr lang="it-IT" smtClean="0"/>
              <a:pPr/>
              <a:t>06/06/2011</a:t>
            </a:fld>
            <a:endParaRPr lang="it-IT"/>
          </a:p>
        </p:txBody>
      </p:sp>
      <p:sp>
        <p:nvSpPr>
          <p:cNvPr id="6" name="Footer Placeholder 5"/>
          <p:cNvSpPr>
            <a:spLocks noGrp="1"/>
          </p:cNvSpPr>
          <p:nvPr>
            <p:ph type="ftr" sz="quarter" idx="11"/>
          </p:nvPr>
        </p:nvSpPr>
        <p:spPr/>
        <p:txBody>
          <a:bodyPr/>
          <a:lstStyle/>
          <a:p>
            <a:r>
              <a:rPr lang="it-IT" smtClean="0"/>
              <a:t>Giacomo Righetti, dept. of Computer Science, University of Pisa, ISTI-CNR</a:t>
            </a:r>
            <a:endParaRPr lang="it-IT"/>
          </a:p>
        </p:txBody>
      </p:sp>
      <p:sp>
        <p:nvSpPr>
          <p:cNvPr id="7" name="Slide Number Placeholder 6"/>
          <p:cNvSpPr>
            <a:spLocks noGrp="1"/>
          </p:cNvSpPr>
          <p:nvPr>
            <p:ph type="sldNum" sz="quarter" idx="12"/>
          </p:nvPr>
        </p:nvSpPr>
        <p:spPr/>
        <p:txBody>
          <a:bodyPr/>
          <a:lstStyle/>
          <a:p>
            <a:fld id="{2462C6E6-C48D-4036-8DEF-822691452F37}" type="slidenum">
              <a:rPr lang="it-IT" smtClean="0"/>
              <a:pPr/>
              <a:t>‹#›</a:t>
            </a:fld>
            <a:endParaRPr lang="it-IT"/>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DBB1D5-7853-427C-97B9-211225497B93}" type="datetime1">
              <a:rPr lang="it-IT" smtClean="0"/>
              <a:pPr/>
              <a:t>06/06/2011</a:t>
            </a:fld>
            <a:endParaRPr lang="it-IT"/>
          </a:p>
        </p:txBody>
      </p:sp>
      <p:sp>
        <p:nvSpPr>
          <p:cNvPr id="6" name="Footer Placeholder 5"/>
          <p:cNvSpPr>
            <a:spLocks noGrp="1"/>
          </p:cNvSpPr>
          <p:nvPr>
            <p:ph type="ftr" sz="quarter" idx="11"/>
          </p:nvPr>
        </p:nvSpPr>
        <p:spPr/>
        <p:txBody>
          <a:bodyPr/>
          <a:lstStyle/>
          <a:p>
            <a:r>
              <a:rPr lang="it-IT" smtClean="0"/>
              <a:t>Giacomo Righetti, dept. of Computer Science, University of Pisa, ISTI-CNR</a:t>
            </a:r>
            <a:endParaRPr lang="it-IT"/>
          </a:p>
        </p:txBody>
      </p:sp>
      <p:sp>
        <p:nvSpPr>
          <p:cNvPr id="7" name="Slide Number Placeholder 6"/>
          <p:cNvSpPr>
            <a:spLocks noGrp="1"/>
          </p:cNvSpPr>
          <p:nvPr>
            <p:ph type="sldNum" sz="quarter" idx="12"/>
          </p:nvPr>
        </p:nvSpPr>
        <p:spPr/>
        <p:txBody>
          <a:bodyPr/>
          <a:lstStyle/>
          <a:p>
            <a:fld id="{2462C6E6-C48D-4036-8DEF-822691452F37}" type="slidenum">
              <a:rPr lang="it-IT" smtClean="0"/>
              <a:pPr/>
              <a:t>‹#›</a:t>
            </a:fld>
            <a:endParaRPr lang="it-IT"/>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BEA6960-43A3-4A24-83F2-1A0BF85EE32C}" type="datetime1">
              <a:rPr lang="it-IT" smtClean="0"/>
              <a:pPr/>
              <a:t>06/06/2011</a:t>
            </a:fld>
            <a:endParaRPr lang="it-IT"/>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it-IT" smtClean="0"/>
              <a:t>Giacomo Righetti, dept. of Computer Science, University of Pisa, ISTI-CNR</a:t>
            </a:r>
            <a:endParaRPr lang="it-IT"/>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462C6E6-C48D-4036-8DEF-822691452F37}" type="slidenum">
              <a:rPr lang="it-IT" smtClean="0"/>
              <a:pPr/>
              <a:t>‹#›</a:t>
            </a:fld>
            <a:endParaRPr lang="it-IT"/>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omments" Target="../comments/comment9.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t-IT" dirty="0" smtClean="0"/>
              <a:t>Sentiment Analysis and Subjectivity</a:t>
            </a:r>
            <a:endParaRPr lang="it-IT" dirty="0"/>
          </a:p>
        </p:txBody>
      </p:sp>
      <p:sp>
        <p:nvSpPr>
          <p:cNvPr id="3" name="Subtitle 2"/>
          <p:cNvSpPr>
            <a:spLocks noGrp="1"/>
          </p:cNvSpPr>
          <p:nvPr>
            <p:ph type="subTitle" idx="1"/>
          </p:nvPr>
        </p:nvSpPr>
        <p:spPr/>
        <p:txBody>
          <a:bodyPr>
            <a:noAutofit/>
          </a:bodyPr>
          <a:lstStyle/>
          <a:p>
            <a:r>
              <a:rPr lang="it-IT" sz="1400" dirty="0" smtClean="0"/>
              <a:t>Giacomo Righetti, dept. of Computer Science, University of Pisa, ISTI-CNR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An example</a:t>
            </a:r>
            <a:endParaRPr lang="it-IT" dirty="0"/>
          </a:p>
        </p:txBody>
      </p:sp>
      <p:sp>
        <p:nvSpPr>
          <p:cNvPr id="3" name="Content Placeholder 2"/>
          <p:cNvSpPr>
            <a:spLocks noGrp="1"/>
          </p:cNvSpPr>
          <p:nvPr>
            <p:ph sz="quarter" idx="1"/>
          </p:nvPr>
        </p:nvSpPr>
        <p:spPr/>
        <p:txBody>
          <a:bodyPr/>
          <a:lstStyle/>
          <a:p>
            <a:pPr marL="542925" indent="-542925">
              <a:buNone/>
            </a:pPr>
            <a:r>
              <a:rPr lang="en-US" i="1" dirty="0" smtClean="0"/>
              <a:t>“(1) I bought an </a:t>
            </a:r>
            <a:r>
              <a:rPr lang="en-US" i="1" dirty="0" err="1" smtClean="0"/>
              <a:t>iPhone</a:t>
            </a:r>
            <a:r>
              <a:rPr lang="en-US" i="1" dirty="0" smtClean="0"/>
              <a:t> a few days ago. (2) It was such a nice phone. (3) The touch screen was really cool. (4) The voice quality was clear too. (5) Although the battery life was not long, that is ok for me. (6) However, my mother was mad with me as I did not tell her before I bought it. (7) She also thought the phone was too expensive, and wanted me to return it to the shop. … ”</a:t>
            </a:r>
            <a:endParaRPr lang="it-IT" dirty="0"/>
          </a:p>
        </p:txBody>
      </p:sp>
      <p:sp>
        <p:nvSpPr>
          <p:cNvPr id="4" name="Slide Number Placeholder 3"/>
          <p:cNvSpPr>
            <a:spLocks noGrp="1"/>
          </p:cNvSpPr>
          <p:nvPr>
            <p:ph type="sldNum" sz="quarter" idx="12"/>
          </p:nvPr>
        </p:nvSpPr>
        <p:spPr/>
        <p:txBody>
          <a:bodyPr/>
          <a:lstStyle/>
          <a:p>
            <a:fld id="{2462C6E6-C48D-4036-8DEF-822691452F37}" type="slidenum">
              <a:rPr lang="it-IT" smtClean="0"/>
              <a:pPr/>
              <a:t>10</a:t>
            </a:fld>
            <a:endParaRPr lang="it-IT"/>
          </a:p>
        </p:txBody>
      </p:sp>
      <p:sp>
        <p:nvSpPr>
          <p:cNvPr id="5" name="Footer Placeholder 4"/>
          <p:cNvSpPr>
            <a:spLocks noGrp="1"/>
          </p:cNvSpPr>
          <p:nvPr>
            <p:ph type="ftr" sz="quarter" idx="11"/>
          </p:nvPr>
        </p:nvSpPr>
        <p:spPr>
          <a:xfrm>
            <a:off x="2898648" y="6356350"/>
            <a:ext cx="5705800" cy="365760"/>
          </a:xfrm>
        </p:spPr>
        <p:txBody>
          <a:bodyPr/>
          <a:lstStyle/>
          <a:p>
            <a:r>
              <a:rPr lang="it-IT" dirty="0" smtClean="0"/>
              <a:t>Giacomo Righetti, dept. of Computer Science, University of Pisa, ISTI-CNR</a:t>
            </a:r>
            <a:endParaRPr lang="it-IT" dirty="0"/>
          </a:p>
        </p:txBody>
      </p:sp>
      <p:cxnSp>
        <p:nvCxnSpPr>
          <p:cNvPr id="7" name="Straight Connector 6"/>
          <p:cNvCxnSpPr/>
          <p:nvPr/>
        </p:nvCxnSpPr>
        <p:spPr>
          <a:xfrm>
            <a:off x="5929519" y="1668909"/>
            <a:ext cx="2304256"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43608" y="2082114"/>
            <a:ext cx="864096"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2482263"/>
            <a:ext cx="2664296"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11760" y="2082114"/>
            <a:ext cx="4032448"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6256" y="2079691"/>
            <a:ext cx="1357519"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39952" y="2482263"/>
            <a:ext cx="409382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92351" y="2852936"/>
            <a:ext cx="39414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43608" y="3274351"/>
            <a:ext cx="58326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43608" y="2852936"/>
            <a:ext cx="280831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43608" y="3645024"/>
            <a:ext cx="719016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43608" y="4055806"/>
            <a:ext cx="30243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16688" y="3277419"/>
            <a:ext cx="10717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38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8"/>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An example</a:t>
            </a:r>
            <a:endParaRPr lang="it-IT" dirty="0"/>
          </a:p>
        </p:txBody>
      </p:sp>
      <p:sp>
        <p:nvSpPr>
          <p:cNvPr id="3" name="Content Placeholder 2"/>
          <p:cNvSpPr>
            <a:spLocks noGrp="1"/>
          </p:cNvSpPr>
          <p:nvPr>
            <p:ph sz="quarter" idx="1"/>
          </p:nvPr>
        </p:nvSpPr>
        <p:spPr/>
        <p:txBody>
          <a:bodyPr/>
          <a:lstStyle/>
          <a:p>
            <a:pPr marL="542925" indent="-542925">
              <a:buNone/>
            </a:pPr>
            <a:r>
              <a:rPr lang="en-US" i="1" dirty="0" smtClean="0"/>
              <a:t>“(1) I bought an </a:t>
            </a:r>
            <a:r>
              <a:rPr lang="en-US" i="1" dirty="0" err="1" smtClean="0"/>
              <a:t>iPhone</a:t>
            </a:r>
            <a:r>
              <a:rPr lang="en-US" i="1" dirty="0" smtClean="0"/>
              <a:t> a few days ago. (2) It was such a nice phone. (3) The touch screen was really cool. (4) The voice quality was clear too. (5) Although the battery life was not long, that is ok for me. (6) However, my mother was mad with me as I did not tell her before I bought it. (7) She also thought the phone was too expensive, and wanted me to return it to the shop. … ”</a:t>
            </a:r>
            <a:endParaRPr lang="it-IT" dirty="0"/>
          </a:p>
        </p:txBody>
      </p:sp>
      <p:sp>
        <p:nvSpPr>
          <p:cNvPr id="4" name="Slide Number Placeholder 3"/>
          <p:cNvSpPr>
            <a:spLocks noGrp="1"/>
          </p:cNvSpPr>
          <p:nvPr>
            <p:ph type="sldNum" sz="quarter" idx="12"/>
          </p:nvPr>
        </p:nvSpPr>
        <p:spPr/>
        <p:txBody>
          <a:bodyPr/>
          <a:lstStyle/>
          <a:p>
            <a:r>
              <a:rPr lang="it-IT" dirty="0" smtClean="0"/>
              <a:t>9</a:t>
            </a:r>
            <a:endParaRPr lang="it-IT" dirty="0"/>
          </a:p>
        </p:txBody>
      </p:sp>
      <p:sp>
        <p:nvSpPr>
          <p:cNvPr id="5" name="Footer Placeholder 4"/>
          <p:cNvSpPr>
            <a:spLocks noGrp="1"/>
          </p:cNvSpPr>
          <p:nvPr>
            <p:ph type="ftr" sz="quarter" idx="11"/>
          </p:nvPr>
        </p:nvSpPr>
        <p:spPr>
          <a:xfrm>
            <a:off x="2898648" y="6356350"/>
            <a:ext cx="5705800" cy="365760"/>
          </a:xfrm>
        </p:spPr>
        <p:txBody>
          <a:bodyPr/>
          <a:lstStyle/>
          <a:p>
            <a:r>
              <a:rPr lang="it-IT" dirty="0" smtClean="0"/>
              <a:t>Giacomo Righetti, dept. of Computer Science, University of Pisa, ISTI-CNR</a:t>
            </a:r>
            <a:endParaRPr lang="it-IT" dirty="0"/>
          </a:p>
        </p:txBody>
      </p:sp>
      <p:sp>
        <p:nvSpPr>
          <p:cNvPr id="33" name="Rectangle 32"/>
          <p:cNvSpPr/>
          <p:nvPr/>
        </p:nvSpPr>
        <p:spPr>
          <a:xfrm>
            <a:off x="2627784" y="1290026"/>
            <a:ext cx="864000" cy="36004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Rectangle 34"/>
          <p:cNvSpPr/>
          <p:nvPr/>
        </p:nvSpPr>
        <p:spPr>
          <a:xfrm>
            <a:off x="2915816" y="1700808"/>
            <a:ext cx="1620000" cy="360040"/>
          </a:xfrm>
          <a:prstGeom prst="rect">
            <a:avLst/>
          </a:pr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Rectangle 35"/>
          <p:cNvSpPr/>
          <p:nvPr/>
        </p:nvSpPr>
        <p:spPr>
          <a:xfrm>
            <a:off x="1060860" y="2115604"/>
            <a:ext cx="864000" cy="360040"/>
          </a:xfrm>
          <a:prstGeom prst="rect">
            <a:avLst/>
          </a:pr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ctangle 36"/>
          <p:cNvSpPr/>
          <p:nvPr/>
        </p:nvSpPr>
        <p:spPr>
          <a:xfrm>
            <a:off x="7443694" y="1700808"/>
            <a:ext cx="684000" cy="360040"/>
          </a:xfrm>
          <a:prstGeom prst="rect">
            <a:avLst/>
          </a:pr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ctangle 37"/>
          <p:cNvSpPr/>
          <p:nvPr/>
        </p:nvSpPr>
        <p:spPr>
          <a:xfrm>
            <a:off x="5796136" y="2115604"/>
            <a:ext cx="1368000" cy="360040"/>
          </a:xfrm>
          <a:prstGeom prst="rect">
            <a:avLst/>
          </a:pr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Rectangle 39"/>
          <p:cNvSpPr/>
          <p:nvPr/>
        </p:nvSpPr>
        <p:spPr>
          <a:xfrm>
            <a:off x="4475609" y="3295278"/>
            <a:ext cx="1238994" cy="360040"/>
          </a:xfrm>
          <a:prstGeom prst="rect">
            <a:avLst/>
          </a:prstGeom>
          <a:solidFill>
            <a:srgbClr val="92D05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Rectangle 40"/>
          <p:cNvSpPr/>
          <p:nvPr/>
        </p:nvSpPr>
        <p:spPr>
          <a:xfrm>
            <a:off x="1676822" y="2900561"/>
            <a:ext cx="432000" cy="360040"/>
          </a:xfrm>
          <a:prstGeom prst="rect">
            <a:avLst/>
          </a:prstGeom>
          <a:solidFill>
            <a:srgbClr val="92D05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Oval 41"/>
          <p:cNvSpPr/>
          <p:nvPr/>
        </p:nvSpPr>
        <p:spPr>
          <a:xfrm>
            <a:off x="5489054" y="2473846"/>
            <a:ext cx="1512000" cy="432000"/>
          </a:xfrm>
          <a:prstGeom prst="ellipse">
            <a:avLst/>
          </a:prstGeom>
          <a:solidFill>
            <a:srgbClr val="7030A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Oval 42"/>
          <p:cNvSpPr/>
          <p:nvPr/>
        </p:nvSpPr>
        <p:spPr>
          <a:xfrm>
            <a:off x="1053133" y="1259235"/>
            <a:ext cx="252028" cy="432000"/>
          </a:xfrm>
          <a:prstGeom prst="ellipse">
            <a:avLst/>
          </a:prstGeom>
          <a:solidFill>
            <a:srgbClr val="7030A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4770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4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5" grpId="0" animBg="1"/>
      <p:bldP spid="36" grpId="0" animBg="1"/>
      <p:bldP spid="37" grpId="0" animBg="1"/>
      <p:bldP spid="38" grpId="0" animBg="1"/>
      <p:bldP spid="40" grpId="0" animBg="1"/>
      <p:bldP spid="40" grpId="1" animBg="1"/>
      <p:bldP spid="41" grpId="0" animBg="1"/>
      <p:bldP spid="41" grpId="1" animBg="1"/>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Definitions (1)</a:t>
            </a:r>
            <a:endParaRPr lang="it-IT" dirty="0"/>
          </a:p>
        </p:txBody>
      </p:sp>
      <p:sp>
        <p:nvSpPr>
          <p:cNvPr id="3" name="Content Placeholder 2"/>
          <p:cNvSpPr>
            <a:spLocks noGrp="1"/>
          </p:cNvSpPr>
          <p:nvPr>
            <p:ph sz="quarter" idx="1"/>
          </p:nvPr>
        </p:nvSpPr>
        <p:spPr/>
        <p:txBody>
          <a:bodyPr>
            <a:noAutofit/>
          </a:bodyPr>
          <a:lstStyle/>
          <a:p>
            <a:r>
              <a:rPr lang="it-IT" sz="2400" dirty="0" smtClean="0"/>
              <a:t>Object</a:t>
            </a:r>
          </a:p>
          <a:p>
            <a:pPr lvl="1"/>
            <a:r>
              <a:rPr lang="it-IT" sz="2000" dirty="0" smtClean="0"/>
              <a:t>o: (T, A), where </a:t>
            </a:r>
          </a:p>
          <a:p>
            <a:pPr lvl="2"/>
            <a:r>
              <a:rPr lang="it-IT" dirty="0" smtClean="0"/>
              <a:t>T is a hierarchy of </a:t>
            </a:r>
            <a:r>
              <a:rPr lang="it-IT" i="1" u="sng" dirty="0" smtClean="0"/>
              <a:t>components</a:t>
            </a:r>
          </a:p>
          <a:p>
            <a:pPr lvl="2"/>
            <a:r>
              <a:rPr lang="it-IT" dirty="0" smtClean="0"/>
              <a:t>A is set of </a:t>
            </a:r>
            <a:r>
              <a:rPr lang="it-IT" i="1" u="sng" dirty="0" smtClean="0"/>
              <a:t>attributes</a:t>
            </a:r>
            <a:r>
              <a:rPr lang="it-IT" dirty="0" smtClean="0"/>
              <a:t> of o</a:t>
            </a:r>
          </a:p>
          <a:p>
            <a:endParaRPr lang="it-IT" sz="1200" dirty="0" smtClean="0"/>
          </a:p>
          <a:p>
            <a:r>
              <a:rPr lang="it-IT" sz="2000" dirty="0" smtClean="0"/>
              <a:t>For example:</a:t>
            </a:r>
          </a:p>
          <a:p>
            <a:pPr lvl="1"/>
            <a:r>
              <a:rPr lang="it-IT" sz="1800" dirty="0" smtClean="0"/>
              <a:t>Cell phone</a:t>
            </a:r>
          </a:p>
          <a:p>
            <a:pPr lvl="2"/>
            <a:r>
              <a:rPr lang="it-IT" dirty="0" smtClean="0"/>
              <a:t>Components {battery, screen, ...}</a:t>
            </a:r>
          </a:p>
          <a:p>
            <a:pPr lvl="2"/>
            <a:r>
              <a:rPr lang="it-IT" dirty="0" smtClean="0"/>
              <a:t>Attributes {voice quality, size, weight}</a:t>
            </a:r>
          </a:p>
          <a:p>
            <a:pPr lvl="3">
              <a:buFont typeface="Wingdings" pitchFamily="2" charset="2"/>
              <a:buChar char="q"/>
            </a:pPr>
            <a:r>
              <a:rPr lang="it-IT" dirty="0" smtClean="0"/>
              <a:t>Battery Attributes {life, size}</a:t>
            </a:r>
          </a:p>
          <a:p>
            <a:endParaRPr lang="it-IT" sz="1200" dirty="0" smtClean="0"/>
          </a:p>
          <a:p>
            <a:r>
              <a:rPr lang="it-IT" sz="2400" dirty="0" smtClean="0"/>
              <a:t>Hierarchical rapresentation too complex</a:t>
            </a:r>
          </a:p>
          <a:p>
            <a:pPr lvl="1"/>
            <a:r>
              <a:rPr lang="it-IT" sz="2000" dirty="0" smtClean="0"/>
              <a:t>Simplified using the term «features» for components and attributes</a:t>
            </a:r>
          </a:p>
        </p:txBody>
      </p:sp>
      <p:sp>
        <p:nvSpPr>
          <p:cNvPr id="4" name="Slide Number Placeholder 3"/>
          <p:cNvSpPr>
            <a:spLocks noGrp="1"/>
          </p:cNvSpPr>
          <p:nvPr>
            <p:ph type="sldNum" sz="quarter" idx="12"/>
          </p:nvPr>
        </p:nvSpPr>
        <p:spPr/>
        <p:txBody>
          <a:bodyPr/>
          <a:lstStyle/>
          <a:p>
            <a:r>
              <a:rPr lang="it-IT" dirty="0" smtClean="0"/>
              <a:t>10</a:t>
            </a:r>
            <a:endParaRPr lang="it-IT" dirty="0"/>
          </a:p>
        </p:txBody>
      </p:sp>
      <p:sp>
        <p:nvSpPr>
          <p:cNvPr id="5" name="Footer Placeholder 4"/>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Tree>
    <p:extLst>
      <p:ext uri="{BB962C8B-B14F-4D97-AF65-F5344CB8AC3E}">
        <p14:creationId xmlns:p14="http://schemas.microsoft.com/office/powerpoint/2010/main" val="2264725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Definitions (2)</a:t>
            </a:r>
            <a:endParaRPr lang="it-IT" dirty="0"/>
          </a:p>
        </p:txBody>
      </p:sp>
      <p:sp>
        <p:nvSpPr>
          <p:cNvPr id="3" name="Content Placeholder 2"/>
          <p:cNvSpPr>
            <a:spLocks noGrp="1"/>
          </p:cNvSpPr>
          <p:nvPr>
            <p:ph sz="quarter" idx="1"/>
          </p:nvPr>
        </p:nvSpPr>
        <p:spPr/>
        <p:txBody>
          <a:bodyPr>
            <a:noAutofit/>
          </a:bodyPr>
          <a:lstStyle/>
          <a:p>
            <a:r>
              <a:rPr lang="it-IT" sz="1800" dirty="0" smtClean="0"/>
              <a:t>Opinionated document </a:t>
            </a:r>
            <a:r>
              <a:rPr lang="it-IT" sz="1800" i="1" dirty="0" smtClean="0"/>
              <a:t>d</a:t>
            </a:r>
            <a:endParaRPr lang="it-IT" sz="1800" dirty="0" smtClean="0"/>
          </a:p>
          <a:p>
            <a:pPr lvl="1"/>
            <a:r>
              <a:rPr lang="it-IT" sz="1600" dirty="0" smtClean="0"/>
              <a:t>a sequence of sentences {</a:t>
            </a:r>
            <a:r>
              <a:rPr lang="it-IT" sz="1600" i="1" dirty="0" smtClean="0"/>
              <a:t>s</a:t>
            </a:r>
            <a:r>
              <a:rPr lang="it-IT" sz="1600" i="1" baseline="-25000" dirty="0" smtClean="0"/>
              <a:t>1</a:t>
            </a:r>
            <a:r>
              <a:rPr lang="it-IT" sz="1600" i="1" dirty="0" smtClean="0"/>
              <a:t>, ..., s</a:t>
            </a:r>
            <a:r>
              <a:rPr lang="it-IT" sz="1600" i="1" baseline="-25000" dirty="0" smtClean="0"/>
              <a:t>n</a:t>
            </a:r>
            <a:r>
              <a:rPr lang="it-IT" sz="1600" i="1" dirty="0" smtClean="0"/>
              <a:t>}</a:t>
            </a:r>
          </a:p>
          <a:p>
            <a:pPr marL="0" indent="0">
              <a:buNone/>
            </a:pPr>
            <a:endParaRPr lang="it-IT" sz="1200" dirty="0" smtClean="0"/>
          </a:p>
          <a:p>
            <a:r>
              <a:rPr lang="it-IT" sz="1800" dirty="0" smtClean="0"/>
              <a:t>Opinion passage </a:t>
            </a:r>
            <a:r>
              <a:rPr lang="it-IT" sz="1800" i="1" dirty="0" smtClean="0"/>
              <a:t>p&lt;d, O, f, &gt;</a:t>
            </a:r>
            <a:endParaRPr lang="it-IT" sz="1800" dirty="0" smtClean="0"/>
          </a:p>
          <a:p>
            <a:pPr lvl="1"/>
            <a:r>
              <a:rPr lang="it-IT" sz="1600" dirty="0" smtClean="0"/>
              <a:t>a group of consecutive sentences in </a:t>
            </a:r>
            <a:r>
              <a:rPr lang="it-IT" sz="1600" i="1" dirty="0" smtClean="0"/>
              <a:t>d</a:t>
            </a:r>
            <a:r>
              <a:rPr lang="it-IT" sz="1600" dirty="0" smtClean="0"/>
              <a:t> that expresses an opinion on </a:t>
            </a:r>
            <a:r>
              <a:rPr lang="it-IT" sz="1600" i="1" dirty="0" smtClean="0"/>
              <a:t>f </a:t>
            </a:r>
            <a:r>
              <a:rPr lang="it-IT" sz="1600" dirty="0" smtClean="0"/>
              <a:t> of the object </a:t>
            </a:r>
            <a:r>
              <a:rPr lang="it-IT" sz="1600" i="1" dirty="0" smtClean="0"/>
              <a:t>O</a:t>
            </a:r>
          </a:p>
          <a:p>
            <a:pPr marL="0" indent="0">
              <a:buNone/>
            </a:pPr>
            <a:endParaRPr lang="it-IT" sz="1200" dirty="0" smtClean="0"/>
          </a:p>
          <a:p>
            <a:r>
              <a:rPr lang="it-IT" sz="1800" dirty="0" smtClean="0"/>
              <a:t>Explicit / Implicit feature</a:t>
            </a:r>
          </a:p>
          <a:p>
            <a:pPr lvl="1"/>
            <a:r>
              <a:rPr lang="it-IT" sz="1600" dirty="0" smtClean="0"/>
              <a:t>if a sentence </a:t>
            </a:r>
            <a:r>
              <a:rPr lang="it-IT" sz="1600" i="1" dirty="0" smtClean="0"/>
              <a:t>s </a:t>
            </a:r>
            <a:r>
              <a:rPr lang="it-IT" sz="1600" dirty="0" smtClean="0"/>
              <a:t>contains a feature </a:t>
            </a:r>
            <a:r>
              <a:rPr lang="it-IT" sz="1600" i="1" dirty="0" smtClean="0"/>
              <a:t>f </a:t>
            </a:r>
            <a:r>
              <a:rPr lang="it-IT" sz="1600" dirty="0" smtClean="0"/>
              <a:t>(or any of its synonyms), </a:t>
            </a:r>
            <a:r>
              <a:rPr lang="it-IT" sz="1600" i="1" dirty="0" smtClean="0"/>
              <a:t>f </a:t>
            </a:r>
            <a:r>
              <a:rPr lang="it-IT" sz="1600" dirty="0" smtClean="0"/>
              <a:t>is said to be </a:t>
            </a:r>
            <a:r>
              <a:rPr lang="it-IT" sz="1600" i="1" u="sng" dirty="0" smtClean="0"/>
              <a:t>explicit</a:t>
            </a:r>
            <a:r>
              <a:rPr lang="it-IT" sz="1600" dirty="0" smtClean="0"/>
              <a:t>, otherwise </a:t>
            </a:r>
            <a:r>
              <a:rPr lang="it-IT" sz="1600" i="1" u="sng" dirty="0" smtClean="0"/>
              <a:t>implicit</a:t>
            </a:r>
            <a:r>
              <a:rPr lang="it-IT" sz="1600" dirty="0" smtClean="0"/>
              <a:t>. Each implicit feature is referred with a </a:t>
            </a:r>
            <a:r>
              <a:rPr lang="it-IT" sz="1600" i="1" dirty="0" smtClean="0"/>
              <a:t>feature indicator</a:t>
            </a:r>
          </a:p>
          <a:p>
            <a:pPr marL="0" indent="0">
              <a:buNone/>
            </a:pPr>
            <a:endParaRPr lang="it-IT" sz="1200" dirty="0" smtClean="0"/>
          </a:p>
          <a:p>
            <a:r>
              <a:rPr lang="it-IT" sz="1800" dirty="0" smtClean="0"/>
              <a:t>Opinion </a:t>
            </a:r>
            <a:r>
              <a:rPr lang="it-IT" sz="1800" dirty="0"/>
              <a:t>holder</a:t>
            </a:r>
          </a:p>
          <a:p>
            <a:pPr lvl="1"/>
            <a:r>
              <a:rPr lang="it-IT" sz="1600" dirty="0"/>
              <a:t>who expresses the </a:t>
            </a:r>
            <a:r>
              <a:rPr lang="it-IT" sz="1600" dirty="0" smtClean="0"/>
              <a:t>opinion</a:t>
            </a:r>
          </a:p>
          <a:p>
            <a:pPr marL="274320" lvl="1" indent="0">
              <a:buNone/>
            </a:pPr>
            <a:endParaRPr lang="it-IT" sz="1200" dirty="0" smtClean="0"/>
          </a:p>
          <a:p>
            <a:r>
              <a:rPr lang="it-IT" sz="1800" dirty="0"/>
              <a:t>Opinion</a:t>
            </a:r>
          </a:p>
          <a:p>
            <a:pPr lvl="1"/>
            <a:r>
              <a:rPr lang="it-IT" sz="1600" dirty="0" smtClean="0"/>
              <a:t>A </a:t>
            </a:r>
            <a:r>
              <a:rPr lang="it-IT" sz="1600" dirty="0"/>
              <a:t>positive or negative view, attitude, emotion or appraisal of </a:t>
            </a:r>
            <a:r>
              <a:rPr lang="it-IT" sz="1600" i="1" dirty="0"/>
              <a:t>f </a:t>
            </a:r>
            <a:r>
              <a:rPr lang="it-IT" sz="1600" dirty="0"/>
              <a:t>from an opinion holder</a:t>
            </a:r>
          </a:p>
          <a:p>
            <a:pPr lvl="1"/>
            <a:r>
              <a:rPr lang="it-IT" sz="1600" dirty="0" smtClean="0"/>
              <a:t>The opinion </a:t>
            </a:r>
            <a:r>
              <a:rPr lang="it-IT" sz="1600" i="1" dirty="0" smtClean="0"/>
              <a:t>orientation </a:t>
            </a:r>
            <a:r>
              <a:rPr lang="it-IT" sz="1600" dirty="0" smtClean="0"/>
              <a:t>can be</a:t>
            </a:r>
            <a:r>
              <a:rPr lang="it-IT" sz="1600" i="1" dirty="0" smtClean="0"/>
              <a:t> positive</a:t>
            </a:r>
            <a:r>
              <a:rPr lang="it-IT" sz="1600" i="1" dirty="0"/>
              <a:t>, </a:t>
            </a:r>
            <a:r>
              <a:rPr lang="it-IT" sz="1600" i="1" dirty="0" smtClean="0"/>
              <a:t>negative </a:t>
            </a:r>
            <a:r>
              <a:rPr lang="it-IT" sz="1600" dirty="0" smtClean="0"/>
              <a:t>or </a:t>
            </a:r>
            <a:r>
              <a:rPr lang="it-IT" sz="1600" i="1" dirty="0" smtClean="0"/>
              <a:t>neutral</a:t>
            </a:r>
            <a:endParaRPr lang="it-IT" sz="1600" i="1" dirty="0"/>
          </a:p>
        </p:txBody>
      </p:sp>
      <p:sp>
        <p:nvSpPr>
          <p:cNvPr id="4" name="Slide Number Placeholder 3"/>
          <p:cNvSpPr>
            <a:spLocks noGrp="1"/>
          </p:cNvSpPr>
          <p:nvPr>
            <p:ph type="sldNum" sz="quarter" idx="12"/>
          </p:nvPr>
        </p:nvSpPr>
        <p:spPr/>
        <p:txBody>
          <a:bodyPr/>
          <a:lstStyle/>
          <a:p>
            <a:r>
              <a:rPr lang="it-IT" dirty="0" smtClean="0"/>
              <a:t>11</a:t>
            </a:r>
            <a:endParaRPr lang="it-IT" dirty="0"/>
          </a:p>
        </p:txBody>
      </p:sp>
      <p:sp>
        <p:nvSpPr>
          <p:cNvPr id="5" name="Footer Placeholder 4"/>
          <p:cNvSpPr>
            <a:spLocks noGrp="1"/>
          </p:cNvSpPr>
          <p:nvPr>
            <p:ph type="ftr" sz="quarter" idx="11"/>
          </p:nvPr>
        </p:nvSpPr>
        <p:spPr>
          <a:xfrm>
            <a:off x="2898648" y="6356350"/>
            <a:ext cx="5705800" cy="365760"/>
          </a:xfrm>
        </p:spPr>
        <p:txBody>
          <a:bodyPr/>
          <a:lstStyle/>
          <a:p>
            <a:r>
              <a:rPr lang="it-IT" dirty="0" smtClean="0"/>
              <a:t>Giacomo Righetti, dept. of Computer Science, University of Pisa, ISTI-CNR</a:t>
            </a:r>
            <a:endParaRPr lang="it-IT" dirty="0"/>
          </a:p>
        </p:txBody>
      </p:sp>
    </p:spTree>
    <p:extLst>
      <p:ext uri="{BB962C8B-B14F-4D97-AF65-F5344CB8AC3E}">
        <p14:creationId xmlns:p14="http://schemas.microsoft.com/office/powerpoint/2010/main" val="402155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Feature-based sentiment</a:t>
            </a:r>
            <a:r>
              <a:rPr lang="it-IT" baseline="0" dirty="0" smtClean="0"/>
              <a:t> analysis model (1)</a:t>
            </a:r>
            <a:endParaRPr lang="it-IT" dirty="0"/>
          </a:p>
        </p:txBody>
      </p:sp>
      <p:sp>
        <p:nvSpPr>
          <p:cNvPr id="3" name="Content Placeholder 2"/>
          <p:cNvSpPr>
            <a:spLocks noGrp="1"/>
          </p:cNvSpPr>
          <p:nvPr>
            <p:ph sz="quarter" idx="1"/>
          </p:nvPr>
        </p:nvSpPr>
        <p:spPr/>
        <p:txBody>
          <a:bodyPr>
            <a:normAutofit fontScale="92500" lnSpcReduction="10000"/>
          </a:bodyPr>
          <a:lstStyle/>
          <a:p>
            <a:r>
              <a:rPr lang="it-IT" sz="2400" dirty="0" smtClean="0"/>
              <a:t>Object model </a:t>
            </a:r>
          </a:p>
          <a:p>
            <a:pPr lvl="1"/>
            <a:r>
              <a:rPr lang="it-IT" sz="2000" dirty="0" smtClean="0"/>
              <a:t>given an object </a:t>
            </a:r>
            <a:r>
              <a:rPr lang="it-IT" sz="2000" i="1" dirty="0" smtClean="0"/>
              <a:t>o</a:t>
            </a:r>
            <a:r>
              <a:rPr lang="it-IT" sz="2000" dirty="0" smtClean="0"/>
              <a:t>:</a:t>
            </a:r>
          </a:p>
          <a:p>
            <a:pPr lvl="2"/>
            <a:r>
              <a:rPr lang="it-IT" sz="1800" i="1" dirty="0" smtClean="0"/>
              <a:t>F = {f</a:t>
            </a:r>
            <a:r>
              <a:rPr lang="it-IT" sz="1800" i="1" baseline="-25000" dirty="0" smtClean="0"/>
              <a:t>1</a:t>
            </a:r>
            <a:r>
              <a:rPr lang="it-IT" sz="1800" i="1" dirty="0" smtClean="0"/>
              <a:t>, ..., f</a:t>
            </a:r>
            <a:r>
              <a:rPr lang="it-IT" sz="1800" i="1" baseline="-25000" dirty="0" smtClean="0"/>
              <a:t>n</a:t>
            </a:r>
            <a:r>
              <a:rPr lang="it-IT" sz="1800" i="1" dirty="0" smtClean="0"/>
              <a:t>}</a:t>
            </a:r>
          </a:p>
          <a:p>
            <a:pPr lvl="2"/>
            <a:r>
              <a:rPr lang="it-IT" sz="1800" i="1" dirty="0" smtClean="0"/>
              <a:t>W</a:t>
            </a:r>
            <a:r>
              <a:rPr lang="it-IT" sz="1800" i="1" baseline="-25000" dirty="0" smtClean="0"/>
              <a:t>i</a:t>
            </a:r>
            <a:r>
              <a:rPr lang="it-IT" sz="1800" i="1" dirty="0" smtClean="0"/>
              <a:t> = {w</a:t>
            </a:r>
            <a:r>
              <a:rPr lang="it-IT" sz="1800" i="1" baseline="-25000" dirty="0" smtClean="0"/>
              <a:t>i1</a:t>
            </a:r>
            <a:r>
              <a:rPr lang="it-IT" sz="1800" i="1" dirty="0" smtClean="0"/>
              <a:t>, ..., w</a:t>
            </a:r>
            <a:r>
              <a:rPr lang="it-IT" sz="1800" i="1" baseline="-25000" dirty="0" smtClean="0"/>
              <a:t>in</a:t>
            </a:r>
            <a:r>
              <a:rPr lang="it-IT" sz="1800" i="1" dirty="0" smtClean="0"/>
              <a:t>}</a:t>
            </a:r>
          </a:p>
          <a:p>
            <a:pPr lvl="2"/>
            <a:r>
              <a:rPr lang="it-IT" sz="1800" i="1" dirty="0" smtClean="0"/>
              <a:t>I</a:t>
            </a:r>
            <a:r>
              <a:rPr lang="it-IT" sz="1800" i="1" baseline="-25000" dirty="0" smtClean="0"/>
              <a:t>i</a:t>
            </a:r>
            <a:r>
              <a:rPr lang="it-IT" sz="1800" i="1" dirty="0" smtClean="0"/>
              <a:t> = {i</a:t>
            </a:r>
            <a:r>
              <a:rPr lang="it-IT" sz="1800" i="1" baseline="-25000" dirty="0" smtClean="0"/>
              <a:t>i1</a:t>
            </a:r>
            <a:r>
              <a:rPr lang="it-IT" sz="1800" i="1" dirty="0" smtClean="0"/>
              <a:t>, ..., i</a:t>
            </a:r>
            <a:r>
              <a:rPr lang="it-IT" sz="1800" i="1" baseline="-25000" dirty="0" smtClean="0"/>
              <a:t>in</a:t>
            </a:r>
            <a:r>
              <a:rPr lang="it-IT" sz="1800" i="1" dirty="0" smtClean="0"/>
              <a:t>}</a:t>
            </a:r>
          </a:p>
          <a:p>
            <a:pPr marL="0" indent="0">
              <a:buNone/>
            </a:pPr>
            <a:endParaRPr lang="it-IT" sz="1300" i="1" dirty="0" smtClean="0"/>
          </a:p>
          <a:p>
            <a:r>
              <a:rPr lang="it-IT" sz="2400" dirty="0"/>
              <a:t>Opinionated document </a:t>
            </a:r>
            <a:r>
              <a:rPr lang="it-IT" sz="2400" i="1" dirty="0" smtClean="0"/>
              <a:t>d</a:t>
            </a:r>
            <a:endParaRPr lang="it-IT" sz="2400" dirty="0"/>
          </a:p>
          <a:p>
            <a:pPr lvl="1"/>
            <a:r>
              <a:rPr lang="it-IT" sz="2000" dirty="0"/>
              <a:t>a set of objects </a:t>
            </a:r>
            <a:r>
              <a:rPr lang="it-IT" sz="2000" i="1" dirty="0"/>
              <a:t>{o</a:t>
            </a:r>
            <a:r>
              <a:rPr lang="it-IT" sz="2000" i="1" baseline="-25000" dirty="0"/>
              <a:t>1</a:t>
            </a:r>
            <a:r>
              <a:rPr lang="it-IT" sz="2000" i="1" dirty="0"/>
              <a:t>, ..., o</a:t>
            </a:r>
            <a:r>
              <a:rPr lang="it-IT" sz="2000" i="1" baseline="-25000" dirty="0"/>
              <a:t>n</a:t>
            </a:r>
            <a:r>
              <a:rPr lang="it-IT" sz="2000" i="1" dirty="0"/>
              <a:t>}</a:t>
            </a:r>
            <a:r>
              <a:rPr lang="it-IT" sz="2000" dirty="0"/>
              <a:t> from a set of opinion holders </a:t>
            </a:r>
            <a:r>
              <a:rPr lang="it-IT" sz="2000" i="1" dirty="0"/>
              <a:t>{h</a:t>
            </a:r>
            <a:r>
              <a:rPr lang="it-IT" sz="2000" i="1" baseline="-25000" dirty="0"/>
              <a:t>1</a:t>
            </a:r>
            <a:r>
              <a:rPr lang="it-IT" sz="2000" i="1" dirty="0"/>
              <a:t>, ..., h</a:t>
            </a:r>
            <a:r>
              <a:rPr lang="it-IT" sz="2000" i="1" baseline="-25000" dirty="0"/>
              <a:t>n</a:t>
            </a:r>
            <a:r>
              <a:rPr lang="it-IT" sz="2000" i="1" dirty="0"/>
              <a:t>}</a:t>
            </a:r>
          </a:p>
          <a:p>
            <a:pPr lvl="1"/>
            <a:r>
              <a:rPr lang="it-IT" sz="2000" dirty="0"/>
              <a:t>the opinions on each object </a:t>
            </a:r>
            <a:r>
              <a:rPr lang="it-IT" sz="2000" i="1" dirty="0"/>
              <a:t>o</a:t>
            </a:r>
            <a:r>
              <a:rPr lang="it-IT" sz="2000" i="1" baseline="-25000" dirty="0"/>
              <a:t>j</a:t>
            </a:r>
            <a:r>
              <a:rPr lang="it-IT" sz="2000" dirty="0"/>
              <a:t> are expressed as a subset </a:t>
            </a:r>
            <a:r>
              <a:rPr lang="it-IT" sz="2000" i="1" dirty="0" smtClean="0"/>
              <a:t>F</a:t>
            </a:r>
            <a:r>
              <a:rPr lang="it-IT" sz="2000" i="1" baseline="-25000" dirty="0" smtClean="0"/>
              <a:t>j</a:t>
            </a:r>
          </a:p>
          <a:p>
            <a:pPr marL="0" indent="0">
              <a:buNone/>
            </a:pPr>
            <a:endParaRPr lang="it-IT" sz="1300" i="1" baseline="-25000" dirty="0" smtClean="0"/>
          </a:p>
          <a:p>
            <a:r>
              <a:rPr lang="it-IT" sz="2400" dirty="0"/>
              <a:t>Two types of </a:t>
            </a:r>
            <a:r>
              <a:rPr lang="it-IT" sz="2400" dirty="0" smtClean="0"/>
              <a:t>opinions</a:t>
            </a:r>
            <a:endParaRPr lang="it-IT" sz="2400" dirty="0"/>
          </a:p>
          <a:p>
            <a:pPr lvl="1"/>
            <a:r>
              <a:rPr lang="it-IT" sz="2100" dirty="0"/>
              <a:t>direct</a:t>
            </a:r>
          </a:p>
          <a:p>
            <a:pPr lvl="2"/>
            <a:r>
              <a:rPr lang="it-IT" sz="1800" i="1" dirty="0"/>
              <a:t>&lt;o</a:t>
            </a:r>
            <a:r>
              <a:rPr lang="it-IT" sz="1800" i="1" baseline="-25000" dirty="0"/>
              <a:t>j</a:t>
            </a:r>
            <a:r>
              <a:rPr lang="it-IT" sz="1800" i="1" dirty="0"/>
              <a:t>, f</a:t>
            </a:r>
            <a:r>
              <a:rPr lang="it-IT" sz="1800" i="1" baseline="-25000" dirty="0"/>
              <a:t>jk</a:t>
            </a:r>
            <a:r>
              <a:rPr lang="it-IT" sz="1800" i="1" dirty="0"/>
              <a:t>, oo</a:t>
            </a:r>
            <a:r>
              <a:rPr lang="it-IT" sz="1800" i="1" baseline="-25000" dirty="0"/>
              <a:t>ijkl</a:t>
            </a:r>
            <a:r>
              <a:rPr lang="it-IT" sz="1800" i="1" dirty="0"/>
              <a:t>, h</a:t>
            </a:r>
            <a:r>
              <a:rPr lang="it-IT" sz="1800" i="1" baseline="-25000" dirty="0"/>
              <a:t>i</a:t>
            </a:r>
            <a:r>
              <a:rPr lang="it-IT" sz="1800" i="1" dirty="0"/>
              <a:t>, t</a:t>
            </a:r>
            <a:r>
              <a:rPr lang="it-IT" sz="1800" i="1" baseline="-25000" dirty="0"/>
              <a:t>l</a:t>
            </a:r>
            <a:r>
              <a:rPr lang="it-IT" sz="1800" i="1" dirty="0"/>
              <a:t>&gt;</a:t>
            </a:r>
          </a:p>
          <a:p>
            <a:pPr lvl="1"/>
            <a:r>
              <a:rPr lang="it-IT" sz="2100" dirty="0"/>
              <a:t>comparative</a:t>
            </a:r>
          </a:p>
          <a:p>
            <a:pPr lvl="2"/>
            <a:r>
              <a:rPr lang="it-IT" sz="1800" dirty="0"/>
              <a:t>expresses a relation of similarities or differences between two or more objects, and/or objects preferences of the opinion holder</a:t>
            </a:r>
          </a:p>
          <a:p>
            <a:pPr lvl="1"/>
            <a:endParaRPr lang="it-IT" sz="2000" i="1" baseline="-25000" dirty="0"/>
          </a:p>
          <a:p>
            <a:pPr lvl="2"/>
            <a:endParaRPr lang="it-IT" sz="2400" i="1" dirty="0"/>
          </a:p>
        </p:txBody>
      </p:sp>
      <p:sp>
        <p:nvSpPr>
          <p:cNvPr id="4" name="Slide Number Placeholder 3"/>
          <p:cNvSpPr>
            <a:spLocks noGrp="1"/>
          </p:cNvSpPr>
          <p:nvPr>
            <p:ph type="sldNum" sz="quarter" idx="12"/>
          </p:nvPr>
        </p:nvSpPr>
        <p:spPr/>
        <p:txBody>
          <a:bodyPr/>
          <a:lstStyle/>
          <a:p>
            <a:fld id="{2462C6E6-C48D-4036-8DEF-822691452F37}" type="slidenum">
              <a:rPr lang="it-IT" smtClean="0"/>
              <a:pPr/>
              <a:t>14</a:t>
            </a:fld>
            <a:endParaRPr lang="it-IT" dirty="0"/>
          </a:p>
        </p:txBody>
      </p:sp>
      <p:sp>
        <p:nvSpPr>
          <p:cNvPr id="5" name="Footer Placeholder 4"/>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Tree>
    <p:extLst>
      <p:ext uri="{BB962C8B-B14F-4D97-AF65-F5344CB8AC3E}">
        <p14:creationId xmlns:p14="http://schemas.microsoft.com/office/powerpoint/2010/main" val="53071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Feature-based sentiment analysis model (2)</a:t>
            </a:r>
            <a:endParaRPr lang="it-IT" dirty="0"/>
          </a:p>
        </p:txBody>
      </p:sp>
      <p:sp>
        <p:nvSpPr>
          <p:cNvPr id="3" name="Footer Placeholder 2"/>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4" name="Slide Number Placeholder 3"/>
          <p:cNvSpPr>
            <a:spLocks noGrp="1"/>
          </p:cNvSpPr>
          <p:nvPr>
            <p:ph type="sldNum" sz="quarter" idx="12"/>
          </p:nvPr>
        </p:nvSpPr>
        <p:spPr/>
        <p:txBody>
          <a:bodyPr/>
          <a:lstStyle/>
          <a:p>
            <a:fld id="{2462C6E6-C48D-4036-8DEF-822691452F37}" type="slidenum">
              <a:rPr lang="it-IT" smtClean="0"/>
              <a:pPr/>
              <a:t>15</a:t>
            </a:fld>
            <a:endParaRPr lang="it-IT"/>
          </a:p>
        </p:txBody>
      </p:sp>
      <p:sp>
        <p:nvSpPr>
          <p:cNvPr id="5" name="Content Placeholder 4"/>
          <p:cNvSpPr>
            <a:spLocks noGrp="1"/>
          </p:cNvSpPr>
          <p:nvPr>
            <p:ph sz="quarter" idx="1"/>
          </p:nvPr>
        </p:nvSpPr>
        <p:spPr/>
        <p:txBody>
          <a:bodyPr>
            <a:normAutofit lnSpcReduction="10000"/>
          </a:bodyPr>
          <a:lstStyle/>
          <a:p>
            <a:r>
              <a:rPr lang="it-IT" sz="2400" dirty="0" smtClean="0"/>
              <a:t>Opinion strength &amp; grouping</a:t>
            </a:r>
          </a:p>
          <a:p>
            <a:endParaRPr lang="it-IT" sz="1800" dirty="0"/>
          </a:p>
          <a:p>
            <a:r>
              <a:rPr lang="it-IT" sz="2400" dirty="0"/>
              <a:t>Objective of mining direct opinions</a:t>
            </a:r>
          </a:p>
          <a:p>
            <a:pPr lvl="1"/>
            <a:r>
              <a:rPr lang="it-IT" sz="2200" dirty="0"/>
              <a:t>G</a:t>
            </a:r>
            <a:r>
              <a:rPr lang="it-IT" sz="2200" dirty="0" smtClean="0"/>
              <a:t>iven </a:t>
            </a:r>
            <a:r>
              <a:rPr lang="it-IT" sz="2200" dirty="0"/>
              <a:t>an opinionated document </a:t>
            </a:r>
            <a:r>
              <a:rPr lang="it-IT" sz="2200" i="1" dirty="0" smtClean="0"/>
              <a:t>d</a:t>
            </a:r>
          </a:p>
          <a:p>
            <a:pPr marL="1062990" lvl="4" indent="-514350">
              <a:spcBef>
                <a:spcPts val="600"/>
              </a:spcBef>
              <a:buClr>
                <a:schemeClr val="accent1"/>
              </a:buClr>
              <a:buFont typeface="+mj-lt"/>
              <a:buAutoNum type="arabicPeriod"/>
            </a:pPr>
            <a:r>
              <a:rPr lang="it-IT" sz="2000" dirty="0" smtClean="0"/>
              <a:t>discover all </a:t>
            </a:r>
            <a:r>
              <a:rPr lang="it-IT" sz="2000" i="1" dirty="0" smtClean="0"/>
              <a:t>&lt;</a:t>
            </a:r>
            <a:r>
              <a:rPr lang="it-IT" sz="2000" i="1" dirty="0"/>
              <a:t>o</a:t>
            </a:r>
            <a:r>
              <a:rPr lang="it-IT" sz="2000" i="1" baseline="-25000" dirty="0"/>
              <a:t>j</a:t>
            </a:r>
            <a:r>
              <a:rPr lang="it-IT" sz="2000" i="1" dirty="0"/>
              <a:t>, f</a:t>
            </a:r>
            <a:r>
              <a:rPr lang="it-IT" sz="2000" i="1" baseline="-25000" dirty="0"/>
              <a:t>jk</a:t>
            </a:r>
            <a:r>
              <a:rPr lang="it-IT" sz="2000" i="1" dirty="0"/>
              <a:t>, oo</a:t>
            </a:r>
            <a:r>
              <a:rPr lang="it-IT" sz="2000" i="1" baseline="-25000" dirty="0"/>
              <a:t>ijkl</a:t>
            </a:r>
            <a:r>
              <a:rPr lang="it-IT" sz="2000" i="1" dirty="0"/>
              <a:t>, h</a:t>
            </a:r>
            <a:r>
              <a:rPr lang="it-IT" sz="2000" i="1" baseline="-25000" dirty="0"/>
              <a:t>i</a:t>
            </a:r>
            <a:r>
              <a:rPr lang="it-IT" sz="2000" i="1" dirty="0"/>
              <a:t>, t</a:t>
            </a:r>
            <a:r>
              <a:rPr lang="it-IT" sz="2000" i="1" baseline="-25000" dirty="0"/>
              <a:t>l</a:t>
            </a:r>
            <a:r>
              <a:rPr lang="it-IT" sz="2000" i="1" dirty="0" smtClean="0"/>
              <a:t>&gt; </a:t>
            </a:r>
            <a:r>
              <a:rPr lang="it-IT" sz="2000" dirty="0" smtClean="0"/>
              <a:t>in </a:t>
            </a:r>
            <a:r>
              <a:rPr lang="it-IT" sz="2000" i="1" dirty="0" smtClean="0"/>
              <a:t>d</a:t>
            </a:r>
          </a:p>
          <a:p>
            <a:pPr marL="1062990" lvl="4" indent="-514350">
              <a:spcBef>
                <a:spcPts val="600"/>
              </a:spcBef>
              <a:buClr>
                <a:schemeClr val="accent1"/>
              </a:buClr>
              <a:buFont typeface="+mj-lt"/>
              <a:buAutoNum type="arabicPeriod"/>
            </a:pPr>
            <a:r>
              <a:rPr lang="it-IT" sz="2000" dirty="0"/>
              <a:t>identify all </a:t>
            </a:r>
            <a:r>
              <a:rPr lang="it-IT" sz="2000" i="1" dirty="0"/>
              <a:t>W</a:t>
            </a:r>
            <a:r>
              <a:rPr lang="it-IT" sz="2000" i="1" baseline="-25000" dirty="0"/>
              <a:t>jk</a:t>
            </a:r>
            <a:r>
              <a:rPr lang="it-IT" sz="2000" dirty="0"/>
              <a:t> and </a:t>
            </a:r>
            <a:r>
              <a:rPr lang="it-IT" sz="2000" i="1" dirty="0"/>
              <a:t>I</a:t>
            </a:r>
            <a:r>
              <a:rPr lang="it-IT" sz="2000" i="1" baseline="-25000" dirty="0"/>
              <a:t>jk</a:t>
            </a:r>
            <a:r>
              <a:rPr lang="it-IT" sz="2000" dirty="0"/>
              <a:t> of each feature </a:t>
            </a:r>
            <a:r>
              <a:rPr lang="it-IT" sz="2000" i="1" dirty="0"/>
              <a:t>f</a:t>
            </a:r>
            <a:r>
              <a:rPr lang="it-IT" sz="2000" i="1" baseline="-25000" dirty="0"/>
              <a:t>jk</a:t>
            </a:r>
            <a:r>
              <a:rPr lang="it-IT" sz="2000" dirty="0"/>
              <a:t> in </a:t>
            </a:r>
            <a:r>
              <a:rPr lang="it-IT" sz="2000" i="1" dirty="0" smtClean="0"/>
              <a:t>d</a:t>
            </a:r>
          </a:p>
          <a:p>
            <a:pPr marL="548640" lvl="4" indent="0">
              <a:spcBef>
                <a:spcPts val="600"/>
              </a:spcBef>
              <a:buClr>
                <a:schemeClr val="accent1"/>
              </a:buClr>
              <a:buNone/>
            </a:pPr>
            <a:endParaRPr lang="it-IT" sz="1800" i="1" dirty="0" smtClean="0"/>
          </a:p>
          <a:p>
            <a:r>
              <a:rPr lang="it-IT" sz="2400" dirty="0"/>
              <a:t>Sentence subjectivity</a:t>
            </a:r>
          </a:p>
          <a:p>
            <a:pPr lvl="1"/>
            <a:r>
              <a:rPr lang="it-IT" sz="2200" dirty="0"/>
              <a:t>An </a:t>
            </a:r>
            <a:r>
              <a:rPr lang="it-IT" sz="2200" i="1" dirty="0"/>
              <a:t>objective sentence </a:t>
            </a:r>
            <a:r>
              <a:rPr lang="it-IT" sz="2200" dirty="0"/>
              <a:t>expresses some factual information about the world</a:t>
            </a:r>
          </a:p>
          <a:p>
            <a:pPr lvl="1"/>
            <a:r>
              <a:rPr lang="it-IT" sz="2200" dirty="0"/>
              <a:t>A </a:t>
            </a:r>
            <a:r>
              <a:rPr lang="it-IT" sz="2200" i="1" dirty="0"/>
              <a:t>subjective sentence</a:t>
            </a:r>
            <a:r>
              <a:rPr lang="it-IT" sz="2200" dirty="0"/>
              <a:t> expresses some personal feelings or </a:t>
            </a:r>
            <a:r>
              <a:rPr lang="it-IT" sz="2200" dirty="0" smtClean="0"/>
              <a:t>beliefs</a:t>
            </a:r>
          </a:p>
          <a:p>
            <a:pPr lvl="2"/>
            <a:r>
              <a:rPr lang="it-IT" sz="1800" dirty="0" smtClean="0"/>
              <a:t>NB: a subjective sentence </a:t>
            </a:r>
            <a:r>
              <a:rPr lang="it-IT" sz="1800" i="1" u="sng" dirty="0" smtClean="0"/>
              <a:t>may not</a:t>
            </a:r>
            <a:r>
              <a:rPr lang="it-IT" sz="1800" dirty="0" smtClean="0"/>
              <a:t> contain an opinion, while not every objective sentence contains no opinion </a:t>
            </a:r>
            <a:endParaRPr lang="it-IT" sz="1800" dirty="0"/>
          </a:p>
          <a:p>
            <a:pPr marL="1062990" lvl="4" indent="-514350">
              <a:spcBef>
                <a:spcPts val="600"/>
              </a:spcBef>
              <a:buClr>
                <a:schemeClr val="accent1"/>
              </a:buClr>
              <a:buFont typeface="+mj-lt"/>
              <a:buAutoNum type="arabicPeriod"/>
            </a:pPr>
            <a:endParaRPr lang="it-IT" sz="2000" i="1" dirty="0" smtClean="0"/>
          </a:p>
        </p:txBody>
      </p:sp>
    </p:spTree>
    <p:extLst>
      <p:ext uri="{BB962C8B-B14F-4D97-AF65-F5344CB8AC3E}">
        <p14:creationId xmlns:p14="http://schemas.microsoft.com/office/powerpoint/2010/main" val="3871490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Feature-based sentiment analysis model </a:t>
            </a:r>
            <a:r>
              <a:rPr lang="it-IT" dirty="0" smtClean="0"/>
              <a:t>(3)</a:t>
            </a:r>
            <a:endParaRPr lang="it-IT" dirty="0"/>
          </a:p>
        </p:txBody>
      </p:sp>
      <p:sp>
        <p:nvSpPr>
          <p:cNvPr id="3" name="Content Placeholder 2"/>
          <p:cNvSpPr>
            <a:spLocks noGrp="1"/>
          </p:cNvSpPr>
          <p:nvPr>
            <p:ph sz="quarter" idx="1"/>
          </p:nvPr>
        </p:nvSpPr>
        <p:spPr/>
        <p:txBody>
          <a:bodyPr/>
          <a:lstStyle/>
          <a:p>
            <a:r>
              <a:rPr lang="it-IT" sz="2400" dirty="0" smtClean="0"/>
              <a:t>Explicit / Implicit opinion</a:t>
            </a:r>
          </a:p>
          <a:p>
            <a:pPr lvl="1"/>
            <a:r>
              <a:rPr lang="it-IT" sz="2100" dirty="0" smtClean="0"/>
              <a:t>An </a:t>
            </a:r>
            <a:r>
              <a:rPr lang="it-IT" sz="2100" i="1" dirty="0" smtClean="0"/>
              <a:t>explicit opinion</a:t>
            </a:r>
            <a:r>
              <a:rPr lang="it-IT" sz="2100" dirty="0" smtClean="0"/>
              <a:t> on feature </a:t>
            </a:r>
            <a:r>
              <a:rPr lang="it-IT" sz="2100" i="1" dirty="0" smtClean="0"/>
              <a:t>f </a:t>
            </a:r>
            <a:r>
              <a:rPr lang="it-IT" sz="2100" dirty="0" smtClean="0"/>
              <a:t>is an opinion explicitly expressed on </a:t>
            </a:r>
            <a:r>
              <a:rPr lang="it-IT" sz="2100" i="1" dirty="0" smtClean="0"/>
              <a:t>f </a:t>
            </a:r>
            <a:r>
              <a:rPr lang="it-IT" sz="2100" dirty="0" smtClean="0"/>
              <a:t>in a subjective sentence</a:t>
            </a:r>
          </a:p>
          <a:p>
            <a:pPr lvl="1"/>
            <a:r>
              <a:rPr lang="it-IT" sz="2100" dirty="0" smtClean="0"/>
              <a:t>An </a:t>
            </a:r>
            <a:r>
              <a:rPr lang="it-IT" sz="2100" i="1" dirty="0" smtClean="0"/>
              <a:t>implicit opinion</a:t>
            </a:r>
            <a:r>
              <a:rPr lang="it-IT" sz="2100" dirty="0" smtClean="0"/>
              <a:t> on feature </a:t>
            </a:r>
            <a:r>
              <a:rPr lang="it-IT" sz="2100" i="1" dirty="0" smtClean="0"/>
              <a:t>f</a:t>
            </a:r>
            <a:r>
              <a:rPr lang="it-IT" sz="2100" dirty="0" smtClean="0"/>
              <a:t> is an opinion on </a:t>
            </a:r>
            <a:r>
              <a:rPr lang="it-IT" sz="2100" i="1" dirty="0" smtClean="0"/>
              <a:t>f</a:t>
            </a:r>
            <a:r>
              <a:rPr lang="it-IT" sz="2100" dirty="0" smtClean="0"/>
              <a:t> implied in an objective sentence</a:t>
            </a:r>
          </a:p>
          <a:p>
            <a:pPr lvl="1"/>
            <a:endParaRPr lang="it-IT" sz="2100" dirty="0"/>
          </a:p>
          <a:p>
            <a:r>
              <a:rPr lang="it-IT" sz="2400" dirty="0" smtClean="0"/>
              <a:t>Opinionated sentence</a:t>
            </a:r>
          </a:p>
          <a:p>
            <a:pPr lvl="1"/>
            <a:r>
              <a:rPr lang="it-IT" sz="2100" dirty="0" smtClean="0"/>
              <a:t>A sentence that expresses explicit or implicit positive or negative opinions</a:t>
            </a:r>
          </a:p>
          <a:p>
            <a:pPr lvl="1"/>
            <a:r>
              <a:rPr lang="it-IT" sz="2100" dirty="0" smtClean="0"/>
              <a:t>Can be a subjective or objective sentence</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16</a:t>
            </a:fld>
            <a:endParaRPr lang="it-IT"/>
          </a:p>
        </p:txBody>
      </p:sp>
    </p:spTree>
    <p:extLst>
      <p:ext uri="{BB962C8B-B14F-4D97-AF65-F5344CB8AC3E}">
        <p14:creationId xmlns:p14="http://schemas.microsoft.com/office/powerpoint/2010/main" val="3473546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400" dirty="0"/>
              <a:t>Sentiment and subjectivity classification</a:t>
            </a:r>
            <a:endParaRPr lang="it-IT" sz="28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1318319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Research Topics</a:t>
            </a:r>
          </a:p>
        </p:txBody>
      </p:sp>
      <p:sp>
        <p:nvSpPr>
          <p:cNvPr id="3" name="Content Placeholder 2"/>
          <p:cNvSpPr>
            <a:spLocks noGrp="1"/>
          </p:cNvSpPr>
          <p:nvPr>
            <p:ph sz="quarter" idx="1"/>
          </p:nvPr>
        </p:nvSpPr>
        <p:spPr/>
        <p:txBody>
          <a:bodyPr/>
          <a:lstStyle/>
          <a:p>
            <a:r>
              <a:rPr lang="it-IT" dirty="0"/>
              <a:t>Sentiment classification</a:t>
            </a:r>
          </a:p>
          <a:p>
            <a:pPr lvl="1"/>
            <a:r>
              <a:rPr lang="it-IT" dirty="0"/>
              <a:t>classify an opinionated document as expressing a positive or negative </a:t>
            </a:r>
            <a:r>
              <a:rPr lang="it-IT" dirty="0" smtClean="0"/>
              <a:t>opinion</a:t>
            </a:r>
          </a:p>
          <a:p>
            <a:pPr lvl="2"/>
            <a:r>
              <a:rPr lang="it-IT" i="1" dirty="0" smtClean="0"/>
              <a:t>document-level sentiment classification</a:t>
            </a:r>
            <a:endParaRPr lang="it-IT" i="1" dirty="0"/>
          </a:p>
          <a:p>
            <a:pPr lvl="1"/>
            <a:endParaRPr lang="it-IT" dirty="0"/>
          </a:p>
          <a:p>
            <a:r>
              <a:rPr lang="it-IT" dirty="0"/>
              <a:t>Subjectivity classification</a:t>
            </a:r>
          </a:p>
          <a:p>
            <a:pPr lvl="1"/>
            <a:r>
              <a:rPr lang="it-IT" dirty="0"/>
              <a:t>classify a sentence as opinionated or not</a:t>
            </a:r>
          </a:p>
          <a:p>
            <a:pPr lvl="1"/>
            <a:endParaRPr lang="it-IT" dirty="0"/>
          </a:p>
          <a:p>
            <a:r>
              <a:rPr lang="it-IT" dirty="0"/>
              <a:t>Sentence-level classification</a:t>
            </a:r>
          </a:p>
          <a:p>
            <a:pPr lvl="1"/>
            <a:r>
              <a:rPr lang="it-IT" dirty="0"/>
              <a:t>classify an opinionated sentence as expressing a positive or negative </a:t>
            </a:r>
            <a:r>
              <a:rPr lang="it-IT" dirty="0" smtClean="0"/>
              <a:t>opinion</a:t>
            </a:r>
            <a:endParaRPr lang="it-IT"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18</a:t>
            </a:fld>
            <a:endParaRPr lang="it-IT"/>
          </a:p>
        </p:txBody>
      </p:sp>
    </p:spTree>
    <p:extLst>
      <p:ext uri="{BB962C8B-B14F-4D97-AF65-F5344CB8AC3E}">
        <p14:creationId xmlns:p14="http://schemas.microsoft.com/office/powerpoint/2010/main" val="1753907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Sentiment Classification</a:t>
            </a:r>
          </a:p>
        </p:txBody>
      </p:sp>
      <p:sp>
        <p:nvSpPr>
          <p:cNvPr id="3" name="Content Placeholder 2"/>
          <p:cNvSpPr>
            <a:spLocks noGrp="1"/>
          </p:cNvSpPr>
          <p:nvPr>
            <p:ph sz="quarter" idx="1"/>
          </p:nvPr>
        </p:nvSpPr>
        <p:spPr/>
        <p:txBody>
          <a:bodyPr/>
          <a:lstStyle/>
          <a:p>
            <a:r>
              <a:rPr lang="it-IT" sz="2400" dirty="0" smtClean="0"/>
              <a:t>Task</a:t>
            </a:r>
          </a:p>
          <a:p>
            <a:pPr lvl="1"/>
            <a:r>
              <a:rPr lang="it-IT" sz="2000" dirty="0"/>
              <a:t>g</a:t>
            </a:r>
            <a:r>
              <a:rPr lang="it-IT" sz="2000" dirty="0" smtClean="0"/>
              <a:t>iven an opinionated document </a:t>
            </a:r>
            <a:r>
              <a:rPr lang="it-IT" sz="2000" i="1" dirty="0" smtClean="0"/>
              <a:t>d </a:t>
            </a:r>
            <a:r>
              <a:rPr lang="it-IT" sz="2000" dirty="0" smtClean="0"/>
              <a:t>which comments on object </a:t>
            </a:r>
            <a:r>
              <a:rPr lang="it-IT" sz="2000" i="1" dirty="0" smtClean="0"/>
              <a:t>o</a:t>
            </a:r>
            <a:r>
              <a:rPr lang="it-IT" sz="2000" dirty="0" smtClean="0"/>
              <a:t>, determine the orientation </a:t>
            </a:r>
            <a:r>
              <a:rPr lang="it-IT" sz="2000" i="1" dirty="0" smtClean="0"/>
              <a:t>oo </a:t>
            </a:r>
            <a:r>
              <a:rPr lang="it-IT" sz="2000" dirty="0" smtClean="0"/>
              <a:t>of the opinion expressed on </a:t>
            </a:r>
            <a:r>
              <a:rPr lang="it-IT" sz="2000" i="1" dirty="0" smtClean="0"/>
              <a:t>o</a:t>
            </a:r>
            <a:r>
              <a:rPr lang="it-IT" sz="2000" dirty="0" smtClean="0"/>
              <a:t>, i.e., discover the opinion orientation </a:t>
            </a:r>
            <a:r>
              <a:rPr lang="it-IT" sz="2000" i="1" dirty="0" smtClean="0"/>
              <a:t>oo</a:t>
            </a:r>
            <a:r>
              <a:rPr lang="it-IT" sz="2000" dirty="0" smtClean="0"/>
              <a:t> on feature </a:t>
            </a:r>
            <a:r>
              <a:rPr lang="it-IT" sz="2000" i="1" dirty="0" smtClean="0"/>
              <a:t>f </a:t>
            </a:r>
            <a:r>
              <a:rPr lang="it-IT" sz="2000" dirty="0" smtClean="0"/>
              <a:t>in the quintuple </a:t>
            </a:r>
            <a:r>
              <a:rPr lang="it-IT" sz="2000" i="1" dirty="0" smtClean="0"/>
              <a:t>(o, f, so, h, t)</a:t>
            </a:r>
            <a:r>
              <a:rPr lang="it-IT" sz="2000" dirty="0" smtClean="0"/>
              <a:t> where </a:t>
            </a:r>
            <a:r>
              <a:rPr lang="it-IT" sz="2000" i="1" dirty="0" smtClean="0"/>
              <a:t>f = o</a:t>
            </a:r>
            <a:r>
              <a:rPr lang="it-IT" sz="2000" dirty="0" smtClean="0"/>
              <a:t> and </a:t>
            </a:r>
            <a:r>
              <a:rPr lang="it-IT" sz="2000" i="1" dirty="0" smtClean="0"/>
              <a:t>h, t, o</a:t>
            </a:r>
            <a:r>
              <a:rPr lang="it-IT" sz="2000" dirty="0" smtClean="0"/>
              <a:t> are assumed to be known or irrelevant</a:t>
            </a:r>
            <a:r>
              <a:rPr lang="it-IT" sz="2000" i="1" dirty="0" smtClean="0"/>
              <a:t> </a:t>
            </a:r>
          </a:p>
          <a:p>
            <a:endParaRPr lang="it-IT" sz="2400" dirty="0"/>
          </a:p>
          <a:p>
            <a:r>
              <a:rPr lang="it-IT" sz="2400" dirty="0" smtClean="0"/>
              <a:t>Assumption</a:t>
            </a:r>
          </a:p>
          <a:p>
            <a:pPr lvl="1"/>
            <a:r>
              <a:rPr lang="it-IT" sz="2100" dirty="0"/>
              <a:t>s</a:t>
            </a:r>
            <a:r>
              <a:rPr lang="it-IT" sz="2100" dirty="0" smtClean="0"/>
              <a:t>ingle object </a:t>
            </a:r>
            <a:r>
              <a:rPr lang="it-IT" sz="2100" i="1" dirty="0" smtClean="0"/>
              <a:t>o</a:t>
            </a:r>
            <a:r>
              <a:rPr lang="it-IT" sz="2100" dirty="0" smtClean="0"/>
              <a:t>, single opinion holder </a:t>
            </a:r>
            <a:r>
              <a:rPr lang="it-IT" sz="2100" i="1" dirty="0" smtClean="0"/>
              <a:t>h</a:t>
            </a:r>
          </a:p>
          <a:p>
            <a:pPr lvl="2"/>
            <a:r>
              <a:rPr lang="it-IT" sz="1800" dirty="0" smtClean="0"/>
              <a:t>OK for customer reviews,  FAIL for forum and blog posts</a:t>
            </a:r>
            <a:endParaRPr lang="it-IT" sz="18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19</a:t>
            </a:fld>
            <a:endParaRPr lang="it-IT"/>
          </a:p>
        </p:txBody>
      </p:sp>
    </p:spTree>
    <p:extLst>
      <p:ext uri="{BB962C8B-B14F-4D97-AF65-F5344CB8AC3E}">
        <p14:creationId xmlns:p14="http://schemas.microsoft.com/office/powerpoint/2010/main" val="169121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Agenda</a:t>
            </a:r>
            <a:endParaRPr lang="it-IT" dirty="0"/>
          </a:p>
        </p:txBody>
      </p:sp>
      <p:sp>
        <p:nvSpPr>
          <p:cNvPr id="3" name="Content Placeholder 2"/>
          <p:cNvSpPr>
            <a:spLocks noGrp="1"/>
          </p:cNvSpPr>
          <p:nvPr>
            <p:ph sz="quarter" idx="1"/>
          </p:nvPr>
        </p:nvSpPr>
        <p:spPr/>
        <p:txBody>
          <a:bodyPr/>
          <a:lstStyle/>
          <a:p>
            <a:r>
              <a:rPr lang="it-IT" sz="2400" dirty="0" smtClean="0"/>
              <a:t>Part I</a:t>
            </a:r>
          </a:p>
          <a:p>
            <a:pPr lvl="1"/>
            <a:r>
              <a:rPr lang="it-IT" sz="2100" dirty="0" smtClean="0"/>
              <a:t>Introduction</a:t>
            </a:r>
          </a:p>
          <a:p>
            <a:pPr lvl="1"/>
            <a:r>
              <a:rPr lang="it-IT" sz="2100" dirty="0"/>
              <a:t>Motivations </a:t>
            </a:r>
            <a:r>
              <a:rPr lang="it-IT" sz="2100" dirty="0" smtClean="0"/>
              <a:t>and Issues </a:t>
            </a:r>
          </a:p>
          <a:p>
            <a:pPr lvl="1"/>
            <a:r>
              <a:rPr lang="it-IT" sz="2100" dirty="0" smtClean="0"/>
              <a:t>User level informations</a:t>
            </a:r>
          </a:p>
          <a:p>
            <a:pPr lvl="1"/>
            <a:r>
              <a:rPr lang="it-IT" sz="2100" dirty="0" smtClean="0"/>
              <a:t>Topics</a:t>
            </a:r>
          </a:p>
          <a:p>
            <a:endParaRPr lang="it-IT" sz="2400" dirty="0" smtClean="0"/>
          </a:p>
          <a:p>
            <a:r>
              <a:rPr lang="it-IT" sz="2400" dirty="0" smtClean="0"/>
              <a:t>Part II</a:t>
            </a:r>
          </a:p>
          <a:p>
            <a:pPr lvl="1"/>
            <a:r>
              <a:rPr lang="it-IT" sz="2100" dirty="0" smtClean="0"/>
              <a:t>Discussion about topics</a:t>
            </a:r>
            <a:endParaRPr lang="it-IT" sz="21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Sentiment Classification</a:t>
            </a:r>
          </a:p>
        </p:txBody>
      </p:sp>
      <p:sp>
        <p:nvSpPr>
          <p:cNvPr id="3" name="Content Placeholder 2"/>
          <p:cNvSpPr>
            <a:spLocks noGrp="1"/>
          </p:cNvSpPr>
          <p:nvPr>
            <p:ph sz="quarter" idx="1"/>
          </p:nvPr>
        </p:nvSpPr>
        <p:spPr/>
        <p:txBody>
          <a:bodyPr>
            <a:normAutofit fontScale="77500" lnSpcReduction="20000"/>
          </a:bodyPr>
          <a:lstStyle/>
          <a:p>
            <a:r>
              <a:rPr lang="it-IT" dirty="0" smtClean="0"/>
              <a:t>Supervised learning</a:t>
            </a:r>
          </a:p>
          <a:p>
            <a:pPr lvl="1"/>
            <a:r>
              <a:rPr lang="it-IT" dirty="0" smtClean="0"/>
              <a:t>2 class labels (positive, negative)</a:t>
            </a:r>
          </a:p>
          <a:p>
            <a:pPr lvl="1"/>
            <a:r>
              <a:rPr lang="it-IT" dirty="0" smtClean="0"/>
              <a:t>Training / Testing data from product reviews</a:t>
            </a:r>
          </a:p>
          <a:p>
            <a:pPr lvl="2"/>
            <a:r>
              <a:rPr lang="it-IT" dirty="0"/>
              <a:t>u</a:t>
            </a:r>
            <a:r>
              <a:rPr lang="it-IT" dirty="0" smtClean="0"/>
              <a:t>sing assigned ratings as scores</a:t>
            </a:r>
          </a:p>
          <a:p>
            <a:pPr marL="868680" lvl="3" indent="0">
              <a:buNone/>
            </a:pPr>
            <a:endParaRPr lang="it-IT" sz="1300" dirty="0" smtClean="0"/>
          </a:p>
          <a:p>
            <a:pPr lvl="1"/>
            <a:r>
              <a:rPr lang="it-IT" dirty="0" smtClean="0"/>
              <a:t>Naive </a:t>
            </a:r>
            <a:r>
              <a:rPr lang="it-IT" dirty="0"/>
              <a:t>Bayses, </a:t>
            </a:r>
            <a:r>
              <a:rPr lang="it-IT" dirty="0" smtClean="0"/>
              <a:t>SVM</a:t>
            </a:r>
          </a:p>
          <a:p>
            <a:pPr lvl="2"/>
            <a:r>
              <a:rPr lang="it-IT" dirty="0" smtClean="0"/>
              <a:t>Unigrams</a:t>
            </a:r>
          </a:p>
          <a:p>
            <a:pPr marL="594360" lvl="2" indent="0">
              <a:buNone/>
            </a:pPr>
            <a:endParaRPr lang="it-IT" sz="1200" dirty="0"/>
          </a:p>
          <a:p>
            <a:pPr lvl="1"/>
            <a:r>
              <a:rPr lang="it-IT" dirty="0" smtClean="0"/>
              <a:t>Used features</a:t>
            </a:r>
            <a:r>
              <a:rPr lang="it-IT" dirty="0"/>
              <a:t>:</a:t>
            </a:r>
          </a:p>
          <a:p>
            <a:pPr lvl="2"/>
            <a:r>
              <a:rPr lang="it-IT" dirty="0"/>
              <a:t>Terms and their </a:t>
            </a:r>
            <a:r>
              <a:rPr lang="it-IT" dirty="0" smtClean="0"/>
              <a:t>frequency</a:t>
            </a:r>
          </a:p>
          <a:p>
            <a:pPr lvl="3"/>
            <a:r>
              <a:rPr lang="it-IT" dirty="0"/>
              <a:t>u</a:t>
            </a:r>
            <a:r>
              <a:rPr lang="it-IT" dirty="0" smtClean="0"/>
              <a:t>nigrams, word n-grams, frequency count</a:t>
            </a:r>
          </a:p>
          <a:p>
            <a:pPr lvl="3"/>
            <a:r>
              <a:rPr lang="it-IT" dirty="0" smtClean="0"/>
              <a:t>word positions</a:t>
            </a:r>
          </a:p>
          <a:p>
            <a:pPr lvl="3"/>
            <a:r>
              <a:rPr lang="it-IT" dirty="0" smtClean="0"/>
              <a:t>TF-IDF</a:t>
            </a:r>
            <a:endParaRPr lang="it-IT" dirty="0"/>
          </a:p>
          <a:p>
            <a:pPr lvl="2"/>
            <a:r>
              <a:rPr lang="it-IT" dirty="0"/>
              <a:t>POS </a:t>
            </a:r>
            <a:r>
              <a:rPr lang="it-IT" dirty="0" smtClean="0"/>
              <a:t>tags</a:t>
            </a:r>
          </a:p>
          <a:p>
            <a:pPr lvl="3"/>
            <a:r>
              <a:rPr lang="it-IT" dirty="0" smtClean="0"/>
              <a:t>adjectives</a:t>
            </a:r>
            <a:endParaRPr lang="it-IT" dirty="0"/>
          </a:p>
          <a:p>
            <a:pPr lvl="2"/>
            <a:r>
              <a:rPr lang="it-IT" dirty="0" smtClean="0"/>
              <a:t>Opinion </a:t>
            </a:r>
            <a:r>
              <a:rPr lang="it-IT" dirty="0"/>
              <a:t>words and </a:t>
            </a:r>
            <a:r>
              <a:rPr lang="it-IT" dirty="0" smtClean="0"/>
              <a:t>phrases</a:t>
            </a:r>
          </a:p>
          <a:p>
            <a:pPr lvl="2"/>
            <a:r>
              <a:rPr lang="it-IT" dirty="0" smtClean="0"/>
              <a:t>Syntatic dependency</a:t>
            </a:r>
          </a:p>
          <a:p>
            <a:pPr lvl="3"/>
            <a:r>
              <a:rPr lang="it-IT" dirty="0" smtClean="0"/>
              <a:t>words dependency based features generated from parsing or dependency tree</a:t>
            </a:r>
            <a:endParaRPr lang="it-IT" dirty="0"/>
          </a:p>
          <a:p>
            <a:pPr lvl="2"/>
            <a:r>
              <a:rPr lang="it-IT" dirty="0" smtClean="0"/>
              <a:t>Negation</a:t>
            </a:r>
            <a:endParaRPr lang="it-IT"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20</a:t>
            </a:fld>
            <a:endParaRPr lang="it-IT"/>
          </a:p>
        </p:txBody>
      </p:sp>
    </p:spTree>
    <p:extLst>
      <p:ext uri="{BB962C8B-B14F-4D97-AF65-F5344CB8AC3E}">
        <p14:creationId xmlns:p14="http://schemas.microsoft.com/office/powerpoint/2010/main" val="1405399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Sentiment Classification</a:t>
            </a:r>
          </a:p>
        </p:txBody>
      </p:sp>
      <p:sp>
        <p:nvSpPr>
          <p:cNvPr id="3" name="Content Placeholder 2"/>
          <p:cNvSpPr>
            <a:spLocks noGrp="1"/>
          </p:cNvSpPr>
          <p:nvPr>
            <p:ph sz="quarter" idx="1"/>
          </p:nvPr>
        </p:nvSpPr>
        <p:spPr/>
        <p:txBody>
          <a:bodyPr>
            <a:normAutofit/>
          </a:bodyPr>
          <a:lstStyle/>
          <a:p>
            <a:r>
              <a:rPr lang="it-IT" sz="2800" dirty="0" smtClean="0"/>
              <a:t>Predicting the rating scores</a:t>
            </a:r>
          </a:p>
          <a:p>
            <a:pPr lvl="1"/>
            <a:r>
              <a:rPr lang="it-IT" sz="2400" dirty="0" smtClean="0"/>
              <a:t>Regression problem since the rating scores are ordinal</a:t>
            </a:r>
          </a:p>
          <a:p>
            <a:pPr lvl="1"/>
            <a:endParaRPr lang="it-IT" sz="2400" dirty="0"/>
          </a:p>
          <a:p>
            <a:r>
              <a:rPr lang="it-IT" sz="2800" dirty="0" smtClean="0"/>
              <a:t>Transfer learning / Domain adaptation</a:t>
            </a:r>
          </a:p>
          <a:p>
            <a:pPr lvl="1"/>
            <a:r>
              <a:rPr lang="it-IT" sz="2400" dirty="0" smtClean="0"/>
              <a:t>sentiment classification is highly sensitive to the domain from which the training data are extracted</a:t>
            </a:r>
          </a:p>
          <a:p>
            <a:pPr lvl="2"/>
            <a:r>
              <a:rPr lang="it-IT" dirty="0" smtClean="0"/>
              <a:t>a classifier trained using opinionated texts from one domain often performs poorly when it is applied on texts from another domain</a:t>
            </a:r>
          </a:p>
          <a:p>
            <a:pPr lvl="3"/>
            <a:r>
              <a:rPr lang="it-IT" dirty="0" smtClean="0"/>
              <a:t>Different words or language constructs for different domains</a:t>
            </a:r>
          </a:p>
          <a:p>
            <a:pPr lvl="3"/>
            <a:r>
              <a:rPr lang="it-IT" dirty="0" smtClean="0"/>
              <a:t>Positive words in one domain can be negative in another one</a:t>
            </a:r>
          </a:p>
          <a:p>
            <a:pPr lvl="4"/>
            <a:r>
              <a:rPr lang="it-IT" i="1" dirty="0" smtClean="0"/>
              <a:t>«unpredictable»</a:t>
            </a:r>
            <a:r>
              <a:rPr lang="it-IT" dirty="0" smtClean="0"/>
              <a:t> </a:t>
            </a:r>
            <a:r>
              <a:rPr lang="it-IT" dirty="0"/>
              <a:t>(car </a:t>
            </a:r>
            <a:r>
              <a:rPr lang="it-IT" dirty="0" smtClean="0"/>
              <a:t>/ movie </a:t>
            </a:r>
            <a:r>
              <a:rPr lang="it-IT" dirty="0"/>
              <a:t>reviews</a:t>
            </a:r>
            <a:r>
              <a:rPr lang="it-IT" dirty="0" smtClean="0"/>
              <a:t>)</a:t>
            </a:r>
            <a:endParaRPr lang="it-IT" dirty="0"/>
          </a:p>
          <a:p>
            <a:pPr lvl="4"/>
            <a:endParaRPr lang="it-IT" sz="1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21</a:t>
            </a:fld>
            <a:endParaRPr lang="it-IT"/>
          </a:p>
        </p:txBody>
      </p:sp>
    </p:spTree>
    <p:extLst>
      <p:ext uri="{BB962C8B-B14F-4D97-AF65-F5344CB8AC3E}">
        <p14:creationId xmlns:p14="http://schemas.microsoft.com/office/powerpoint/2010/main" val="3693129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Sentiment Classification</a:t>
            </a:r>
          </a:p>
        </p:txBody>
      </p:sp>
      <p:sp>
        <p:nvSpPr>
          <p:cNvPr id="3" name="Content Placeholder 2"/>
          <p:cNvSpPr>
            <a:spLocks noGrp="1"/>
          </p:cNvSpPr>
          <p:nvPr>
            <p:ph sz="quarter" idx="1"/>
          </p:nvPr>
        </p:nvSpPr>
        <p:spPr/>
        <p:txBody>
          <a:bodyPr/>
          <a:lstStyle/>
          <a:p>
            <a:r>
              <a:rPr lang="it-IT" sz="2400" dirty="0" smtClean="0"/>
              <a:t>Unsupervised learning (P. Turney)</a:t>
            </a:r>
            <a:endParaRPr lang="it-IT" sz="2400" dirty="0"/>
          </a:p>
          <a:p>
            <a:pPr lvl="1"/>
            <a:r>
              <a:rPr lang="it-IT" sz="2200" dirty="0"/>
              <a:t>3 </a:t>
            </a:r>
            <a:r>
              <a:rPr lang="it-IT" sz="2200" dirty="0" smtClean="0"/>
              <a:t>steps </a:t>
            </a:r>
            <a:r>
              <a:rPr lang="it-IT" sz="2200" dirty="0"/>
              <a:t>algorithm</a:t>
            </a:r>
            <a:r>
              <a:rPr lang="it-IT" sz="2200" dirty="0" smtClean="0"/>
              <a:t>:</a:t>
            </a:r>
          </a:p>
          <a:p>
            <a:pPr marL="1051560" lvl="2" indent="-457200">
              <a:buFont typeface="+mj-lt"/>
              <a:buAutoNum type="arabicPeriod"/>
            </a:pPr>
            <a:r>
              <a:rPr lang="it-IT" sz="1800" dirty="0" smtClean="0"/>
              <a:t>extracts </a:t>
            </a:r>
            <a:r>
              <a:rPr lang="it-IT" sz="1800" dirty="0"/>
              <a:t>phrases </a:t>
            </a:r>
            <a:r>
              <a:rPr lang="it-IT" sz="1800" dirty="0" smtClean="0"/>
              <a:t>containing </a:t>
            </a:r>
            <a:r>
              <a:rPr lang="it-IT" sz="1800" i="1" u="sng" dirty="0" smtClean="0"/>
              <a:t>adjectives</a:t>
            </a:r>
            <a:r>
              <a:rPr lang="it-IT" sz="1800" dirty="0" smtClean="0"/>
              <a:t> </a:t>
            </a:r>
            <a:r>
              <a:rPr lang="it-IT" sz="1800" dirty="0"/>
              <a:t>or </a:t>
            </a:r>
            <a:r>
              <a:rPr lang="it-IT" sz="1800" i="1" u="sng" dirty="0" smtClean="0"/>
              <a:t>adverbs</a:t>
            </a:r>
            <a:r>
              <a:rPr lang="it-IT" sz="1800" i="1" dirty="0" smtClean="0"/>
              <a:t> </a:t>
            </a:r>
            <a:r>
              <a:rPr lang="it-IT" sz="1800" dirty="0" smtClean="0"/>
              <a:t>and a context word to determine orientation</a:t>
            </a:r>
            <a:endParaRPr lang="it-IT" sz="1800" dirty="0"/>
          </a:p>
          <a:p>
            <a:pPr marL="1051560" lvl="2" indent="-457200">
              <a:buFont typeface="+mj-lt"/>
              <a:buAutoNum type="arabicPeriod"/>
            </a:pPr>
            <a:endParaRPr lang="it-IT" sz="1900" dirty="0" smtClean="0"/>
          </a:p>
          <a:p>
            <a:pPr marL="1051560" lvl="2" indent="-457200">
              <a:buFont typeface="+mj-lt"/>
              <a:buAutoNum type="arabicPeriod"/>
            </a:pPr>
            <a:endParaRPr lang="it-IT" sz="1900" dirty="0"/>
          </a:p>
          <a:p>
            <a:pPr marL="1051560" lvl="2" indent="-457200">
              <a:buFont typeface="+mj-lt"/>
              <a:buAutoNum type="arabicPeriod"/>
            </a:pPr>
            <a:endParaRPr lang="it-IT" sz="1900" dirty="0" smtClean="0"/>
          </a:p>
          <a:p>
            <a:pPr marL="1051560" lvl="2" indent="-457200">
              <a:buFont typeface="+mj-lt"/>
              <a:buAutoNum type="arabicPeriod"/>
            </a:pPr>
            <a:endParaRPr lang="it-IT" sz="1900" dirty="0"/>
          </a:p>
          <a:p>
            <a:pPr marL="1051560" lvl="2" indent="-457200">
              <a:buFont typeface="+mj-lt"/>
              <a:buAutoNum type="arabicPeriod"/>
            </a:pPr>
            <a:endParaRPr lang="it-IT" sz="1900" dirty="0" smtClean="0"/>
          </a:p>
          <a:p>
            <a:pPr marL="1051560" lvl="2" indent="-457200">
              <a:buFont typeface="+mj-lt"/>
              <a:buAutoNum type="arabicPeriod"/>
            </a:pPr>
            <a:endParaRPr lang="it-IT" sz="1800" dirty="0" smtClean="0"/>
          </a:p>
          <a:p>
            <a:pPr marL="1051560" lvl="2" indent="-457200">
              <a:buFont typeface="+mj-lt"/>
              <a:buAutoNum type="arabicPeriod"/>
            </a:pPr>
            <a:r>
              <a:rPr lang="it-IT" sz="1800" dirty="0" smtClean="0"/>
              <a:t>estimates </a:t>
            </a:r>
            <a:r>
              <a:rPr lang="it-IT" sz="1800" dirty="0"/>
              <a:t>the orientation of the extracted phrases using the </a:t>
            </a:r>
            <a:r>
              <a:rPr lang="it-IT" sz="1800" i="1" u="sng" dirty="0"/>
              <a:t>pointwise mutual information</a:t>
            </a:r>
            <a:r>
              <a:rPr lang="it-IT" sz="1800" dirty="0"/>
              <a:t> measure</a:t>
            </a:r>
          </a:p>
          <a:p>
            <a:pPr marL="1051560" lvl="2" indent="-457200">
              <a:buFont typeface="+mj-lt"/>
              <a:buAutoNum type="arabicPeriod"/>
            </a:pPr>
            <a:endParaRPr lang="it-IT" sz="1900" dirty="0" smtClean="0"/>
          </a:p>
          <a:p>
            <a:pPr marL="1051560" lvl="2" indent="-457200">
              <a:buFont typeface="+mj-lt"/>
              <a:buAutoNum type="arabicPeriod"/>
            </a:pPr>
            <a:endParaRPr lang="it-IT" dirty="0"/>
          </a:p>
          <a:p>
            <a:pPr lvl="3"/>
            <a:endParaRPr lang="it-IT"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22</a:t>
            </a:fld>
            <a:endParaRPr lang="it-IT"/>
          </a:p>
        </p:txBody>
      </p:sp>
      <p:pic>
        <p:nvPicPr>
          <p:cNvPr id="7"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5328" y="2743002"/>
            <a:ext cx="5327124" cy="195861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2632" y="5441427"/>
            <a:ext cx="6018736" cy="634453"/>
          </a:xfrm>
          <a:prstGeom prst="rect">
            <a:avLst/>
          </a:prstGeom>
        </p:spPr>
      </p:pic>
    </p:spTree>
    <p:extLst>
      <p:ext uri="{BB962C8B-B14F-4D97-AF65-F5344CB8AC3E}">
        <p14:creationId xmlns:p14="http://schemas.microsoft.com/office/powerpoint/2010/main" val="3900473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Sentiment Classification</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23</a:t>
            </a:fld>
            <a:endParaRPr lang="it-IT"/>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6887" y="2132856"/>
            <a:ext cx="6250226" cy="42868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8032" y="3312280"/>
            <a:ext cx="6001588" cy="583011"/>
          </a:xfrm>
          <a:prstGeom prst="rect">
            <a:avLst/>
          </a:prstGeom>
        </p:spPr>
      </p:pic>
      <p:sp>
        <p:nvSpPr>
          <p:cNvPr id="3" name="Content Placeholder 2"/>
          <p:cNvSpPr>
            <a:spLocks noGrp="1"/>
          </p:cNvSpPr>
          <p:nvPr>
            <p:ph sz="quarter" idx="1"/>
          </p:nvPr>
        </p:nvSpPr>
        <p:spPr>
          <a:xfrm>
            <a:off x="457200" y="1219200"/>
            <a:ext cx="8229600" cy="985664"/>
          </a:xfrm>
        </p:spPr>
        <p:txBody>
          <a:bodyPr>
            <a:normAutofit/>
          </a:bodyPr>
          <a:lstStyle/>
          <a:p>
            <a:pPr marL="594360" lvl="2" indent="0">
              <a:buNone/>
            </a:pPr>
            <a:r>
              <a:rPr lang="it-IT" sz="1800" dirty="0" smtClean="0"/>
              <a:t>	The opinion orientation of a phrase is computed based on its association 	with the positive reference word «excellent» and its associations with the 	negative reference word «poor»</a:t>
            </a:r>
          </a:p>
        </p:txBody>
      </p:sp>
      <p:sp>
        <p:nvSpPr>
          <p:cNvPr id="10" name="Content Placeholder 2"/>
          <p:cNvSpPr txBox="1">
            <a:spLocks/>
          </p:cNvSpPr>
          <p:nvPr/>
        </p:nvSpPr>
        <p:spPr>
          <a:xfrm>
            <a:off x="450128" y="2864160"/>
            <a:ext cx="8229600" cy="492832"/>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594360" lvl="2" indent="0">
              <a:buFont typeface="Wingdings 3"/>
              <a:buNone/>
            </a:pPr>
            <a:r>
              <a:rPr lang="it-IT" sz="1800" dirty="0" smtClean="0"/>
              <a:t>	Using the AltaVista «NEAR» operator</a:t>
            </a:r>
            <a:endParaRPr lang="it-IT" dirty="0"/>
          </a:p>
        </p:txBody>
      </p:sp>
      <p:sp>
        <p:nvSpPr>
          <p:cNvPr id="11" name="Content Placeholder 2"/>
          <p:cNvSpPr txBox="1">
            <a:spLocks/>
          </p:cNvSpPr>
          <p:nvPr/>
        </p:nvSpPr>
        <p:spPr>
          <a:xfrm>
            <a:off x="676528" y="4293096"/>
            <a:ext cx="8229600" cy="985664"/>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708660" lvl="2" indent="-342900">
              <a:buFont typeface="+mj-lt"/>
              <a:buAutoNum type="arabicPeriod" startAt="3"/>
            </a:pPr>
            <a:r>
              <a:rPr lang="it-IT" sz="1800" dirty="0" smtClean="0"/>
              <a:t>computes </a:t>
            </a:r>
            <a:r>
              <a:rPr lang="it-IT" sz="1800" dirty="0"/>
              <a:t>the average </a:t>
            </a:r>
            <a:r>
              <a:rPr lang="it-IT" sz="1800" i="1" dirty="0"/>
              <a:t>oo </a:t>
            </a:r>
            <a:r>
              <a:rPr lang="it-IT" sz="1800" dirty="0"/>
              <a:t>of all phrases </a:t>
            </a:r>
          </a:p>
          <a:p>
            <a:pPr marL="365760" lvl="2" indent="0">
              <a:buNone/>
            </a:pPr>
            <a:r>
              <a:rPr lang="it-IT" sz="1600" dirty="0" smtClean="0"/>
              <a:t>	the </a:t>
            </a:r>
            <a:r>
              <a:rPr lang="it-IT" sz="1600" dirty="0"/>
              <a:t>review </a:t>
            </a:r>
            <a:r>
              <a:rPr lang="it-IT" sz="1600" dirty="0" smtClean="0"/>
              <a:t>is classified as recommended </a:t>
            </a:r>
            <a:r>
              <a:rPr lang="it-IT" sz="1600" dirty="0"/>
              <a:t>if the average </a:t>
            </a:r>
            <a:r>
              <a:rPr lang="it-IT" sz="1600" i="1" dirty="0"/>
              <a:t>oo </a:t>
            </a:r>
            <a:r>
              <a:rPr lang="it-IT" sz="1600" dirty="0"/>
              <a:t>is </a:t>
            </a:r>
            <a:r>
              <a:rPr lang="it-IT" sz="1600" dirty="0" smtClean="0"/>
              <a:t>positive</a:t>
            </a:r>
            <a:endParaRPr lang="it-IT" sz="1600" i="1" dirty="0"/>
          </a:p>
        </p:txBody>
      </p:sp>
    </p:spTree>
    <p:extLst>
      <p:ext uri="{BB962C8B-B14F-4D97-AF65-F5344CB8AC3E}">
        <p14:creationId xmlns:p14="http://schemas.microsoft.com/office/powerpoint/2010/main" val="3415889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Sentence-level subjectivity</a:t>
            </a:r>
          </a:p>
        </p:txBody>
      </p:sp>
      <p:sp>
        <p:nvSpPr>
          <p:cNvPr id="3" name="Content Placeholder 2"/>
          <p:cNvSpPr>
            <a:spLocks noGrp="1"/>
          </p:cNvSpPr>
          <p:nvPr>
            <p:ph sz="quarter" idx="1"/>
          </p:nvPr>
        </p:nvSpPr>
        <p:spPr/>
        <p:txBody>
          <a:bodyPr/>
          <a:lstStyle/>
          <a:p>
            <a:r>
              <a:rPr lang="it-IT" sz="2400" dirty="0" smtClean="0"/>
              <a:t>Task</a:t>
            </a:r>
          </a:p>
          <a:p>
            <a:pPr lvl="1"/>
            <a:r>
              <a:rPr lang="it-IT" sz="2100" dirty="0"/>
              <a:t>g</a:t>
            </a:r>
            <a:r>
              <a:rPr lang="it-IT" sz="2100" dirty="0" smtClean="0"/>
              <a:t>iven a sentence </a:t>
            </a:r>
            <a:r>
              <a:rPr lang="it-IT" sz="2100" i="1" dirty="0" smtClean="0"/>
              <a:t>s</a:t>
            </a:r>
            <a:r>
              <a:rPr lang="it-IT" sz="2100" dirty="0" smtClean="0"/>
              <a:t>, determine whether s is a subjective sentence or an objective (</a:t>
            </a:r>
            <a:r>
              <a:rPr lang="it-IT" sz="2100" i="1" dirty="0" smtClean="0"/>
              <a:t>subjectivity classification</a:t>
            </a:r>
            <a:r>
              <a:rPr lang="it-IT" sz="2100" dirty="0" smtClean="0"/>
              <a:t>) and if </a:t>
            </a:r>
            <a:r>
              <a:rPr lang="it-IT" sz="2100" i="1" dirty="0" smtClean="0"/>
              <a:t>s </a:t>
            </a:r>
            <a:r>
              <a:rPr lang="it-IT" sz="2100" dirty="0" smtClean="0"/>
              <a:t>is subjective, determine its orientation (</a:t>
            </a:r>
            <a:r>
              <a:rPr lang="it-IT" sz="2100" i="1" dirty="0" smtClean="0"/>
              <a:t>sentiment-level classification</a:t>
            </a:r>
            <a:r>
              <a:rPr lang="it-IT" sz="2100" dirty="0" smtClean="0"/>
              <a:t>)</a:t>
            </a:r>
          </a:p>
          <a:p>
            <a:endParaRPr lang="it-IT" sz="1200" dirty="0" smtClean="0"/>
          </a:p>
          <a:p>
            <a:r>
              <a:rPr lang="it-IT" sz="2400" dirty="0" smtClean="0"/>
              <a:t>Naive Bayes</a:t>
            </a:r>
            <a:endParaRPr lang="it-IT" sz="2400" dirty="0"/>
          </a:p>
          <a:p>
            <a:pPr marL="0" indent="0">
              <a:buNone/>
            </a:pPr>
            <a:endParaRPr lang="it-IT" sz="1200" dirty="0"/>
          </a:p>
          <a:p>
            <a:r>
              <a:rPr lang="it-IT" sz="2400" dirty="0" smtClean="0"/>
              <a:t>To save manual labeling effort</a:t>
            </a:r>
          </a:p>
          <a:p>
            <a:pPr lvl="1"/>
            <a:r>
              <a:rPr lang="it-IT" sz="2100" dirty="0" smtClean="0"/>
              <a:t>Bootstrapping approach </a:t>
            </a:r>
          </a:p>
          <a:p>
            <a:pPr lvl="2"/>
            <a:r>
              <a:rPr lang="it-IT" sz="1800" dirty="0" smtClean="0"/>
              <a:t>2 </a:t>
            </a:r>
            <a:r>
              <a:rPr lang="it-IT" sz="1800" dirty="0"/>
              <a:t>classifiers (HP-Subj, HP-Obj</a:t>
            </a:r>
            <a:r>
              <a:rPr lang="it-IT" sz="1800" dirty="0" smtClean="0"/>
              <a:t>)</a:t>
            </a:r>
          </a:p>
          <a:p>
            <a:pPr lvl="3"/>
            <a:r>
              <a:rPr lang="it-IT" sz="1600" dirty="0" smtClean="0"/>
              <a:t>sentences are tagged «subjective» if HP-Subj find two or more clues</a:t>
            </a:r>
          </a:p>
          <a:p>
            <a:pPr lvl="3"/>
            <a:r>
              <a:rPr lang="it-IT" sz="1600" dirty="0" smtClean="0"/>
              <a:t>sencentes are tagged «objective» if HP-Obj can’t find any subjective clues</a:t>
            </a:r>
          </a:p>
          <a:p>
            <a:pPr lvl="2"/>
            <a:r>
              <a:rPr lang="it-IT" sz="1800" dirty="0" smtClean="0"/>
              <a:t>extracted sentences are added to the training set to learn </a:t>
            </a:r>
            <a:r>
              <a:rPr lang="it-IT" sz="1800" i="1" dirty="0" smtClean="0"/>
              <a:t>patterns </a:t>
            </a:r>
            <a:r>
              <a:rPr lang="it-IT" sz="1800" dirty="0" smtClean="0"/>
              <a:t>in the next iteration</a:t>
            </a:r>
            <a:endParaRPr lang="it-IT" sz="18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24</a:t>
            </a:fld>
            <a:endParaRPr lang="it-IT"/>
          </a:p>
        </p:txBody>
      </p:sp>
    </p:spTree>
    <p:extLst>
      <p:ext uri="{BB962C8B-B14F-4D97-AF65-F5344CB8AC3E}">
        <p14:creationId xmlns:p14="http://schemas.microsoft.com/office/powerpoint/2010/main" val="3900473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Sentence-level subjectivity</a:t>
            </a:r>
          </a:p>
        </p:txBody>
      </p:sp>
      <p:sp>
        <p:nvSpPr>
          <p:cNvPr id="3" name="Content Placeholder 2"/>
          <p:cNvSpPr>
            <a:spLocks noGrp="1"/>
          </p:cNvSpPr>
          <p:nvPr>
            <p:ph sz="quarter" idx="1"/>
          </p:nvPr>
        </p:nvSpPr>
        <p:spPr/>
        <p:txBody>
          <a:bodyPr>
            <a:normAutofit lnSpcReduction="10000"/>
          </a:bodyPr>
          <a:lstStyle/>
          <a:p>
            <a:pPr lvl="1"/>
            <a:r>
              <a:rPr lang="it-IT" sz="2100" dirty="0" smtClean="0"/>
              <a:t>examples of syntactic templates</a:t>
            </a:r>
          </a:p>
          <a:p>
            <a:pPr lvl="1"/>
            <a:endParaRPr lang="it-IT" sz="2400" dirty="0"/>
          </a:p>
          <a:p>
            <a:pPr lvl="1"/>
            <a:endParaRPr lang="it-IT" sz="2400" dirty="0" smtClean="0"/>
          </a:p>
          <a:p>
            <a:pPr lvl="1"/>
            <a:endParaRPr lang="it-IT" sz="2400" dirty="0"/>
          </a:p>
          <a:p>
            <a:pPr lvl="1"/>
            <a:endParaRPr lang="it-IT" sz="2400" dirty="0" smtClean="0"/>
          </a:p>
          <a:p>
            <a:pPr lvl="1"/>
            <a:endParaRPr lang="it-IT" sz="1200" dirty="0" smtClean="0"/>
          </a:p>
          <a:p>
            <a:endParaRPr lang="it-IT" sz="1200" dirty="0" smtClean="0"/>
          </a:p>
          <a:p>
            <a:r>
              <a:rPr lang="it-IT" sz="2400" dirty="0" smtClean="0"/>
              <a:t>Assumption</a:t>
            </a:r>
            <a:endParaRPr lang="it-IT" sz="2400" dirty="0"/>
          </a:p>
          <a:p>
            <a:pPr lvl="1"/>
            <a:r>
              <a:rPr lang="it-IT" sz="2100" dirty="0" smtClean="0"/>
              <a:t>single opinion, single </a:t>
            </a:r>
            <a:r>
              <a:rPr lang="it-IT" sz="2100" dirty="0"/>
              <a:t>opinion holder </a:t>
            </a:r>
            <a:r>
              <a:rPr lang="it-IT" sz="2100" i="1" dirty="0" smtClean="0"/>
              <a:t>h</a:t>
            </a:r>
          </a:p>
          <a:p>
            <a:pPr marL="274320" lvl="1" indent="0">
              <a:buNone/>
            </a:pPr>
            <a:endParaRPr lang="it-IT" sz="1200" i="1" dirty="0"/>
          </a:p>
          <a:p>
            <a:r>
              <a:rPr lang="it-IT" sz="2400" dirty="0" smtClean="0"/>
              <a:t>Yu and Hazivassilogou perform subjective identification</a:t>
            </a:r>
          </a:p>
          <a:p>
            <a:pPr lvl="1"/>
            <a:r>
              <a:rPr lang="it-IT" sz="2100" dirty="0" smtClean="0"/>
              <a:t>Sentence similarity</a:t>
            </a:r>
          </a:p>
          <a:p>
            <a:pPr lvl="1"/>
            <a:r>
              <a:rPr lang="it-IT" sz="2100" dirty="0" smtClean="0"/>
              <a:t>Naive Bayes</a:t>
            </a:r>
          </a:p>
          <a:p>
            <a:pPr lvl="1"/>
            <a:r>
              <a:rPr lang="it-IT" sz="2100" dirty="0" smtClean="0"/>
              <a:t>Multiple Naive Bayes</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25</a:t>
            </a:fld>
            <a:endParaRPr lang="it-IT"/>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700808"/>
            <a:ext cx="5049907" cy="1710452"/>
          </a:xfrm>
          <a:prstGeom prst="rect">
            <a:avLst/>
          </a:prstGeom>
        </p:spPr>
      </p:pic>
    </p:spTree>
    <p:extLst>
      <p:ext uri="{BB962C8B-B14F-4D97-AF65-F5344CB8AC3E}">
        <p14:creationId xmlns:p14="http://schemas.microsoft.com/office/powerpoint/2010/main" val="4238517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Sentence-level subjectivity</a:t>
            </a:r>
          </a:p>
        </p:txBody>
      </p:sp>
      <p:sp>
        <p:nvSpPr>
          <p:cNvPr id="3" name="Content Placeholder 2"/>
          <p:cNvSpPr>
            <a:spLocks noGrp="1"/>
          </p:cNvSpPr>
          <p:nvPr>
            <p:ph sz="quarter" idx="1"/>
          </p:nvPr>
        </p:nvSpPr>
        <p:spPr/>
        <p:txBody>
          <a:bodyPr>
            <a:normAutofit/>
          </a:bodyPr>
          <a:lstStyle/>
          <a:p>
            <a:r>
              <a:rPr lang="it-IT" sz="2000" dirty="0"/>
              <a:t>For </a:t>
            </a:r>
            <a:r>
              <a:rPr lang="it-IT" sz="2000" dirty="0" smtClean="0"/>
              <a:t>sentiment classification of each identified subjective sentence</a:t>
            </a:r>
          </a:p>
          <a:p>
            <a:pPr lvl="1"/>
            <a:r>
              <a:rPr lang="it-IT" sz="1700" dirty="0" smtClean="0"/>
              <a:t>similar to the Turney method but with many more seed words</a:t>
            </a:r>
          </a:p>
          <a:p>
            <a:pPr lvl="1"/>
            <a:r>
              <a:rPr lang="it-IT" sz="1700" dirty="0" smtClean="0"/>
              <a:t>Log-likelihood ratio score function </a:t>
            </a:r>
            <a:endParaRPr lang="it-IT" sz="17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26</a:t>
            </a:fld>
            <a:endParaRPr lang="it-IT"/>
          </a:p>
        </p:txBody>
      </p:sp>
    </p:spTree>
    <p:extLst>
      <p:ext uri="{BB962C8B-B14F-4D97-AF65-F5344CB8AC3E}">
        <p14:creationId xmlns:p14="http://schemas.microsoft.com/office/powerpoint/2010/main" val="2095753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lexicon generation</a:t>
            </a:r>
          </a:p>
        </p:txBody>
      </p:sp>
      <p:sp>
        <p:nvSpPr>
          <p:cNvPr id="3" name="Content Placeholder 2"/>
          <p:cNvSpPr>
            <a:spLocks noGrp="1"/>
          </p:cNvSpPr>
          <p:nvPr>
            <p:ph sz="quarter" idx="1"/>
          </p:nvPr>
        </p:nvSpPr>
        <p:spPr/>
        <p:txBody>
          <a:bodyPr>
            <a:normAutofit/>
          </a:bodyPr>
          <a:lstStyle/>
          <a:p>
            <a:r>
              <a:rPr lang="it-IT" sz="2400" dirty="0" smtClean="0"/>
              <a:t>Opinion Lexicon</a:t>
            </a:r>
          </a:p>
          <a:p>
            <a:pPr lvl="1"/>
            <a:r>
              <a:rPr lang="it-IT" sz="2400" dirty="0" smtClean="0"/>
              <a:t>group </a:t>
            </a:r>
            <a:r>
              <a:rPr lang="it-IT" sz="2400" dirty="0"/>
              <a:t>of words that rapresent an </a:t>
            </a:r>
            <a:r>
              <a:rPr lang="it-IT" sz="2400" dirty="0" smtClean="0"/>
              <a:t>opinion</a:t>
            </a:r>
            <a:endParaRPr lang="it-IT" sz="2400" dirty="0"/>
          </a:p>
          <a:p>
            <a:pPr lvl="1"/>
            <a:r>
              <a:rPr lang="it-IT" sz="2400" dirty="0"/>
              <a:t>b</a:t>
            </a:r>
            <a:r>
              <a:rPr lang="it-IT" sz="2400" dirty="0" smtClean="0"/>
              <a:t>ase / comparative types</a:t>
            </a:r>
          </a:p>
          <a:p>
            <a:pPr lvl="2"/>
            <a:r>
              <a:rPr lang="it-IT" dirty="0" smtClean="0"/>
              <a:t>comparative type lexicon used to express comparative and superlative opinions</a:t>
            </a:r>
          </a:p>
          <a:p>
            <a:pPr lvl="3"/>
            <a:r>
              <a:rPr lang="it-IT" dirty="0" smtClean="0"/>
              <a:t>better, worse, best, worst, etc.</a:t>
            </a:r>
          </a:p>
          <a:p>
            <a:pPr lvl="3"/>
            <a:r>
              <a:rPr lang="it-IT" dirty="0"/>
              <a:t>u</a:t>
            </a:r>
            <a:r>
              <a:rPr lang="it-IT" dirty="0" smtClean="0"/>
              <a:t>sed in sentiment analysis of comparative sentences</a:t>
            </a:r>
          </a:p>
          <a:p>
            <a:pPr marL="274320" lvl="1" indent="0">
              <a:buNone/>
            </a:pPr>
            <a:endParaRPr lang="it-IT" sz="1400" dirty="0" smtClean="0"/>
          </a:p>
          <a:p>
            <a:r>
              <a:rPr lang="it-IT" sz="2400" dirty="0" smtClean="0"/>
              <a:t>To compile opinion word list</a:t>
            </a:r>
          </a:p>
          <a:p>
            <a:pPr lvl="1"/>
            <a:r>
              <a:rPr lang="it-IT" sz="2400" dirty="0" smtClean="0"/>
              <a:t>manual</a:t>
            </a:r>
          </a:p>
          <a:p>
            <a:pPr lvl="1"/>
            <a:r>
              <a:rPr lang="it-IT" sz="2400" dirty="0" smtClean="0"/>
              <a:t>dictionary-based</a:t>
            </a:r>
          </a:p>
          <a:p>
            <a:pPr lvl="1"/>
            <a:r>
              <a:rPr lang="it-IT" sz="2400" dirty="0" smtClean="0"/>
              <a:t>corpus-based and sentiment consistency</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27</a:t>
            </a:fld>
            <a:endParaRPr lang="it-IT"/>
          </a:p>
        </p:txBody>
      </p:sp>
    </p:spTree>
    <p:extLst>
      <p:ext uri="{BB962C8B-B14F-4D97-AF65-F5344CB8AC3E}">
        <p14:creationId xmlns:p14="http://schemas.microsoft.com/office/powerpoint/2010/main" val="3669985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lexicon generation</a:t>
            </a:r>
          </a:p>
        </p:txBody>
      </p:sp>
      <p:sp>
        <p:nvSpPr>
          <p:cNvPr id="3" name="Content Placeholder 2"/>
          <p:cNvSpPr>
            <a:spLocks noGrp="1"/>
          </p:cNvSpPr>
          <p:nvPr>
            <p:ph sz="quarter" idx="1"/>
          </p:nvPr>
        </p:nvSpPr>
        <p:spPr/>
        <p:txBody>
          <a:bodyPr>
            <a:normAutofit lnSpcReduction="10000"/>
          </a:bodyPr>
          <a:lstStyle/>
          <a:p>
            <a:r>
              <a:rPr lang="it-IT" sz="2000" dirty="0" smtClean="0"/>
              <a:t>Dictionary </a:t>
            </a:r>
            <a:r>
              <a:rPr lang="it-IT" sz="2000" dirty="0"/>
              <a:t>based </a:t>
            </a:r>
            <a:r>
              <a:rPr lang="it-IT" sz="2000" dirty="0" smtClean="0"/>
              <a:t>approach</a:t>
            </a:r>
          </a:p>
          <a:p>
            <a:pPr lvl="1"/>
            <a:r>
              <a:rPr lang="it-IT" sz="2000" dirty="0" smtClean="0"/>
              <a:t>use a web dictionary (e.g. WordNet) searching </a:t>
            </a:r>
            <a:r>
              <a:rPr lang="it-IT" sz="2000" dirty="0"/>
              <a:t>for synonyms and </a:t>
            </a:r>
            <a:r>
              <a:rPr lang="it-IT" sz="2000" dirty="0" smtClean="0"/>
              <a:t>antinonyms of seed opinion words from a small dictionary</a:t>
            </a:r>
          </a:p>
          <a:p>
            <a:pPr lvl="1"/>
            <a:r>
              <a:rPr lang="it-IT" sz="2000" dirty="0" smtClean="0"/>
              <a:t>add </a:t>
            </a:r>
            <a:r>
              <a:rPr lang="it-IT" sz="2000" dirty="0"/>
              <a:t>these words and perform a new </a:t>
            </a:r>
            <a:r>
              <a:rPr lang="it-IT" sz="2000" dirty="0" smtClean="0"/>
              <a:t>iteration</a:t>
            </a:r>
            <a:r>
              <a:rPr lang="it-IT" sz="2000" dirty="0"/>
              <a:t> </a:t>
            </a:r>
            <a:r>
              <a:rPr lang="it-IT" sz="2000" dirty="0" smtClean="0"/>
              <a:t>stopping when </a:t>
            </a:r>
            <a:r>
              <a:rPr lang="it-IT" sz="2000" dirty="0"/>
              <a:t>no words are </a:t>
            </a:r>
            <a:r>
              <a:rPr lang="it-IT" sz="2000" dirty="0" smtClean="0"/>
              <a:t>added</a:t>
            </a:r>
          </a:p>
          <a:p>
            <a:pPr lvl="1"/>
            <a:r>
              <a:rPr lang="it-IT" sz="2000" dirty="0" smtClean="0"/>
              <a:t>manual fine tuning of the results </a:t>
            </a:r>
          </a:p>
          <a:p>
            <a:pPr lvl="2"/>
            <a:r>
              <a:rPr lang="it-IT" sz="1800" dirty="0" smtClean="0"/>
              <a:t>unable to find opinion words with domain specific orientations </a:t>
            </a:r>
          </a:p>
          <a:p>
            <a:pPr marL="0" indent="0">
              <a:buNone/>
            </a:pPr>
            <a:endParaRPr lang="it-IT" sz="1100" dirty="0"/>
          </a:p>
          <a:p>
            <a:r>
              <a:rPr lang="it-IT" sz="2000" dirty="0"/>
              <a:t>Corpus based </a:t>
            </a:r>
            <a:r>
              <a:rPr lang="it-IT" sz="2000" dirty="0" smtClean="0"/>
              <a:t>approach</a:t>
            </a:r>
          </a:p>
          <a:p>
            <a:pPr lvl="1"/>
            <a:r>
              <a:rPr lang="it-IT" sz="2000" dirty="0" smtClean="0"/>
              <a:t>from a list of seed opinion adjective words, using co-occurence or </a:t>
            </a:r>
            <a:r>
              <a:rPr lang="it-IT" sz="2000" dirty="0"/>
              <a:t>syntactic </a:t>
            </a:r>
            <a:r>
              <a:rPr lang="it-IT" sz="2000" dirty="0" smtClean="0"/>
              <a:t>patterns finds other words in a corpus</a:t>
            </a:r>
          </a:p>
          <a:p>
            <a:pPr lvl="2"/>
            <a:r>
              <a:rPr lang="it-IT" sz="1800" dirty="0" smtClean="0"/>
              <a:t>AND rule:</a:t>
            </a:r>
            <a:endParaRPr lang="it-IT" sz="1800" dirty="0"/>
          </a:p>
          <a:p>
            <a:pPr lvl="3"/>
            <a:r>
              <a:rPr lang="it-IT" sz="1600" dirty="0" smtClean="0"/>
              <a:t>«This cas is beautiful </a:t>
            </a:r>
            <a:r>
              <a:rPr lang="it-IT" sz="1600" b="1" dirty="0" smtClean="0"/>
              <a:t>and </a:t>
            </a:r>
            <a:r>
              <a:rPr lang="it-IT" sz="1600" i="1" dirty="0" smtClean="0"/>
              <a:t>spacious</a:t>
            </a:r>
            <a:r>
              <a:rPr lang="it-IT" sz="1600" dirty="0" smtClean="0"/>
              <a:t>» </a:t>
            </a:r>
          </a:p>
          <a:p>
            <a:pPr lvl="2"/>
            <a:r>
              <a:rPr lang="it-IT" sz="1800" dirty="0" smtClean="0"/>
              <a:t>OR, BUT, EITHER-OR, etc.</a:t>
            </a:r>
          </a:p>
          <a:p>
            <a:pPr lvl="2"/>
            <a:r>
              <a:rPr lang="it-IT" sz="1800" dirty="0" smtClean="0"/>
              <a:t>hard to prepare e huge corpus that cover all English words </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28</a:t>
            </a:fld>
            <a:endParaRPr lang="it-IT"/>
          </a:p>
        </p:txBody>
      </p:sp>
    </p:spTree>
    <p:extLst>
      <p:ext uri="{BB962C8B-B14F-4D97-AF65-F5344CB8AC3E}">
        <p14:creationId xmlns:p14="http://schemas.microsoft.com/office/powerpoint/2010/main" val="158901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Feature-based Sentiment Analysis</a:t>
            </a:r>
            <a:endParaRPr lang="it-IT" sz="30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185216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Introduction</a:t>
            </a:r>
            <a:endParaRPr lang="it-IT" dirty="0"/>
          </a:p>
        </p:txBody>
      </p:sp>
      <p:sp>
        <p:nvSpPr>
          <p:cNvPr id="3" name="Content Placeholder 2"/>
          <p:cNvSpPr>
            <a:spLocks noGrp="1"/>
          </p:cNvSpPr>
          <p:nvPr>
            <p:ph sz="quarter" idx="1"/>
          </p:nvPr>
        </p:nvSpPr>
        <p:spPr/>
        <p:txBody>
          <a:bodyPr/>
          <a:lstStyle/>
          <a:p>
            <a:r>
              <a:rPr lang="it-IT" sz="2800" dirty="0" smtClean="0"/>
              <a:t>Facts vs </a:t>
            </a:r>
            <a:r>
              <a:rPr lang="it-IT" sz="2800" i="1" u="sng" dirty="0" smtClean="0"/>
              <a:t>Opinions</a:t>
            </a:r>
          </a:p>
          <a:p>
            <a:endParaRPr lang="it-IT" dirty="0"/>
          </a:p>
          <a:p>
            <a:r>
              <a:rPr lang="it-IT" sz="2400" dirty="0" smtClean="0"/>
              <a:t>“</a:t>
            </a:r>
            <a:r>
              <a:rPr lang="it-IT" sz="2400" i="1" dirty="0" smtClean="0"/>
              <a:t>Facts</a:t>
            </a:r>
            <a:r>
              <a:rPr lang="it-IT" sz="2400" dirty="0" smtClean="0"/>
              <a:t> are objective expressions about entities, events and their properties”</a:t>
            </a:r>
            <a:endParaRPr lang="it-IT" sz="2400" dirty="0"/>
          </a:p>
          <a:p>
            <a:endParaRPr lang="it-IT" dirty="0" smtClean="0"/>
          </a:p>
          <a:p>
            <a:r>
              <a:rPr lang="it-IT" sz="2400" dirty="0" smtClean="0"/>
              <a:t>“</a:t>
            </a:r>
            <a:r>
              <a:rPr lang="it-IT" sz="2400" i="1" dirty="0" smtClean="0"/>
              <a:t>Opinions</a:t>
            </a:r>
            <a:r>
              <a:rPr lang="it-IT" sz="2400" dirty="0" smtClean="0"/>
              <a:t> are usually subjective expressions that describe people’ sentiments, appraisals or feeling toward entities, events and their properties”</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a:t>
            </a:fld>
            <a:endParaRPr lang="it-IT"/>
          </a:p>
        </p:txBody>
      </p:sp>
    </p:spTree>
    <p:extLst>
      <p:ext uri="{BB962C8B-B14F-4D97-AF65-F5344CB8AC3E}">
        <p14:creationId xmlns:p14="http://schemas.microsoft.com/office/powerpoint/2010/main" val="2914875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Featured-based Sentiment </a:t>
            </a:r>
            <a:r>
              <a:rPr lang="it-IT" dirty="0"/>
              <a:t>A</a:t>
            </a:r>
            <a:r>
              <a:rPr lang="it-IT" dirty="0" smtClean="0"/>
              <a:t>nalysis</a:t>
            </a:r>
            <a:endParaRPr lang="it-IT" dirty="0"/>
          </a:p>
        </p:txBody>
      </p:sp>
      <p:sp>
        <p:nvSpPr>
          <p:cNvPr id="3" name="Content Placeholder 2"/>
          <p:cNvSpPr>
            <a:spLocks noGrp="1"/>
          </p:cNvSpPr>
          <p:nvPr>
            <p:ph sz="quarter" idx="1"/>
          </p:nvPr>
        </p:nvSpPr>
        <p:spPr/>
        <p:txBody>
          <a:bodyPr/>
          <a:lstStyle/>
          <a:p>
            <a:pPr marL="274320" lvl="2" indent="-274320">
              <a:spcBef>
                <a:spcPts val="600"/>
              </a:spcBef>
              <a:buClr>
                <a:schemeClr val="accent1"/>
              </a:buClr>
            </a:pPr>
            <a:r>
              <a:rPr lang="it-IT" dirty="0" smtClean="0"/>
              <a:t>Discover all </a:t>
            </a:r>
            <a:r>
              <a:rPr lang="it-IT" i="1" dirty="0" smtClean="0"/>
              <a:t>&lt;o</a:t>
            </a:r>
            <a:r>
              <a:rPr lang="it-IT" i="1" baseline="-25000" dirty="0" smtClean="0"/>
              <a:t>j</a:t>
            </a:r>
            <a:r>
              <a:rPr lang="it-IT" i="1" dirty="0"/>
              <a:t>, f</a:t>
            </a:r>
            <a:r>
              <a:rPr lang="it-IT" i="1" baseline="-25000" dirty="0"/>
              <a:t>jk</a:t>
            </a:r>
            <a:r>
              <a:rPr lang="it-IT" i="1" dirty="0"/>
              <a:t>, oo</a:t>
            </a:r>
            <a:r>
              <a:rPr lang="it-IT" i="1" baseline="-25000" dirty="0"/>
              <a:t>ijkl</a:t>
            </a:r>
            <a:r>
              <a:rPr lang="it-IT" i="1" dirty="0"/>
              <a:t>, h</a:t>
            </a:r>
            <a:r>
              <a:rPr lang="it-IT" i="1" baseline="-25000" dirty="0"/>
              <a:t>i</a:t>
            </a:r>
            <a:r>
              <a:rPr lang="it-IT" i="1" dirty="0"/>
              <a:t>, t</a:t>
            </a:r>
            <a:r>
              <a:rPr lang="it-IT" i="1" baseline="-25000" dirty="0"/>
              <a:t>l</a:t>
            </a:r>
            <a:r>
              <a:rPr lang="it-IT" i="1" dirty="0" smtClean="0"/>
              <a:t>&gt;</a:t>
            </a:r>
            <a:r>
              <a:rPr lang="it-IT" dirty="0" smtClean="0"/>
              <a:t> and identify </a:t>
            </a:r>
            <a:r>
              <a:rPr lang="it-IT" i="1" dirty="0" smtClean="0"/>
              <a:t>W</a:t>
            </a:r>
            <a:r>
              <a:rPr lang="it-IT" i="1" baseline="-25000" dirty="0" smtClean="0"/>
              <a:t>jk</a:t>
            </a:r>
            <a:r>
              <a:rPr lang="it-IT" dirty="0" smtClean="0"/>
              <a:t>, </a:t>
            </a:r>
            <a:r>
              <a:rPr lang="it-IT" i="1" dirty="0" smtClean="0"/>
              <a:t>I</a:t>
            </a:r>
            <a:r>
              <a:rPr lang="it-IT" i="1" baseline="-25000" dirty="0" smtClean="0"/>
              <a:t>jk</a:t>
            </a:r>
            <a:r>
              <a:rPr lang="it-IT" dirty="0" smtClean="0"/>
              <a:t> for each </a:t>
            </a:r>
            <a:r>
              <a:rPr lang="it-IT" i="1" dirty="0" smtClean="0"/>
              <a:t>f</a:t>
            </a:r>
            <a:r>
              <a:rPr lang="it-IT" i="1" baseline="-25000" dirty="0" smtClean="0"/>
              <a:t>jk</a:t>
            </a:r>
          </a:p>
          <a:p>
            <a:pPr marL="274320" lvl="2" indent="-274320">
              <a:spcBef>
                <a:spcPts val="600"/>
              </a:spcBef>
              <a:buClr>
                <a:schemeClr val="accent1"/>
              </a:buClr>
            </a:pPr>
            <a:r>
              <a:rPr lang="it-IT" dirty="0" smtClean="0"/>
              <a:t>Find object features &amp; identify opinion orientation</a:t>
            </a:r>
          </a:p>
          <a:p>
            <a:pPr marL="274320" lvl="2" indent="-274320">
              <a:spcBef>
                <a:spcPts val="600"/>
              </a:spcBef>
              <a:buClr>
                <a:schemeClr val="accent1"/>
              </a:buClr>
            </a:pPr>
            <a:endParaRPr lang="it-IT" sz="1200" dirty="0"/>
          </a:p>
          <a:p>
            <a:pPr marL="274320" lvl="2" indent="-274320">
              <a:spcBef>
                <a:spcPts val="600"/>
              </a:spcBef>
              <a:buClr>
                <a:schemeClr val="accent1"/>
              </a:buClr>
            </a:pPr>
            <a:r>
              <a:rPr lang="it-IT" dirty="0" smtClean="0"/>
              <a:t>Feature extraction</a:t>
            </a:r>
          </a:p>
          <a:p>
            <a:pPr marL="548640" lvl="3" indent="-274320">
              <a:spcBef>
                <a:spcPts val="600"/>
              </a:spcBef>
              <a:buClr>
                <a:schemeClr val="accent1"/>
              </a:buClr>
            </a:pPr>
            <a:r>
              <a:rPr lang="it-IT" sz="1600" dirty="0"/>
              <a:t>m</a:t>
            </a:r>
            <a:r>
              <a:rPr lang="it-IT" sz="1600" dirty="0" smtClean="0"/>
              <a:t>ainly carried out in online product reviews. Two formats assumed:</a:t>
            </a:r>
          </a:p>
          <a:p>
            <a:pPr marL="891540" lvl="4" indent="-342900">
              <a:spcBef>
                <a:spcPts val="600"/>
              </a:spcBef>
              <a:buClr>
                <a:schemeClr val="accent1"/>
              </a:buClr>
              <a:buFont typeface="+mj-lt"/>
              <a:buAutoNum type="arabicPeriod"/>
            </a:pPr>
            <a:r>
              <a:rPr lang="it-IT" sz="1400" dirty="0" smtClean="0"/>
              <a:t>Pro/cons plus detailed review</a:t>
            </a:r>
          </a:p>
          <a:p>
            <a:pPr marL="891540" lvl="4" indent="-342900">
              <a:spcBef>
                <a:spcPts val="600"/>
              </a:spcBef>
              <a:buClr>
                <a:schemeClr val="accent1"/>
              </a:buClr>
              <a:buFont typeface="+mj-lt"/>
              <a:buAutoNum type="arabicPeriod"/>
            </a:pPr>
            <a:r>
              <a:rPr lang="it-IT" sz="1400" dirty="0" smtClean="0"/>
              <a:t>Free format text</a:t>
            </a:r>
          </a:p>
          <a:p>
            <a:pPr marL="617220" lvl="3" indent="-342900">
              <a:spcBef>
                <a:spcPts val="600"/>
              </a:spcBef>
              <a:buClr>
                <a:schemeClr val="accent1"/>
              </a:buClr>
              <a:buFont typeface="Arial" pitchFamily="34" charset="0"/>
              <a:buChar char="•"/>
            </a:pPr>
            <a:endParaRPr lang="it-IT" sz="2200" dirty="0" smtClean="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30</a:t>
            </a:fld>
            <a:endParaRPr lang="it-IT"/>
          </a:p>
        </p:txBody>
      </p:sp>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0019" y="3478444"/>
            <a:ext cx="6145626" cy="2766732"/>
          </a:xfrm>
          <a:prstGeom prst="rect">
            <a:avLst/>
          </a:prstGeom>
        </p:spPr>
      </p:pic>
    </p:spTree>
    <p:extLst>
      <p:ext uri="{BB962C8B-B14F-4D97-AF65-F5344CB8AC3E}">
        <p14:creationId xmlns:p14="http://schemas.microsoft.com/office/powerpoint/2010/main" val="181402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Featured-based Sentiment Analysis</a:t>
            </a:r>
          </a:p>
        </p:txBody>
      </p:sp>
      <p:sp>
        <p:nvSpPr>
          <p:cNvPr id="3" name="Content Placeholder 2"/>
          <p:cNvSpPr>
            <a:spLocks noGrp="1"/>
          </p:cNvSpPr>
          <p:nvPr>
            <p:ph sz="quarter" idx="1"/>
          </p:nvPr>
        </p:nvSpPr>
        <p:spPr/>
        <p:txBody>
          <a:bodyPr/>
          <a:lstStyle/>
          <a:p>
            <a:r>
              <a:rPr lang="it-IT" sz="2400" dirty="0" smtClean="0"/>
              <a:t>Feature extraction from Pro/Cons of Format 1</a:t>
            </a:r>
          </a:p>
          <a:p>
            <a:pPr lvl="1"/>
            <a:endParaRPr lang="it-IT" sz="2100" dirty="0" smtClean="0"/>
          </a:p>
          <a:p>
            <a:pPr lvl="1"/>
            <a:endParaRPr lang="it-IT" sz="2100" dirty="0"/>
          </a:p>
          <a:p>
            <a:pPr lvl="1"/>
            <a:endParaRPr lang="it-IT" sz="2100" dirty="0" smtClean="0"/>
          </a:p>
          <a:p>
            <a:pPr lvl="1"/>
            <a:endParaRPr lang="it-IT" sz="2100" dirty="0"/>
          </a:p>
          <a:p>
            <a:pPr lvl="1"/>
            <a:endParaRPr lang="it-IT" sz="2100" dirty="0" smtClean="0"/>
          </a:p>
          <a:p>
            <a:pPr lvl="1"/>
            <a:r>
              <a:rPr lang="it-IT" sz="2200" dirty="0" smtClean="0"/>
              <a:t>Supervised pattern learning approach</a:t>
            </a:r>
          </a:p>
          <a:p>
            <a:pPr lvl="2"/>
            <a:r>
              <a:rPr lang="it-IT" dirty="0" smtClean="0"/>
              <a:t>Conditional Random </a:t>
            </a:r>
            <a:r>
              <a:rPr lang="it-IT" dirty="0"/>
              <a:t>Fields </a:t>
            </a:r>
            <a:r>
              <a:rPr lang="it-IT" dirty="0" smtClean="0"/>
              <a:t>(CRF)</a:t>
            </a:r>
          </a:p>
          <a:p>
            <a:pPr lvl="2"/>
            <a:r>
              <a:rPr lang="it-IT" dirty="0" smtClean="0"/>
              <a:t>Sequential Rule based method</a:t>
            </a:r>
          </a:p>
          <a:p>
            <a:pPr lvl="3"/>
            <a:r>
              <a:rPr lang="it-IT" dirty="0" smtClean="0"/>
              <a:t>using </a:t>
            </a:r>
            <a:r>
              <a:rPr lang="it-IT" i="1" dirty="0" smtClean="0"/>
              <a:t>label sequential rules</a:t>
            </a:r>
            <a:r>
              <a:rPr lang="it-IT" dirty="0" smtClean="0"/>
              <a:t> (LSR)</a:t>
            </a:r>
          </a:p>
          <a:p>
            <a:pPr lvl="3"/>
            <a:r>
              <a:rPr lang="it-IT" dirty="0" smtClean="0"/>
              <a:t>A LSR is of the following form</a:t>
            </a:r>
          </a:p>
          <a:p>
            <a:pPr lvl="4"/>
            <a:r>
              <a:rPr lang="it-IT" dirty="0" smtClean="0"/>
              <a:t>X        Y, where Y is a sequence and X is a segment produced from Y by replacing some of its items with wildcards, denoted with ‘*’</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31</a:t>
            </a:fld>
            <a:endParaRPr lang="it-IT"/>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6156" y="1700808"/>
            <a:ext cx="5090871" cy="1844298"/>
          </a:xfrm>
          <a:prstGeom prst="rect">
            <a:avLst/>
          </a:prstGeom>
        </p:spPr>
      </p:pic>
      <p:cxnSp>
        <p:nvCxnSpPr>
          <p:cNvPr id="9" name="Straight Arrow Connector 8"/>
          <p:cNvCxnSpPr/>
          <p:nvPr/>
        </p:nvCxnSpPr>
        <p:spPr>
          <a:xfrm>
            <a:off x="2104048" y="5493482"/>
            <a:ext cx="33629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069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Featured-based Sentiment Analysis</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32</a:t>
            </a:fld>
            <a:endParaRPr lang="it-IT"/>
          </a:p>
        </p:txBody>
      </p:sp>
      <p:sp>
        <p:nvSpPr>
          <p:cNvPr id="8" name="Content Placeholder 7"/>
          <p:cNvSpPr>
            <a:spLocks noGrp="1"/>
          </p:cNvSpPr>
          <p:nvPr>
            <p:ph sz="quarter" idx="1"/>
          </p:nvPr>
        </p:nvSpPr>
        <p:spPr/>
        <p:txBody>
          <a:bodyPr>
            <a:normAutofit fontScale="77500" lnSpcReduction="20000"/>
          </a:bodyPr>
          <a:lstStyle/>
          <a:p>
            <a:r>
              <a:rPr lang="it-IT" sz="2400" dirty="0" smtClean="0"/>
              <a:t>Learning process</a:t>
            </a:r>
          </a:p>
          <a:p>
            <a:pPr lvl="1"/>
            <a:r>
              <a:rPr lang="it-IT" sz="2200" dirty="0"/>
              <a:t>e</a:t>
            </a:r>
            <a:r>
              <a:rPr lang="it-IT" sz="2200" dirty="0" smtClean="0"/>
              <a:t>ach segment is first converted in a sequence</a:t>
            </a:r>
          </a:p>
          <a:p>
            <a:pPr lvl="2"/>
            <a:r>
              <a:rPr lang="it-IT" sz="1900" dirty="0" smtClean="0"/>
              <a:t>A sequence element is the word itself and the POS tag </a:t>
            </a:r>
          </a:p>
          <a:p>
            <a:pPr lvl="1"/>
            <a:r>
              <a:rPr lang="it-IT" sz="2200" dirty="0"/>
              <a:t>o</a:t>
            </a:r>
            <a:r>
              <a:rPr lang="it-IT" sz="2200" dirty="0" smtClean="0"/>
              <a:t>bject features are manually labeled and replaced by the label $feature</a:t>
            </a:r>
          </a:p>
          <a:p>
            <a:pPr lvl="1"/>
            <a:r>
              <a:rPr lang="it-IT" sz="2200" dirty="0" smtClean="0"/>
              <a:t>explicit/implicit feature indicator are handled</a:t>
            </a:r>
          </a:p>
          <a:p>
            <a:pPr lvl="1"/>
            <a:endParaRPr lang="it-IT" sz="2200" dirty="0" smtClean="0"/>
          </a:p>
          <a:p>
            <a:pPr lvl="1"/>
            <a:endParaRPr lang="it-IT" sz="2200" dirty="0" smtClean="0"/>
          </a:p>
          <a:p>
            <a:pPr lvl="1"/>
            <a:endParaRPr lang="it-IT" sz="2200" dirty="0"/>
          </a:p>
          <a:p>
            <a:pPr lvl="1"/>
            <a:endParaRPr lang="it-IT" sz="2200" dirty="0" smtClean="0"/>
          </a:p>
          <a:p>
            <a:pPr lvl="1"/>
            <a:endParaRPr lang="it-IT" sz="2200" dirty="0"/>
          </a:p>
          <a:p>
            <a:pPr lvl="1"/>
            <a:endParaRPr lang="it-IT" sz="2200" dirty="0" smtClean="0"/>
          </a:p>
          <a:p>
            <a:pPr lvl="1"/>
            <a:endParaRPr lang="it-IT" sz="2200" dirty="0" smtClean="0"/>
          </a:p>
          <a:p>
            <a:pPr lvl="1"/>
            <a:endParaRPr lang="it-IT" sz="2200" dirty="0"/>
          </a:p>
          <a:p>
            <a:pPr lvl="1"/>
            <a:endParaRPr lang="it-IT" sz="2200" dirty="0" smtClean="0"/>
          </a:p>
          <a:p>
            <a:pPr lvl="1"/>
            <a:endParaRPr lang="it-IT" sz="2200" dirty="0"/>
          </a:p>
          <a:p>
            <a:pPr lvl="1"/>
            <a:r>
              <a:rPr lang="it-IT" sz="2200" dirty="0" smtClean="0"/>
              <a:t>patterns are matched with each sentence segment</a:t>
            </a:r>
          </a:p>
          <a:p>
            <a:pPr lvl="1"/>
            <a:r>
              <a:rPr lang="it-IT" sz="2200" dirty="0" smtClean="0"/>
              <a:t>words that match $feature in a pattern are extracted</a:t>
            </a:r>
          </a:p>
          <a:p>
            <a:endParaRPr lang="it-IT" dirty="0"/>
          </a:p>
        </p:txBody>
      </p:sp>
      <p:pic>
        <p:nvPicPr>
          <p:cNvPr id="9"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553" y="2708920"/>
            <a:ext cx="8056894" cy="2283461"/>
          </a:xfrm>
          <a:prstGeom prst="rect">
            <a:avLst/>
          </a:prstGeom>
        </p:spPr>
      </p:pic>
    </p:spTree>
    <p:extLst>
      <p:ext uri="{BB962C8B-B14F-4D97-AF65-F5344CB8AC3E}">
        <p14:creationId xmlns:p14="http://schemas.microsoft.com/office/powerpoint/2010/main" val="34623341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Featured-based Sentiment Analysis</a:t>
            </a:r>
          </a:p>
        </p:txBody>
      </p:sp>
      <p:sp>
        <p:nvSpPr>
          <p:cNvPr id="3" name="Content Placeholder 2"/>
          <p:cNvSpPr>
            <a:spLocks noGrp="1"/>
          </p:cNvSpPr>
          <p:nvPr>
            <p:ph sz="quarter" idx="1"/>
          </p:nvPr>
        </p:nvSpPr>
        <p:spPr/>
        <p:txBody>
          <a:bodyPr/>
          <a:lstStyle/>
          <a:p>
            <a:r>
              <a:rPr lang="it-IT" sz="2400" dirty="0" smtClean="0"/>
              <a:t>Feature extraction from reviews of Format 1I</a:t>
            </a:r>
          </a:p>
          <a:p>
            <a:pPr lvl="1"/>
            <a:r>
              <a:rPr lang="it-IT" sz="2100" dirty="0"/>
              <a:t>a</a:t>
            </a:r>
            <a:r>
              <a:rPr lang="it-IT" sz="2100" dirty="0" smtClean="0"/>
              <a:t>pply previous techniques</a:t>
            </a:r>
          </a:p>
          <a:p>
            <a:pPr lvl="2"/>
            <a:r>
              <a:rPr lang="it-IT" sz="1800" dirty="0" smtClean="0"/>
              <a:t>Not efficient, due to high noise</a:t>
            </a:r>
          </a:p>
          <a:p>
            <a:pPr marL="0" indent="0">
              <a:buNone/>
            </a:pPr>
            <a:endParaRPr lang="it-IT" sz="1200" dirty="0"/>
          </a:p>
          <a:p>
            <a:r>
              <a:rPr lang="it-IT" sz="2400" dirty="0" smtClean="0"/>
              <a:t>Unsupervided method</a:t>
            </a:r>
            <a:endParaRPr lang="it-IT" sz="2400" dirty="0"/>
          </a:p>
          <a:p>
            <a:pPr marL="731520" lvl="1" indent="-457200">
              <a:buFont typeface="+mj-lt"/>
              <a:buAutoNum type="arabicParenR"/>
            </a:pPr>
            <a:r>
              <a:rPr lang="it-IT" sz="2100" dirty="0" smtClean="0"/>
              <a:t>Find </a:t>
            </a:r>
            <a:r>
              <a:rPr lang="it-IT" sz="2100" dirty="0"/>
              <a:t>frequently repeated </a:t>
            </a:r>
            <a:r>
              <a:rPr lang="it-IT" sz="2100" dirty="0" smtClean="0"/>
              <a:t>nouns and nouns phrases</a:t>
            </a:r>
          </a:p>
          <a:p>
            <a:pPr marL="1005840" lvl="2" indent="-457200"/>
            <a:r>
              <a:rPr lang="it-IT" sz="1800" dirty="0" smtClean="0"/>
              <a:t>identified with a POS tagger</a:t>
            </a:r>
          </a:p>
          <a:p>
            <a:pPr marL="1005840" lvl="2" indent="-457200"/>
            <a:r>
              <a:rPr lang="it-IT" sz="1800" dirty="0" smtClean="0"/>
              <a:t>their occurence frequencies are counted, only the frequent ones are kept</a:t>
            </a:r>
          </a:p>
          <a:p>
            <a:pPr marL="1005840" lvl="2" indent="-457200"/>
            <a:r>
              <a:rPr lang="it-IT" sz="1800" dirty="0" smtClean="0"/>
              <a:t>with good probability those are f</a:t>
            </a:r>
            <a:r>
              <a:rPr lang="it-IT" sz="1800" dirty="0" smtClean="0"/>
              <a:t>eatures</a:t>
            </a:r>
            <a:endParaRPr lang="it-IT" sz="1800" dirty="0" smtClean="0"/>
          </a:p>
          <a:p>
            <a:pPr marL="731520" lvl="1" indent="-457200">
              <a:buFont typeface="+mj-lt"/>
              <a:buAutoNum type="arabicParenR"/>
            </a:pPr>
            <a:r>
              <a:rPr lang="it-IT" sz="2100" dirty="0" smtClean="0"/>
              <a:t>Find infrequent features by using opinion words</a:t>
            </a:r>
          </a:p>
          <a:p>
            <a:pPr lvl="2"/>
            <a:r>
              <a:rPr lang="it-IT" sz="1800" dirty="0" smtClean="0"/>
              <a:t>ghfghgf</a:t>
            </a:r>
            <a:endParaRPr lang="it-IT" sz="9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33</a:t>
            </a:fld>
            <a:endParaRPr lang="it-IT"/>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5612" y="5373216"/>
            <a:ext cx="5092776" cy="763059"/>
          </a:xfrm>
          <a:prstGeom prst="rect">
            <a:avLst/>
          </a:prstGeom>
        </p:spPr>
      </p:pic>
    </p:spTree>
    <p:extLst>
      <p:ext uri="{BB962C8B-B14F-4D97-AF65-F5344CB8AC3E}">
        <p14:creationId xmlns:p14="http://schemas.microsoft.com/office/powerpoint/2010/main" val="3137502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Featured-based Sentiment Analysis</a:t>
            </a:r>
          </a:p>
        </p:txBody>
      </p:sp>
      <p:sp>
        <p:nvSpPr>
          <p:cNvPr id="3" name="Content Placeholder 2"/>
          <p:cNvSpPr>
            <a:spLocks noGrp="1"/>
          </p:cNvSpPr>
          <p:nvPr>
            <p:ph sz="quarter" idx="1"/>
          </p:nvPr>
        </p:nvSpPr>
        <p:spPr/>
        <p:txBody>
          <a:bodyPr>
            <a:normAutofit/>
          </a:bodyPr>
          <a:lstStyle/>
          <a:p>
            <a:r>
              <a:rPr lang="it-IT" sz="2000" dirty="0" smtClean="0"/>
              <a:t>After the extraction of object features, two additional problems need to be solved, both domain dependent tasks</a:t>
            </a:r>
          </a:p>
          <a:p>
            <a:pPr lvl="1"/>
            <a:r>
              <a:rPr lang="it-IT" sz="1800" dirty="0" smtClean="0"/>
              <a:t>Identifying and grouping synonyms</a:t>
            </a:r>
          </a:p>
          <a:p>
            <a:pPr lvl="2"/>
            <a:r>
              <a:rPr lang="it-IT" sz="1600" dirty="0" smtClean="0"/>
              <a:t>WordNet and other thesaurus dictionaries method are far from sufficient</a:t>
            </a:r>
          </a:p>
          <a:p>
            <a:pPr lvl="2"/>
            <a:r>
              <a:rPr lang="it-IT" sz="1600" dirty="0" smtClean="0"/>
              <a:t>Similarity metrics proposed based on</a:t>
            </a:r>
          </a:p>
          <a:p>
            <a:pPr lvl="3"/>
            <a:r>
              <a:rPr lang="it-IT" sz="1400" dirty="0"/>
              <a:t>t</a:t>
            </a:r>
            <a:r>
              <a:rPr lang="it-IT" sz="1400" dirty="0" smtClean="0"/>
              <a:t>axonomy of features</a:t>
            </a:r>
          </a:p>
          <a:p>
            <a:pPr lvl="3"/>
            <a:r>
              <a:rPr lang="it-IT" sz="1400" dirty="0" smtClean="0"/>
              <a:t>string similarity, synonims and other distances measured using WordNet</a:t>
            </a:r>
            <a:endParaRPr lang="it-IT" sz="1200" dirty="0" smtClean="0"/>
          </a:p>
          <a:p>
            <a:pPr lvl="1"/>
            <a:r>
              <a:rPr lang="it-IT" sz="1800" dirty="0" smtClean="0"/>
              <a:t>Mapping to implicit features</a:t>
            </a:r>
          </a:p>
          <a:p>
            <a:pPr lvl="2"/>
            <a:r>
              <a:rPr lang="it-IT" sz="1500" dirty="0" smtClean="0"/>
              <a:t>Adjectives and adverbs, feature indicators, need to be mapped to their corresponding implicit features</a:t>
            </a:r>
            <a:endParaRPr lang="it-IT" sz="15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34</a:t>
            </a:fld>
            <a:endParaRPr lang="it-IT"/>
          </a:p>
        </p:txBody>
      </p:sp>
    </p:spTree>
    <p:extLst>
      <p:ext uri="{BB962C8B-B14F-4D97-AF65-F5344CB8AC3E}">
        <p14:creationId xmlns:p14="http://schemas.microsoft.com/office/powerpoint/2010/main" val="71259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Opinion Orientation Identification</a:t>
            </a:r>
            <a:endParaRPr lang="it-IT" dirty="0"/>
          </a:p>
        </p:txBody>
      </p:sp>
      <p:sp>
        <p:nvSpPr>
          <p:cNvPr id="3" name="Content Placeholder 2"/>
          <p:cNvSpPr>
            <a:spLocks noGrp="1"/>
          </p:cNvSpPr>
          <p:nvPr>
            <p:ph sz="quarter" idx="1"/>
          </p:nvPr>
        </p:nvSpPr>
        <p:spPr/>
        <p:txBody>
          <a:bodyPr>
            <a:normAutofit fontScale="92500" lnSpcReduction="10000"/>
          </a:bodyPr>
          <a:lstStyle/>
          <a:p>
            <a:r>
              <a:rPr lang="it-IT" sz="2000" dirty="0" smtClean="0"/>
              <a:t>Identify the orientation of opinions expressed on an object feature in a sentence</a:t>
            </a:r>
          </a:p>
          <a:p>
            <a:pPr lvl="1"/>
            <a:r>
              <a:rPr lang="it-IT" sz="1800" dirty="0" smtClean="0"/>
              <a:t>Lexicon-based approach</a:t>
            </a:r>
          </a:p>
          <a:p>
            <a:pPr marL="937260" lvl="2" indent="-342900">
              <a:buFont typeface="+mj-lt"/>
              <a:buAutoNum type="arabicPeriod"/>
            </a:pPr>
            <a:r>
              <a:rPr lang="it-IT" sz="1600" dirty="0" smtClean="0"/>
              <a:t>Identifying opinion words and phrases</a:t>
            </a:r>
          </a:p>
          <a:p>
            <a:pPr lvl="3"/>
            <a:r>
              <a:rPr lang="it-IT" sz="1400" dirty="0" smtClean="0"/>
              <a:t>Each positive word is assigned the opinion score of +1</a:t>
            </a:r>
          </a:p>
          <a:p>
            <a:pPr lvl="3"/>
            <a:r>
              <a:rPr lang="it-IT" sz="1400" dirty="0" smtClean="0"/>
              <a:t>Each negative word is assigned the opinion score of -1</a:t>
            </a:r>
          </a:p>
          <a:p>
            <a:pPr lvl="3"/>
            <a:r>
              <a:rPr lang="it-IT" sz="1400" dirty="0" smtClean="0"/>
              <a:t>Each context dependent word is assigned the opinon score of 0</a:t>
            </a:r>
          </a:p>
          <a:p>
            <a:pPr marL="937260" lvl="2" indent="-342900">
              <a:buFont typeface="+mj-lt"/>
              <a:buAutoNum type="arabicPeriod"/>
            </a:pPr>
            <a:r>
              <a:rPr lang="it-IT" sz="1600" dirty="0" smtClean="0"/>
              <a:t>Handling negations</a:t>
            </a:r>
          </a:p>
          <a:p>
            <a:pPr lvl="3"/>
            <a:r>
              <a:rPr lang="it-IT" sz="1400" dirty="0" smtClean="0"/>
              <a:t>Revise the opinion score obtained at step 1 based on some negation handling rule</a:t>
            </a:r>
          </a:p>
          <a:p>
            <a:pPr marL="937260" lvl="2" indent="-342900">
              <a:buFont typeface="+mj-lt"/>
              <a:buAutoNum type="arabicPeriod"/>
            </a:pPr>
            <a:r>
              <a:rPr lang="it-IT" sz="1600" dirty="0" smtClean="0"/>
              <a:t>But-clauses</a:t>
            </a:r>
          </a:p>
          <a:p>
            <a:pPr lvl="3"/>
            <a:r>
              <a:rPr lang="it-IT" sz="1400" dirty="0" smtClean="0"/>
              <a:t>The opinion orientation before </a:t>
            </a:r>
            <a:r>
              <a:rPr lang="it-IT" sz="1400" i="1" dirty="0" smtClean="0"/>
              <a:t>but</a:t>
            </a:r>
            <a:r>
              <a:rPr lang="it-IT" sz="1400" dirty="0" smtClean="0"/>
              <a:t> and after </a:t>
            </a:r>
            <a:r>
              <a:rPr lang="it-IT" sz="1400" i="1" dirty="0" smtClean="0"/>
              <a:t>but </a:t>
            </a:r>
            <a:r>
              <a:rPr lang="it-IT" sz="1400" dirty="0" smtClean="0"/>
              <a:t>are opposite to each other</a:t>
            </a:r>
            <a:endParaRPr lang="it-IT" sz="1400" i="1" dirty="0" smtClean="0"/>
          </a:p>
          <a:p>
            <a:pPr marL="937260" lvl="2" indent="-342900">
              <a:buFont typeface="+mj-lt"/>
              <a:buAutoNum type="arabicPeriod"/>
            </a:pPr>
            <a:r>
              <a:rPr lang="it-IT" sz="1600" dirty="0" smtClean="0"/>
              <a:t>Aggregating opinions</a:t>
            </a:r>
          </a:p>
          <a:p>
            <a:pPr lvl="3"/>
            <a:r>
              <a:rPr lang="it-IT" sz="1400" dirty="0" smtClean="0"/>
              <a:t>Applies an opinion aggregation function to the resulting opinion scores to determine the final orientation of the opinion on each object feature in the sentence</a:t>
            </a:r>
          </a:p>
          <a:p>
            <a:pPr marL="868680" lvl="3" indent="0">
              <a:buNone/>
            </a:pPr>
            <a:endParaRPr lang="it-IT" sz="1400" dirty="0" smtClean="0"/>
          </a:p>
          <a:p>
            <a:pPr marL="868680" lvl="3" indent="0">
              <a:buNone/>
            </a:pPr>
            <a:endParaRPr lang="it-IT" sz="1400" dirty="0" smtClean="0"/>
          </a:p>
          <a:p>
            <a:pPr lvl="1"/>
            <a:endParaRPr lang="it-IT" sz="1900" dirty="0" smtClean="0"/>
          </a:p>
          <a:p>
            <a:pPr lvl="1"/>
            <a:r>
              <a:rPr lang="it-IT" sz="1900" dirty="0" smtClean="0"/>
              <a:t>Shortcoming:</a:t>
            </a:r>
          </a:p>
          <a:p>
            <a:pPr lvl="2"/>
            <a:r>
              <a:rPr lang="it-IT" sz="1600" dirty="0" smtClean="0"/>
              <a:t>opinion words and phrases do not cover all expressions that convey or imply opinions</a:t>
            </a:r>
            <a:endParaRPr lang="it-IT" sz="1600" dirty="0" smtClean="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35</a:t>
            </a:fld>
            <a:endParaRPr lang="it-IT"/>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7885" y="4797152"/>
            <a:ext cx="5188230" cy="646457"/>
          </a:xfrm>
          <a:prstGeom prst="rect">
            <a:avLst/>
          </a:prstGeom>
        </p:spPr>
      </p:pic>
    </p:spTree>
    <p:extLst>
      <p:ext uri="{BB962C8B-B14F-4D97-AF65-F5344CB8AC3E}">
        <p14:creationId xmlns:p14="http://schemas.microsoft.com/office/powerpoint/2010/main" val="8143037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Opinion Orientation Identification</a:t>
            </a:r>
            <a:endParaRPr lang="it-IT" dirty="0"/>
          </a:p>
        </p:txBody>
      </p:sp>
      <p:sp>
        <p:nvSpPr>
          <p:cNvPr id="3" name="Content Placeholder 2"/>
          <p:cNvSpPr>
            <a:spLocks noGrp="1"/>
          </p:cNvSpPr>
          <p:nvPr>
            <p:ph sz="quarter" idx="1"/>
          </p:nvPr>
        </p:nvSpPr>
        <p:spPr/>
        <p:txBody>
          <a:bodyPr/>
          <a:lstStyle/>
          <a:p>
            <a:r>
              <a:rPr lang="it-IT" sz="2400" dirty="0" smtClean="0"/>
              <a:t>Basic rules of opinions</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36</a:t>
            </a:fld>
            <a:endParaRPr lang="it-IT"/>
          </a:p>
        </p:txBody>
      </p:sp>
    </p:spTree>
    <p:extLst>
      <p:ext uri="{BB962C8B-B14F-4D97-AF65-F5344CB8AC3E}">
        <p14:creationId xmlns:p14="http://schemas.microsoft.com/office/powerpoint/2010/main" val="774420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000" dirty="0"/>
              <a:t>Sentiment Analysis of Comparative Sentences</a:t>
            </a:r>
            <a:endParaRPr lang="it-IT" sz="24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2671631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Sentiment Analysis of Comparative Sentences</a:t>
            </a:r>
          </a:p>
        </p:txBody>
      </p:sp>
      <p:sp>
        <p:nvSpPr>
          <p:cNvPr id="3" name="Content Placeholder 2"/>
          <p:cNvSpPr>
            <a:spLocks noGrp="1"/>
          </p:cNvSpPr>
          <p:nvPr>
            <p:ph sz="quarter" idx="1"/>
          </p:nvPr>
        </p:nvSpPr>
        <p:spPr/>
        <p:txBody>
          <a:bodyPr>
            <a:normAutofit fontScale="77500" lnSpcReduction="20000"/>
          </a:bodyPr>
          <a:lstStyle/>
          <a:p>
            <a:r>
              <a:rPr lang="it-IT" sz="2400" dirty="0" smtClean="0"/>
              <a:t>Def: todo</a:t>
            </a:r>
          </a:p>
          <a:p>
            <a:endParaRPr lang="it-IT" sz="2400" dirty="0" smtClean="0"/>
          </a:p>
          <a:p>
            <a:r>
              <a:rPr lang="it-IT" sz="2400" dirty="0" smtClean="0"/>
              <a:t>Regular </a:t>
            </a:r>
            <a:r>
              <a:rPr lang="it-IT" sz="2400" dirty="0" smtClean="0"/>
              <a:t>comparatives</a:t>
            </a:r>
          </a:p>
          <a:p>
            <a:pPr lvl="1"/>
            <a:r>
              <a:rPr lang="it-IT" sz="2100" dirty="0" smtClean="0"/>
              <a:t>type1, type 2</a:t>
            </a:r>
          </a:p>
          <a:p>
            <a:r>
              <a:rPr lang="it-IT" sz="2400" dirty="0" smtClean="0"/>
              <a:t>Irregular comparative</a:t>
            </a:r>
          </a:p>
          <a:p>
            <a:r>
              <a:rPr lang="it-IT" sz="2400" dirty="0" smtClean="0"/>
              <a:t>Increasing/Decreasing</a:t>
            </a:r>
          </a:p>
          <a:p>
            <a:endParaRPr lang="it-IT" sz="2400" dirty="0"/>
          </a:p>
          <a:p>
            <a:r>
              <a:rPr lang="it-IT" sz="2400" dirty="0" smtClean="0"/>
              <a:t>Types of comparative relations</a:t>
            </a:r>
          </a:p>
          <a:p>
            <a:pPr lvl="1"/>
            <a:r>
              <a:rPr lang="it-IT" sz="2100" dirty="0" smtClean="0"/>
              <a:t>Gradable</a:t>
            </a:r>
          </a:p>
          <a:p>
            <a:pPr lvl="2"/>
            <a:r>
              <a:rPr lang="it-IT" sz="1800" dirty="0" smtClean="0"/>
              <a:t>Non equal</a:t>
            </a:r>
            <a:endParaRPr lang="it-IT" sz="1600" dirty="0"/>
          </a:p>
          <a:p>
            <a:pPr lvl="2"/>
            <a:r>
              <a:rPr lang="it-IT" sz="1600" dirty="0" smtClean="0"/>
              <a:t>Equative</a:t>
            </a:r>
          </a:p>
          <a:p>
            <a:pPr lvl="1"/>
            <a:r>
              <a:rPr lang="it-IT" sz="1900" dirty="0" smtClean="0"/>
              <a:t>Superlative</a:t>
            </a:r>
          </a:p>
          <a:p>
            <a:pPr lvl="1"/>
            <a:r>
              <a:rPr lang="it-IT" sz="1900" dirty="0" smtClean="0"/>
              <a:t>Non gradable</a:t>
            </a:r>
          </a:p>
          <a:p>
            <a:endParaRPr lang="it-IT" sz="2200" dirty="0"/>
          </a:p>
          <a:p>
            <a:r>
              <a:rPr lang="it-IT" sz="2200" dirty="0" smtClean="0"/>
              <a:t>Mining objective</a:t>
            </a:r>
          </a:p>
          <a:p>
            <a:pPr lvl="1"/>
            <a:r>
              <a:rPr lang="it-IT" sz="1900" dirty="0" smtClean="0"/>
              <a:t>Comparison mining</a:t>
            </a:r>
          </a:p>
          <a:p>
            <a:pPr lvl="1"/>
            <a:r>
              <a:rPr lang="it-IT" sz="1900" dirty="0" smtClean="0"/>
              <a:t>Comparative opinion</a:t>
            </a:r>
          </a:p>
          <a:p>
            <a:pPr lvl="1"/>
            <a:r>
              <a:rPr lang="it-IT" sz="1900" dirty="0" smtClean="0"/>
              <a:t>(o1,o2, f, po, h, t)</a:t>
            </a:r>
          </a:p>
          <a:p>
            <a:endParaRPr lang="it-IT" sz="2400" dirty="0" smtClean="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38</a:t>
            </a:fld>
            <a:endParaRPr lang="it-IT"/>
          </a:p>
        </p:txBody>
      </p:sp>
    </p:spTree>
    <p:extLst>
      <p:ext uri="{BB962C8B-B14F-4D97-AF65-F5344CB8AC3E}">
        <p14:creationId xmlns:p14="http://schemas.microsoft.com/office/powerpoint/2010/main" val="1772915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Sentiment Analysis of Comparative Sentences</a:t>
            </a:r>
          </a:p>
        </p:txBody>
      </p:sp>
      <p:sp>
        <p:nvSpPr>
          <p:cNvPr id="3" name="Content Placeholder 2"/>
          <p:cNvSpPr>
            <a:spLocks noGrp="1"/>
          </p:cNvSpPr>
          <p:nvPr>
            <p:ph sz="quarter" idx="1"/>
          </p:nvPr>
        </p:nvSpPr>
        <p:spPr/>
        <p:txBody>
          <a:bodyPr/>
          <a:lstStyle/>
          <a:p>
            <a:r>
              <a:rPr lang="it-IT" sz="2400" dirty="0" smtClean="0"/>
              <a:t>To identify comparative sentences</a:t>
            </a:r>
          </a:p>
          <a:p>
            <a:pPr lvl="1"/>
            <a:r>
              <a:rPr lang="it-IT" sz="2100" dirty="0" smtClean="0"/>
              <a:t>Alcune eccezioni</a:t>
            </a:r>
          </a:p>
          <a:p>
            <a:pPr lvl="1"/>
            <a:r>
              <a:rPr lang="it-IT" sz="2100" dirty="0" smtClean="0"/>
              <a:t>Keywords alone</a:t>
            </a:r>
          </a:p>
          <a:p>
            <a:pPr lvl="2"/>
            <a:r>
              <a:rPr lang="it-IT" sz="1800" dirty="0" smtClean="0"/>
              <a:t>High recall</a:t>
            </a:r>
          </a:p>
          <a:p>
            <a:endParaRPr lang="it-IT" sz="2400" dirty="0"/>
          </a:p>
          <a:p>
            <a:r>
              <a:rPr lang="it-IT" sz="2400" dirty="0" smtClean="0"/>
              <a:t>Ci sono spesso pattern frequenti</a:t>
            </a:r>
          </a:p>
          <a:p>
            <a:pPr lvl="1"/>
            <a:r>
              <a:rPr lang="it-IT" sz="2100" dirty="0" smtClean="0"/>
              <a:t>Usato CSR</a:t>
            </a:r>
          </a:p>
          <a:p>
            <a:endParaRPr lang="it-IT" sz="2400" dirty="0" smtClean="0"/>
          </a:p>
          <a:p>
            <a:r>
              <a:rPr lang="it-IT" sz="2400" dirty="0" smtClean="0"/>
              <a:t>La classificazione nei 3 tipi avviene tramite le sole keyword e usando una SVM</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39</a:t>
            </a:fld>
            <a:endParaRPr lang="it-IT"/>
          </a:p>
        </p:txBody>
      </p:sp>
    </p:spTree>
    <p:extLst>
      <p:ext uri="{BB962C8B-B14F-4D97-AF65-F5344CB8AC3E}">
        <p14:creationId xmlns:p14="http://schemas.microsoft.com/office/powerpoint/2010/main" val="3902761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Motivations and Issues</a:t>
            </a:r>
            <a:endParaRPr lang="it-IT" dirty="0"/>
          </a:p>
        </p:txBody>
      </p:sp>
      <p:sp>
        <p:nvSpPr>
          <p:cNvPr id="3" name="Content Placeholder 2"/>
          <p:cNvSpPr>
            <a:spLocks noGrp="1"/>
          </p:cNvSpPr>
          <p:nvPr>
            <p:ph sz="quarter" idx="1"/>
          </p:nvPr>
        </p:nvSpPr>
        <p:spPr/>
        <p:txBody>
          <a:bodyPr>
            <a:normAutofit fontScale="92500" lnSpcReduction="20000"/>
          </a:bodyPr>
          <a:lstStyle/>
          <a:p>
            <a:r>
              <a:rPr lang="en-US" dirty="0" smtClean="0"/>
              <a:t>Little work has been done</a:t>
            </a:r>
            <a:endParaRPr lang="en-US" dirty="0"/>
          </a:p>
          <a:p>
            <a:pPr lvl="1"/>
            <a:r>
              <a:rPr lang="en-US" dirty="0" smtClean="0"/>
              <a:t>Little opinionated text before Web</a:t>
            </a:r>
          </a:p>
          <a:p>
            <a:endParaRPr lang="en-US" sz="1300" dirty="0" smtClean="0"/>
          </a:p>
          <a:p>
            <a:r>
              <a:rPr lang="en-US" dirty="0" smtClean="0"/>
              <a:t>Important to individuals and organizations</a:t>
            </a:r>
          </a:p>
          <a:p>
            <a:pPr lvl="1"/>
            <a:r>
              <a:rPr lang="en-US" dirty="0"/>
              <a:t>U</a:t>
            </a:r>
            <a:r>
              <a:rPr lang="en-US" dirty="0" smtClean="0"/>
              <a:t>ser-generated content</a:t>
            </a:r>
          </a:p>
          <a:p>
            <a:endParaRPr lang="en-US" sz="1900" dirty="0"/>
          </a:p>
          <a:p>
            <a:r>
              <a:rPr lang="en-US" dirty="0" smtClean="0"/>
              <a:t>Large volume of data</a:t>
            </a:r>
          </a:p>
          <a:p>
            <a:pPr lvl="1"/>
            <a:r>
              <a:rPr lang="en-US" dirty="0"/>
              <a:t>Huge amount of sources from where opinions (and expressed sentiment) need to be searched and </a:t>
            </a:r>
            <a:r>
              <a:rPr lang="en-US" dirty="0" smtClean="0"/>
              <a:t>extracted</a:t>
            </a:r>
          </a:p>
          <a:p>
            <a:endParaRPr lang="en-US" sz="1300" dirty="0"/>
          </a:p>
          <a:p>
            <a:r>
              <a:rPr lang="en-US" dirty="0" smtClean="0"/>
              <a:t>Automated opinion discovery and summarization needed</a:t>
            </a:r>
          </a:p>
          <a:p>
            <a:pPr lvl="1"/>
            <a:r>
              <a:rPr lang="en-US" dirty="0" smtClean="0"/>
              <a:t>There is the need for Sentiment Analysis</a:t>
            </a:r>
          </a:p>
          <a:p>
            <a:endParaRPr lang="en-US" sz="1300" dirty="0" smtClean="0"/>
          </a:p>
          <a:p>
            <a:r>
              <a:rPr lang="en-US" dirty="0"/>
              <a:t>Very promising research field</a:t>
            </a:r>
          </a:p>
          <a:p>
            <a:pPr lvl="1"/>
            <a:r>
              <a:rPr lang="en-US" dirty="0"/>
              <a:t>20-30 companies that offer sentiment analysis services in USA</a:t>
            </a:r>
            <a:endParaRPr lang="it-IT" dirty="0"/>
          </a:p>
          <a:p>
            <a:pPr lvl="2"/>
            <a:endParaRPr lang="en-US" dirty="0" smtClean="0"/>
          </a:p>
          <a:p>
            <a:pPr lvl="1"/>
            <a:endParaRPr lang="en-US" dirty="0" smtClean="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a:t>
            </a:fld>
            <a:endParaRPr lang="it-IT"/>
          </a:p>
        </p:txBody>
      </p:sp>
    </p:spTree>
    <p:extLst>
      <p:ext uri="{BB962C8B-B14F-4D97-AF65-F5344CB8AC3E}">
        <p14:creationId xmlns:p14="http://schemas.microsoft.com/office/powerpoint/2010/main" val="181826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Sentiment Analysis of Comparative Sentences</a:t>
            </a:r>
          </a:p>
        </p:txBody>
      </p:sp>
      <p:sp>
        <p:nvSpPr>
          <p:cNvPr id="3" name="Content Placeholder 2"/>
          <p:cNvSpPr>
            <a:spLocks noGrp="1"/>
          </p:cNvSpPr>
          <p:nvPr>
            <p:ph sz="quarter" idx="1"/>
          </p:nvPr>
        </p:nvSpPr>
        <p:spPr/>
        <p:txBody>
          <a:bodyPr>
            <a:normAutofit fontScale="92500" lnSpcReduction="10000"/>
          </a:bodyPr>
          <a:lstStyle/>
          <a:p>
            <a:r>
              <a:rPr lang="it-IT" sz="2400" dirty="0" smtClean="0"/>
              <a:t>To extract objects and features</a:t>
            </a:r>
          </a:p>
          <a:p>
            <a:pPr lvl="1"/>
            <a:r>
              <a:rPr lang="it-IT" sz="2100" dirty="0" smtClean="0"/>
              <a:t>CRF, Hidden Markov Models (HMM)</a:t>
            </a:r>
          </a:p>
          <a:p>
            <a:pPr lvl="1"/>
            <a:r>
              <a:rPr lang="it-IT" sz="2100" dirty="0" smtClean="0"/>
              <a:t>LSR + CRF</a:t>
            </a:r>
          </a:p>
          <a:p>
            <a:pPr lvl="1"/>
            <a:endParaRPr lang="it-IT" sz="2100" dirty="0"/>
          </a:p>
          <a:p>
            <a:r>
              <a:rPr lang="it-IT" sz="2400" dirty="0" smtClean="0"/>
              <a:t>To identify preferred objects</a:t>
            </a:r>
          </a:p>
          <a:p>
            <a:pPr lvl="1"/>
            <a:r>
              <a:rPr lang="it-IT" sz="2100" dirty="0" smtClean="0"/>
              <a:t>Comparative opinion</a:t>
            </a:r>
          </a:p>
          <a:p>
            <a:pPr lvl="2"/>
            <a:r>
              <a:rPr lang="it-IT" sz="1800" dirty="0" smtClean="0"/>
              <a:t>Objects ranking</a:t>
            </a:r>
          </a:p>
          <a:p>
            <a:pPr lvl="2"/>
            <a:r>
              <a:rPr lang="it-IT" sz="1800" dirty="0" smtClean="0"/>
              <a:t>2 categorie per comparison</a:t>
            </a:r>
          </a:p>
          <a:p>
            <a:endParaRPr lang="it-IT" sz="2400" dirty="0" smtClean="0"/>
          </a:p>
          <a:p>
            <a:r>
              <a:rPr lang="it-IT" sz="2400" dirty="0" smtClean="0"/>
              <a:t>Comparative opinion words (type1, type2)</a:t>
            </a:r>
          </a:p>
          <a:p>
            <a:r>
              <a:rPr lang="it-IT" sz="2400" dirty="0" smtClean="0"/>
              <a:t>Context-dependent comparative opinion words</a:t>
            </a:r>
          </a:p>
          <a:p>
            <a:pPr lvl="1"/>
            <a:r>
              <a:rPr lang="it-IT" sz="2100" dirty="0" smtClean="0"/>
              <a:t>Type1: it is necessary to join the meanings of the comparative with the domain to know if the expression’s orientation</a:t>
            </a:r>
          </a:p>
          <a:p>
            <a:pPr lvl="1"/>
            <a:r>
              <a:rPr lang="it-IT" sz="2100" dirty="0" smtClean="0"/>
              <a:t>Type 2: external information is used -&gt; pro/cons</a:t>
            </a:r>
          </a:p>
          <a:p>
            <a:pPr lvl="1"/>
            <a:endParaRPr lang="it-IT" sz="21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40</a:t>
            </a:fld>
            <a:endParaRPr lang="it-IT"/>
          </a:p>
        </p:txBody>
      </p:sp>
    </p:spTree>
    <p:extLst>
      <p:ext uri="{BB962C8B-B14F-4D97-AF65-F5344CB8AC3E}">
        <p14:creationId xmlns:p14="http://schemas.microsoft.com/office/powerpoint/2010/main" val="20807473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Opinion Search and Retrieval</a:t>
            </a:r>
            <a:endParaRPr lang="it-IT" sz="30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5764506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Search and Retrieval</a:t>
            </a:r>
          </a:p>
        </p:txBody>
      </p:sp>
      <p:sp>
        <p:nvSpPr>
          <p:cNvPr id="3" name="Content Placeholder 2"/>
          <p:cNvSpPr>
            <a:spLocks noGrp="1"/>
          </p:cNvSpPr>
          <p:nvPr>
            <p:ph sz="quarter" idx="1"/>
          </p:nvPr>
        </p:nvSpPr>
        <p:spPr/>
        <p:txBody>
          <a:bodyPr/>
          <a:lstStyle/>
          <a:p>
            <a:r>
              <a:rPr lang="en-US" sz="2000" dirty="0"/>
              <a:t>Retrieve documents and sentences that are relevant to the query and identifying and ranking the </a:t>
            </a:r>
            <a:r>
              <a:rPr lang="en-US" sz="2000" dirty="0" smtClean="0"/>
              <a:t>results</a:t>
            </a:r>
          </a:p>
          <a:p>
            <a:endParaRPr lang="en-US" sz="2000" dirty="0"/>
          </a:p>
          <a:p>
            <a:r>
              <a:rPr lang="en-US" sz="2000" dirty="0" smtClean="0"/>
              <a:t>Examples:</a:t>
            </a:r>
          </a:p>
          <a:p>
            <a:pPr lvl="1"/>
            <a:r>
              <a:rPr lang="en-US" sz="2000" dirty="0" smtClean="0"/>
              <a:t>“find public opinions on a particular object or a feature of the object”</a:t>
            </a:r>
            <a:endParaRPr lang="en-US" sz="1600" dirty="0"/>
          </a:p>
          <a:p>
            <a:pPr lvl="1"/>
            <a:r>
              <a:rPr lang="en-US" sz="2000" dirty="0" smtClean="0"/>
              <a:t>“find opinions of a person or organization on a particular object or a feature of the object”</a:t>
            </a:r>
          </a:p>
          <a:p>
            <a:endParaRPr lang="en-US" sz="2000" dirty="0" smtClean="0"/>
          </a:p>
          <a:p>
            <a:r>
              <a:rPr lang="en-US" sz="2000" dirty="0" err="1" smtClean="0"/>
              <a:t>Bisogna</a:t>
            </a:r>
            <a:r>
              <a:rPr lang="en-US" sz="2000" dirty="0" smtClean="0"/>
              <a:t> </a:t>
            </a:r>
            <a:r>
              <a:rPr lang="en-US" sz="2000" dirty="0" err="1" smtClean="0"/>
              <a:t>modificare</a:t>
            </a:r>
            <a:r>
              <a:rPr lang="en-US" sz="2000" dirty="0" smtClean="0"/>
              <a:t> </a:t>
            </a:r>
            <a:r>
              <a:rPr lang="en-US" sz="2000" dirty="0" err="1" smtClean="0"/>
              <a:t>il</a:t>
            </a:r>
            <a:r>
              <a:rPr lang="en-US" sz="2000" dirty="0" smtClean="0"/>
              <a:t> </a:t>
            </a:r>
            <a:r>
              <a:rPr lang="en-US" sz="2000" dirty="0" err="1" smtClean="0"/>
              <a:t>criterio</a:t>
            </a:r>
            <a:r>
              <a:rPr lang="en-US" sz="2000" dirty="0" smtClean="0"/>
              <a:t> di ranking per query di </a:t>
            </a:r>
            <a:r>
              <a:rPr lang="en-US" sz="2000" dirty="0" err="1" smtClean="0"/>
              <a:t>tipo</a:t>
            </a:r>
            <a:r>
              <a:rPr lang="en-US" sz="2000" dirty="0" smtClean="0"/>
              <a:t> A</a:t>
            </a:r>
          </a:p>
          <a:p>
            <a:r>
              <a:rPr lang="en-US" sz="2000" dirty="0" smtClean="0"/>
              <a:t>2 </a:t>
            </a:r>
            <a:r>
              <a:rPr lang="en-US" sz="2000" dirty="0" err="1" smtClean="0"/>
              <a:t>obiettivi</a:t>
            </a:r>
            <a:r>
              <a:rPr lang="en-US" sz="2000" dirty="0" smtClean="0"/>
              <a:t>:</a:t>
            </a:r>
          </a:p>
          <a:p>
            <a:pPr lvl="1"/>
            <a:r>
              <a:rPr lang="en-US" sz="1700" dirty="0" smtClean="0"/>
              <a:t>Rank higher document with more </a:t>
            </a:r>
            <a:r>
              <a:rPr lang="en-US" sz="1700" dirty="0" err="1" smtClean="0"/>
              <a:t>informations</a:t>
            </a:r>
            <a:endParaRPr lang="en-US" sz="1700" dirty="0" smtClean="0"/>
          </a:p>
          <a:p>
            <a:pPr lvl="1"/>
            <a:r>
              <a:rPr lang="en-US" sz="1700" dirty="0" smtClean="0"/>
              <a:t>Preserve natural distribution</a:t>
            </a:r>
          </a:p>
          <a:p>
            <a:pPr lvl="2"/>
            <a:r>
              <a:rPr lang="en-US" sz="1400" dirty="0" smtClean="0"/>
              <a:t>2 ranking</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42</a:t>
            </a:fld>
            <a:endParaRPr lang="it-IT"/>
          </a:p>
        </p:txBody>
      </p:sp>
    </p:spTree>
    <p:extLst>
      <p:ext uri="{BB962C8B-B14F-4D97-AF65-F5344CB8AC3E}">
        <p14:creationId xmlns:p14="http://schemas.microsoft.com/office/powerpoint/2010/main" val="26795162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Search and Retrieval</a:t>
            </a:r>
          </a:p>
        </p:txBody>
      </p:sp>
      <p:sp>
        <p:nvSpPr>
          <p:cNvPr id="3" name="Content Placeholder 2"/>
          <p:cNvSpPr>
            <a:spLocks noGrp="1"/>
          </p:cNvSpPr>
          <p:nvPr>
            <p:ph sz="quarter" idx="1"/>
          </p:nvPr>
        </p:nvSpPr>
        <p:spPr/>
        <p:txBody>
          <a:bodyPr/>
          <a:lstStyle/>
          <a:p>
            <a:r>
              <a:rPr lang="en-US" sz="2400" dirty="0" smtClean="0"/>
              <a:t>Feature-based summary</a:t>
            </a:r>
          </a:p>
          <a:p>
            <a:endParaRPr lang="en-US" sz="2400" dirty="0"/>
          </a:p>
          <a:p>
            <a:r>
              <a:rPr lang="en-US" sz="2400" dirty="0" smtClean="0"/>
              <a:t>TREC</a:t>
            </a:r>
          </a:p>
          <a:p>
            <a:pPr lvl="1"/>
            <a:r>
              <a:rPr lang="en-US" sz="2100" dirty="0" smtClean="0"/>
              <a:t>2 components (Retrieval, opinion classification component)</a:t>
            </a:r>
          </a:p>
          <a:p>
            <a:pPr lvl="2"/>
            <a:r>
              <a:rPr lang="en-US" sz="1800" dirty="0" smtClean="0"/>
              <a:t>SVM, sentence partitioning</a:t>
            </a:r>
          </a:p>
          <a:p>
            <a:pPr lvl="2"/>
            <a:r>
              <a:rPr lang="en-US" sz="1800" dirty="0" smtClean="0"/>
              <a:t>Opinionated if at least one phrase opinionated</a:t>
            </a:r>
          </a:p>
          <a:p>
            <a:pPr lvl="2"/>
            <a:endParaRPr lang="en-US" sz="1800" dirty="0"/>
          </a:p>
          <a:p>
            <a:pPr lvl="2"/>
            <a:r>
              <a:rPr lang="en-US" sz="1800" dirty="0" smtClean="0"/>
              <a:t>Un secondo </a:t>
            </a:r>
            <a:r>
              <a:rPr lang="en-US" sz="1800" dirty="0" err="1" smtClean="0"/>
              <a:t>classificatore</a:t>
            </a:r>
            <a:r>
              <a:rPr lang="en-US" sz="1800" dirty="0" smtClean="0"/>
              <a:t> </a:t>
            </a:r>
            <a:r>
              <a:rPr lang="en-US" sz="1800" dirty="0" err="1" smtClean="0"/>
              <a:t>trova</a:t>
            </a:r>
            <a:r>
              <a:rPr lang="en-US" sz="1800" dirty="0" smtClean="0"/>
              <a:t> </a:t>
            </a:r>
            <a:r>
              <a:rPr lang="en-US" sz="1800" dirty="0" err="1" smtClean="0"/>
              <a:t>l’orientamento</a:t>
            </a:r>
            <a:endParaRPr lang="en-US" sz="1800" dirty="0" smtClean="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43</a:t>
            </a:fld>
            <a:endParaRPr lang="it-IT"/>
          </a:p>
        </p:txBody>
      </p:sp>
    </p:spTree>
    <p:extLst>
      <p:ext uri="{BB962C8B-B14F-4D97-AF65-F5344CB8AC3E}">
        <p14:creationId xmlns:p14="http://schemas.microsoft.com/office/powerpoint/2010/main" val="1653629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Opinion Spam and Utility of Opinions</a:t>
            </a:r>
            <a:endParaRPr lang="it-IT" sz="30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32901639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Spam and Utility of Opinions</a:t>
            </a:r>
          </a:p>
        </p:txBody>
      </p:sp>
      <p:sp>
        <p:nvSpPr>
          <p:cNvPr id="3" name="Content Placeholder 2"/>
          <p:cNvSpPr>
            <a:spLocks noGrp="1"/>
          </p:cNvSpPr>
          <p:nvPr>
            <p:ph sz="quarter" idx="1"/>
          </p:nvPr>
        </p:nvSpPr>
        <p:spPr/>
        <p:txBody>
          <a:bodyPr>
            <a:normAutofit/>
          </a:bodyPr>
          <a:lstStyle/>
          <a:p>
            <a:r>
              <a:rPr lang="it-IT" sz="1800" dirty="0" smtClean="0"/>
              <a:t>Email / Web spam</a:t>
            </a:r>
          </a:p>
          <a:p>
            <a:r>
              <a:rPr lang="it-IT" sz="1800" dirty="0" smtClean="0"/>
              <a:t>Contestualizzare opinion spam</a:t>
            </a:r>
          </a:p>
          <a:p>
            <a:r>
              <a:rPr lang="it-IT" sz="1800" dirty="0" smtClean="0"/>
              <a:t>Def. Opinion spam</a:t>
            </a:r>
          </a:p>
          <a:p>
            <a:endParaRPr lang="it-IT" sz="1800" dirty="0"/>
          </a:p>
          <a:p>
            <a:r>
              <a:rPr lang="it-IT" sz="1800" dirty="0" smtClean="0"/>
              <a:t>Opinion spam types:</a:t>
            </a:r>
          </a:p>
          <a:p>
            <a:pPr lvl="1"/>
            <a:r>
              <a:rPr lang="it-IT" sz="1800" dirty="0" smtClean="0"/>
              <a:t>Untruthful opinions</a:t>
            </a:r>
          </a:p>
          <a:p>
            <a:pPr lvl="1"/>
            <a:r>
              <a:rPr lang="it-IT" sz="1800" dirty="0" smtClean="0"/>
              <a:t>Opinions on brands only</a:t>
            </a:r>
          </a:p>
          <a:p>
            <a:pPr lvl="1"/>
            <a:r>
              <a:rPr lang="it-IT" sz="1800" dirty="0" smtClean="0"/>
              <a:t>Non opinions</a:t>
            </a:r>
          </a:p>
          <a:p>
            <a:endParaRPr lang="it-IT" sz="1800" dirty="0"/>
          </a:p>
          <a:p>
            <a:r>
              <a:rPr lang="it-IT" sz="1800" dirty="0" smtClean="0"/>
              <a:t>Type 2, 3 si usano metodi tradizionali, il problema è trovare un insieme di dati di training. La difficoltà di sposta nel trovare un insieme adeguato di features</a:t>
            </a:r>
          </a:p>
          <a:p>
            <a:pPr lvl="1"/>
            <a:r>
              <a:rPr lang="it-IT" sz="1800" dirty="0" smtClean="0"/>
              <a:t>Review/Reviewer/Product centric features</a:t>
            </a:r>
          </a:p>
          <a:p>
            <a:endParaRPr lang="it-IT" sz="2100" dirty="0" smtClean="0"/>
          </a:p>
          <a:p>
            <a:r>
              <a:rPr lang="it-IT" sz="2100" dirty="0" smtClean="0"/>
              <a:t>Logistic regression, fairly easy</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45</a:t>
            </a:fld>
            <a:endParaRPr lang="it-IT"/>
          </a:p>
        </p:txBody>
      </p:sp>
    </p:spTree>
    <p:extLst>
      <p:ext uri="{BB962C8B-B14F-4D97-AF65-F5344CB8AC3E}">
        <p14:creationId xmlns:p14="http://schemas.microsoft.com/office/powerpoint/2010/main" val="16473500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Opinion Spam and Utility of Opinions</a:t>
            </a:r>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46</a:t>
            </a:fld>
            <a:endParaRPr lang="it-IT"/>
          </a:p>
        </p:txBody>
      </p:sp>
      <p:sp>
        <p:nvSpPr>
          <p:cNvPr id="7" name="Content Placeholder 6"/>
          <p:cNvSpPr>
            <a:spLocks noGrp="1"/>
          </p:cNvSpPr>
          <p:nvPr>
            <p:ph sz="quarter" idx="1"/>
          </p:nvPr>
        </p:nvSpPr>
        <p:spPr/>
        <p:txBody>
          <a:bodyPr/>
          <a:lstStyle/>
          <a:p>
            <a:endParaRPr lang="it-IT" dirty="0" smtClean="0"/>
          </a:p>
          <a:p>
            <a:endParaRPr lang="it-IT" dirty="0"/>
          </a:p>
          <a:p>
            <a:endParaRPr lang="it-IT" dirty="0" smtClean="0"/>
          </a:p>
          <a:p>
            <a:endParaRPr lang="it-IT" dirty="0"/>
          </a:p>
          <a:p>
            <a:endParaRPr lang="it-IT" dirty="0" smtClean="0"/>
          </a:p>
          <a:p>
            <a:endParaRPr lang="it-IT" dirty="0"/>
          </a:p>
          <a:p>
            <a:r>
              <a:rPr lang="it-IT" dirty="0" smtClean="0"/>
              <a:t>Derivo condizione necessaria</a:t>
            </a:r>
            <a:endParaRPr lang="it-IT" dirty="0"/>
          </a:p>
        </p:txBody>
      </p:sp>
      <p:pic>
        <p:nvPicPr>
          <p:cNvPr id="8"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1339133"/>
            <a:ext cx="5772956" cy="2095793"/>
          </a:xfrm>
          <a:prstGeom prst="rect">
            <a:avLst/>
          </a:prstGeom>
        </p:spPr>
      </p:pic>
      <p:sp>
        <p:nvSpPr>
          <p:cNvPr id="9" name="Oval 8"/>
          <p:cNvSpPr/>
          <p:nvPr/>
        </p:nvSpPr>
        <p:spPr>
          <a:xfrm>
            <a:off x="5373614" y="2425651"/>
            <a:ext cx="259454" cy="25945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 9"/>
          <p:cNvSpPr/>
          <p:nvPr/>
        </p:nvSpPr>
        <p:spPr>
          <a:xfrm>
            <a:off x="6789396" y="2722067"/>
            <a:ext cx="259454" cy="259454"/>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 10"/>
          <p:cNvSpPr/>
          <p:nvPr/>
        </p:nvSpPr>
        <p:spPr>
          <a:xfrm>
            <a:off x="5373614" y="2722067"/>
            <a:ext cx="259454" cy="2594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 11"/>
          <p:cNvSpPr/>
          <p:nvPr/>
        </p:nvSpPr>
        <p:spPr>
          <a:xfrm>
            <a:off x="5373614" y="3018678"/>
            <a:ext cx="259454" cy="2594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 12"/>
          <p:cNvSpPr/>
          <p:nvPr/>
        </p:nvSpPr>
        <p:spPr>
          <a:xfrm>
            <a:off x="6789396" y="2425651"/>
            <a:ext cx="259454" cy="2594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 13"/>
          <p:cNvSpPr/>
          <p:nvPr/>
        </p:nvSpPr>
        <p:spPr>
          <a:xfrm>
            <a:off x="6789396" y="3018678"/>
            <a:ext cx="259454" cy="2594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350869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Utility of Reviews</a:t>
            </a:r>
            <a:endParaRPr lang="it-IT" dirty="0"/>
          </a:p>
        </p:txBody>
      </p:sp>
      <p:sp>
        <p:nvSpPr>
          <p:cNvPr id="3" name="Content Placeholder 2"/>
          <p:cNvSpPr>
            <a:spLocks noGrp="1"/>
          </p:cNvSpPr>
          <p:nvPr>
            <p:ph sz="quarter" idx="1"/>
          </p:nvPr>
        </p:nvSpPr>
        <p:spPr/>
        <p:txBody>
          <a:bodyPr/>
          <a:lstStyle/>
          <a:p>
            <a:r>
              <a:rPr lang="it-IT" sz="2400" dirty="0" smtClean="0"/>
              <a:t>Regression problem da un modello imparato</a:t>
            </a:r>
          </a:p>
          <a:p>
            <a:r>
              <a:rPr lang="it-IT" sz="2400" dirty="0" smtClean="0"/>
              <a:t>Training / test set da un sito di review online</a:t>
            </a:r>
          </a:p>
          <a:p>
            <a:endParaRPr lang="it-IT" sz="2400" dirty="0"/>
          </a:p>
          <a:p>
            <a:r>
              <a:rPr lang="it-IT" sz="2400" dirty="0" smtClean="0"/>
              <a:t>Used features:</a:t>
            </a:r>
          </a:p>
          <a:p>
            <a:pPr lvl="1"/>
            <a:r>
              <a:rPr lang="it-IT" sz="2100" dirty="0" smtClean="0"/>
              <a:t>TODO</a:t>
            </a:r>
          </a:p>
          <a:p>
            <a:pPr lvl="1"/>
            <a:endParaRPr lang="it-IT" sz="2100" dirty="0"/>
          </a:p>
          <a:p>
            <a:r>
              <a:rPr lang="it-IT" sz="2400" dirty="0" smtClean="0"/>
              <a:t>Subjectivity classification</a:t>
            </a:r>
          </a:p>
          <a:p>
            <a:r>
              <a:rPr lang="it-IT" sz="2400" dirty="0" smtClean="0"/>
              <a:t>Binary classification</a:t>
            </a:r>
          </a:p>
          <a:p>
            <a:endParaRPr lang="it-IT" sz="2400" dirty="0"/>
          </a:p>
          <a:p>
            <a:r>
              <a:rPr lang="it-IT" sz="2400" dirty="0" smtClean="0"/>
              <a:t>Feedback spam</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47</a:t>
            </a:fld>
            <a:endParaRPr lang="it-IT"/>
          </a:p>
        </p:txBody>
      </p:sp>
    </p:spTree>
    <p:extLst>
      <p:ext uri="{BB962C8B-B14F-4D97-AF65-F5344CB8AC3E}">
        <p14:creationId xmlns:p14="http://schemas.microsoft.com/office/powerpoint/2010/main" val="38868528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References (1)</a:t>
            </a:r>
            <a:endParaRPr lang="it-IT" dirty="0"/>
          </a:p>
        </p:txBody>
      </p:sp>
      <p:sp>
        <p:nvSpPr>
          <p:cNvPr id="3" name="Content Placeholder 2"/>
          <p:cNvSpPr>
            <a:spLocks noGrp="1"/>
          </p:cNvSpPr>
          <p:nvPr>
            <p:ph sz="quarter" idx="1"/>
          </p:nvPr>
        </p:nvSpPr>
        <p:spPr/>
        <p:txBody>
          <a:bodyPr>
            <a:normAutofit lnSpcReduction="10000"/>
          </a:bodyPr>
          <a:lstStyle/>
          <a:p>
            <a:r>
              <a:rPr lang="it-IT" sz="1400" b="1" dirty="0"/>
              <a:t>Handbook of Natural Language Processing, chapter 26, Bing Liu, University of Illinois at </a:t>
            </a:r>
            <a:r>
              <a:rPr lang="it-IT" sz="1400" b="1" dirty="0" smtClean="0"/>
              <a:t>Chicago</a:t>
            </a:r>
          </a:p>
          <a:p>
            <a:r>
              <a:rPr lang="en-US" sz="1400" dirty="0" smtClean="0"/>
              <a:t>P. </a:t>
            </a:r>
            <a:r>
              <a:rPr lang="en-US" sz="1400" dirty="0" err="1" smtClean="0"/>
              <a:t>Turney</a:t>
            </a:r>
            <a:r>
              <a:rPr lang="en-US" sz="1400" dirty="0"/>
              <a:t>, “Thumbs up or thumbs down? Semantic orientation applied to </a:t>
            </a:r>
            <a:r>
              <a:rPr lang="en-US" sz="1400" dirty="0" smtClean="0"/>
              <a:t>unsupervised classification </a:t>
            </a:r>
            <a:r>
              <a:rPr lang="en-US" sz="1400" dirty="0"/>
              <a:t>of reviews,” Proceedings of the Association for Computational Linguistics (ACL</a:t>
            </a:r>
            <a:r>
              <a:rPr lang="en-US" sz="1400" dirty="0" smtClean="0"/>
              <a:t>), </a:t>
            </a:r>
            <a:r>
              <a:rPr lang="it-IT" sz="1400" dirty="0" smtClean="0"/>
              <a:t>pp</a:t>
            </a:r>
            <a:r>
              <a:rPr lang="it-IT" sz="1400" dirty="0"/>
              <a:t>. 417–424, 2002</a:t>
            </a:r>
            <a:r>
              <a:rPr lang="it-IT" sz="1400" dirty="0" smtClean="0"/>
              <a:t>.</a:t>
            </a:r>
          </a:p>
          <a:p>
            <a:r>
              <a:rPr lang="en-US" sz="1400" dirty="0"/>
              <a:t>B. Pang and L. Lee, “Opinion mining and sentiment analysis.” Foundations and Trends </a:t>
            </a:r>
            <a:r>
              <a:rPr lang="en-US" sz="1400" dirty="0" smtClean="0"/>
              <a:t>in </a:t>
            </a:r>
            <a:r>
              <a:rPr lang="fr-FR" sz="1400" dirty="0" smtClean="0"/>
              <a:t>Information </a:t>
            </a:r>
            <a:r>
              <a:rPr lang="fr-FR" sz="1400" dirty="0" err="1"/>
              <a:t>Retrieval</a:t>
            </a:r>
            <a:r>
              <a:rPr lang="fr-FR" sz="1400" dirty="0"/>
              <a:t> 2(1-2), pp. 1–135, 2008</a:t>
            </a:r>
            <a:r>
              <a:rPr lang="fr-FR" sz="1400" dirty="0" smtClean="0"/>
              <a:t>.</a:t>
            </a:r>
          </a:p>
          <a:p>
            <a:r>
              <a:rPr lang="en-US" sz="1400" dirty="0"/>
              <a:t>B. Liu, Web Data Mining: Exploring Hyperlinks, Contents, and Usage Data. Springer, 2006</a:t>
            </a:r>
            <a:r>
              <a:rPr lang="en-US" sz="1400" dirty="0" smtClean="0"/>
              <a:t>.</a:t>
            </a:r>
          </a:p>
          <a:p>
            <a:r>
              <a:rPr lang="en-US" sz="1400" dirty="0"/>
              <a:t>M. Hu and B. Liu, “Mining and summarizing customer reviews,” Proceedings of the </a:t>
            </a:r>
            <a:r>
              <a:rPr lang="en-US" sz="1400" dirty="0" smtClean="0"/>
              <a:t>ACM SIGKDD </a:t>
            </a:r>
            <a:r>
              <a:rPr lang="en-US" sz="1400" dirty="0"/>
              <a:t>Conference on Knowledge Discovery and Data Mining (KDD), pp. 168–177, 2004</a:t>
            </a:r>
            <a:r>
              <a:rPr lang="en-US" sz="1400" dirty="0" smtClean="0"/>
              <a:t>.</a:t>
            </a:r>
          </a:p>
          <a:p>
            <a:r>
              <a:rPr lang="en-US" sz="1400" dirty="0"/>
              <a:t>B. Liu, M. Hu, and J. Cheng, “</a:t>
            </a:r>
            <a:r>
              <a:rPr lang="en-US" sz="1400" dirty="0" smtClean="0"/>
              <a:t>Opinion </a:t>
            </a:r>
            <a:r>
              <a:rPr lang="en-US" sz="1400" dirty="0"/>
              <a:t>observer: Analyzing and comparing opinions on the web</a:t>
            </a:r>
            <a:r>
              <a:rPr lang="en-US" sz="1400" dirty="0" smtClean="0"/>
              <a:t>,” </a:t>
            </a:r>
            <a:r>
              <a:rPr lang="it-IT" sz="1400" dirty="0" smtClean="0"/>
              <a:t>Proceedings </a:t>
            </a:r>
            <a:r>
              <a:rPr lang="it-IT" sz="1400" dirty="0"/>
              <a:t>of WWW, 2005</a:t>
            </a:r>
            <a:r>
              <a:rPr lang="it-IT" sz="1400" dirty="0" smtClean="0"/>
              <a:t>.</a:t>
            </a:r>
          </a:p>
          <a:p>
            <a:r>
              <a:rPr lang="en-US" sz="1400" dirty="0"/>
              <a:t>T. Wilson, J. </a:t>
            </a:r>
            <a:r>
              <a:rPr lang="en-US" sz="1400" dirty="0" err="1"/>
              <a:t>Wiebe</a:t>
            </a:r>
            <a:r>
              <a:rPr lang="en-US" sz="1400" dirty="0"/>
              <a:t>, and R. </a:t>
            </a:r>
            <a:r>
              <a:rPr lang="en-US" sz="1400" dirty="0" err="1"/>
              <a:t>Hwa</a:t>
            </a:r>
            <a:r>
              <a:rPr lang="en-US" sz="1400" dirty="0"/>
              <a:t>, “Just how mad are you? Finding strong and weak </a:t>
            </a:r>
            <a:r>
              <a:rPr lang="en-US" sz="1400" dirty="0" smtClean="0"/>
              <a:t>opinion clauses</a:t>
            </a:r>
            <a:r>
              <a:rPr lang="en-US" sz="1400" dirty="0"/>
              <a:t>,” Proceedings of AAAI, pp. 761–769, 2004</a:t>
            </a:r>
            <a:r>
              <a:rPr lang="en-US" sz="1400" dirty="0" smtClean="0"/>
              <a:t>.</a:t>
            </a:r>
          </a:p>
          <a:p>
            <a:r>
              <a:rPr lang="en-US" sz="1400" dirty="0"/>
              <a:t>B. Pang, L. Lee, and S. </a:t>
            </a:r>
            <a:r>
              <a:rPr lang="en-US" sz="1400" dirty="0" err="1"/>
              <a:t>Vaithyanathan</a:t>
            </a:r>
            <a:r>
              <a:rPr lang="en-US" sz="1400" dirty="0"/>
              <a:t>, “Thumbs up? Sentiment classification using </a:t>
            </a:r>
            <a:r>
              <a:rPr lang="en-US" sz="1400" dirty="0" smtClean="0"/>
              <a:t>machine learning </a:t>
            </a:r>
            <a:r>
              <a:rPr lang="en-US" sz="1400" dirty="0"/>
              <a:t>techniques,” Proceedings of the Conference on Empirical Methods in Natural </a:t>
            </a:r>
            <a:r>
              <a:rPr lang="en-US" sz="1400" dirty="0" smtClean="0"/>
              <a:t>Language </a:t>
            </a:r>
            <a:r>
              <a:rPr lang="sv-SE" sz="1400" dirty="0" smtClean="0"/>
              <a:t>Processing </a:t>
            </a:r>
            <a:r>
              <a:rPr lang="sv-SE" sz="1400" dirty="0"/>
              <a:t>(EMNLP), pp. 79–86, 2002</a:t>
            </a:r>
            <a:r>
              <a:rPr lang="sv-SE" sz="1400" dirty="0" smtClean="0"/>
              <a:t>.</a:t>
            </a:r>
          </a:p>
          <a:p>
            <a:r>
              <a:rPr lang="en-US" sz="1400" dirty="0"/>
              <a:t>B. Pang and L. Lee, “Seeing stars: Exploiting class relationships for sentiment categorization </a:t>
            </a:r>
            <a:r>
              <a:rPr lang="en-US" sz="1400" dirty="0" smtClean="0"/>
              <a:t>with respect </a:t>
            </a:r>
            <a:r>
              <a:rPr lang="en-US" sz="1400" dirty="0"/>
              <a:t>to rating scales,” Proceedings of the Association for Computational Linguistics (ACL), </a:t>
            </a:r>
            <a:r>
              <a:rPr lang="en-US" sz="1400" dirty="0" smtClean="0"/>
              <a:t>pp. </a:t>
            </a:r>
            <a:r>
              <a:rPr lang="it-IT" sz="1400" dirty="0" smtClean="0"/>
              <a:t>115–124</a:t>
            </a:r>
            <a:r>
              <a:rPr lang="it-IT" sz="1400" dirty="0"/>
              <a:t>, 2005</a:t>
            </a:r>
            <a:r>
              <a:rPr lang="it-IT" sz="1400" dirty="0" smtClean="0"/>
              <a:t>.</a:t>
            </a:r>
          </a:p>
          <a:p>
            <a:r>
              <a:rPr lang="en-US" sz="1400" dirty="0"/>
              <a:t>R. M. Tong, “An operational system for detecting and tracking opinions in on-line discussion</a:t>
            </a:r>
            <a:r>
              <a:rPr lang="en-US" sz="1400" dirty="0" smtClean="0"/>
              <a:t>.” Proceedings </a:t>
            </a:r>
            <a:r>
              <a:rPr lang="en-US" sz="1400" dirty="0"/>
              <a:t>of the Workshop on Operational Text Classification (OTC), 2001.</a:t>
            </a:r>
            <a:endParaRPr lang="it-IT" sz="1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48</a:t>
            </a:fld>
            <a:endParaRPr lang="it-IT"/>
          </a:p>
        </p:txBody>
      </p:sp>
    </p:spTree>
    <p:extLst>
      <p:ext uri="{BB962C8B-B14F-4D97-AF65-F5344CB8AC3E}">
        <p14:creationId xmlns:p14="http://schemas.microsoft.com/office/powerpoint/2010/main" val="3717466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References (2)</a:t>
            </a:r>
            <a:endParaRPr lang="it-IT" dirty="0"/>
          </a:p>
        </p:txBody>
      </p:sp>
      <p:sp>
        <p:nvSpPr>
          <p:cNvPr id="3" name="Content Placeholder 2"/>
          <p:cNvSpPr>
            <a:spLocks noGrp="1"/>
          </p:cNvSpPr>
          <p:nvPr>
            <p:ph sz="quarter" idx="1"/>
          </p:nvPr>
        </p:nvSpPr>
        <p:spPr/>
        <p:txBody>
          <a:bodyPr>
            <a:normAutofit/>
          </a:bodyPr>
          <a:lstStyle/>
          <a:p>
            <a:r>
              <a:rPr lang="en-US" sz="1400" dirty="0"/>
              <a:t>A. </a:t>
            </a:r>
            <a:r>
              <a:rPr lang="en-US" sz="1400" dirty="0" err="1"/>
              <a:t>Aue</a:t>
            </a:r>
            <a:r>
              <a:rPr lang="en-US" sz="1400" dirty="0"/>
              <a:t> and M. </a:t>
            </a:r>
            <a:r>
              <a:rPr lang="en-US" sz="1400" dirty="0" err="1"/>
              <a:t>Gamon</a:t>
            </a:r>
            <a:r>
              <a:rPr lang="en-US" sz="1400" dirty="0"/>
              <a:t>, “Customizing sentiment classifiers to new domains: A case study</a:t>
            </a:r>
            <a:r>
              <a:rPr lang="en-US" sz="1400" dirty="0" smtClean="0"/>
              <a:t>,” Proceedings </a:t>
            </a:r>
            <a:r>
              <a:rPr lang="en-US" sz="1400" dirty="0"/>
              <a:t>of Recent Advances in Natural Language Processing (RANLP), 2005</a:t>
            </a:r>
            <a:r>
              <a:rPr lang="en-US" sz="1400" dirty="0" smtClean="0"/>
              <a:t>.</a:t>
            </a:r>
          </a:p>
          <a:p>
            <a:r>
              <a:rPr lang="en-US" sz="1400" dirty="0"/>
              <a:t>E. </a:t>
            </a:r>
            <a:r>
              <a:rPr lang="en-US" sz="1400" dirty="0" err="1"/>
              <a:t>Breck</a:t>
            </a:r>
            <a:r>
              <a:rPr lang="en-US" sz="1400" dirty="0"/>
              <a:t>, Y. Choi, and C. </a:t>
            </a:r>
            <a:r>
              <a:rPr lang="en-US" sz="1400" dirty="0" err="1"/>
              <a:t>Cardie</a:t>
            </a:r>
            <a:r>
              <a:rPr lang="en-US" sz="1400" dirty="0"/>
              <a:t>, “Identifying expressions of opinion in context,” Proceedings </a:t>
            </a:r>
            <a:r>
              <a:rPr lang="en-US" sz="1400" dirty="0" smtClean="0"/>
              <a:t>of </a:t>
            </a:r>
            <a:r>
              <a:rPr lang="it-IT" sz="1400" dirty="0" smtClean="0"/>
              <a:t>the </a:t>
            </a:r>
            <a:r>
              <a:rPr lang="it-IT" sz="1400" dirty="0"/>
              <a:t>International Joint Conference on Artificial Intelligence (IJCAI), 2007</a:t>
            </a:r>
            <a:r>
              <a:rPr lang="it-IT" sz="1400" dirty="0" smtClean="0"/>
              <a:t>.</a:t>
            </a:r>
          </a:p>
          <a:p>
            <a:r>
              <a:rPr lang="en-US" sz="1400" dirty="0"/>
              <a:t>V. </a:t>
            </a:r>
            <a:r>
              <a:rPr lang="en-US" sz="1400" dirty="0" err="1"/>
              <a:t>Hatzivassiloglou</a:t>
            </a:r>
            <a:r>
              <a:rPr lang="en-US" sz="1400" dirty="0"/>
              <a:t> and K. </a:t>
            </a:r>
            <a:r>
              <a:rPr lang="en-US" sz="1400" dirty="0" err="1"/>
              <a:t>McKeown</a:t>
            </a:r>
            <a:r>
              <a:rPr lang="en-US" sz="1400" dirty="0"/>
              <a:t>, “Predicting the semantic orientation of adjectives</a:t>
            </a:r>
            <a:r>
              <a:rPr lang="en-US" sz="1400" dirty="0" smtClean="0"/>
              <a:t>,” Proceedings </a:t>
            </a:r>
            <a:r>
              <a:rPr lang="en-US" sz="1400" dirty="0"/>
              <a:t>of the Joint ACL/EACL Conference, pp. 174–181, 1997</a:t>
            </a:r>
            <a:r>
              <a:rPr lang="en-US" sz="1400" dirty="0" smtClean="0"/>
              <a:t>.</a:t>
            </a:r>
          </a:p>
          <a:p>
            <a:r>
              <a:rPr lang="en-US" sz="1400" dirty="0"/>
              <a:t>V. </a:t>
            </a:r>
            <a:r>
              <a:rPr lang="en-US" sz="1400" dirty="0" err="1"/>
              <a:t>Hatzivassiloglou</a:t>
            </a:r>
            <a:r>
              <a:rPr lang="en-US" sz="1400" dirty="0"/>
              <a:t> and J. </a:t>
            </a:r>
            <a:r>
              <a:rPr lang="en-US" sz="1400" dirty="0" err="1"/>
              <a:t>Wiebe</a:t>
            </a:r>
            <a:r>
              <a:rPr lang="en-US" sz="1400" dirty="0"/>
              <a:t>, “Effects of adjective orientation and </a:t>
            </a:r>
            <a:r>
              <a:rPr lang="en-US" sz="1400" dirty="0" err="1"/>
              <a:t>gradability</a:t>
            </a:r>
            <a:r>
              <a:rPr lang="en-US" sz="1400" dirty="0"/>
              <a:t> on </a:t>
            </a:r>
            <a:r>
              <a:rPr lang="en-US" sz="1400" dirty="0" smtClean="0"/>
              <a:t>sentence subjectivity</a:t>
            </a:r>
            <a:r>
              <a:rPr lang="en-US" sz="1400" dirty="0"/>
              <a:t>,” Proceedings of the International Conference on Computational </a:t>
            </a:r>
            <a:r>
              <a:rPr lang="en-US" sz="1400" dirty="0" smtClean="0"/>
              <a:t>Linguistics </a:t>
            </a:r>
            <a:r>
              <a:rPr lang="it-IT" sz="1400" dirty="0" smtClean="0"/>
              <a:t>(COLING</a:t>
            </a:r>
            <a:r>
              <a:rPr lang="it-IT" sz="1400" dirty="0"/>
              <a:t>), 2000</a:t>
            </a:r>
            <a:r>
              <a:rPr lang="it-IT" sz="1400" dirty="0" smtClean="0"/>
              <a:t>.</a:t>
            </a:r>
          </a:p>
          <a:p>
            <a:r>
              <a:rPr lang="en-US" sz="1400" dirty="0"/>
              <a:t>J. </a:t>
            </a:r>
            <a:r>
              <a:rPr lang="en-US" sz="1400" dirty="0" err="1"/>
              <a:t>Wiebe</a:t>
            </a:r>
            <a:r>
              <a:rPr lang="en-US" sz="1400" dirty="0"/>
              <a:t>, R. F. Bruce, and T. P. O’Hara. “Development and use of a gold standard data set </a:t>
            </a:r>
            <a:r>
              <a:rPr lang="en-US" sz="1400" dirty="0" smtClean="0"/>
              <a:t>for subjectivity </a:t>
            </a:r>
            <a:r>
              <a:rPr lang="en-US" sz="1400" dirty="0"/>
              <a:t>classifications.” Proceedings of the Association for Computational Linguistics (ACL</a:t>
            </a:r>
            <a:r>
              <a:rPr lang="en-US" sz="1400" dirty="0" smtClean="0"/>
              <a:t>), </a:t>
            </a:r>
            <a:r>
              <a:rPr lang="it-IT" sz="1400" dirty="0" smtClean="0"/>
              <a:t>pp</a:t>
            </a:r>
            <a:r>
              <a:rPr lang="it-IT" sz="1400" dirty="0"/>
              <a:t>. 246–253, 1999</a:t>
            </a:r>
            <a:r>
              <a:rPr lang="it-IT" sz="1400" dirty="0" smtClean="0"/>
              <a:t>.</a:t>
            </a:r>
          </a:p>
          <a:p>
            <a:r>
              <a:rPr lang="en-US" sz="1400" dirty="0"/>
              <a:t>E. </a:t>
            </a:r>
            <a:r>
              <a:rPr lang="en-US" sz="1400" dirty="0" err="1"/>
              <a:t>Riloff</a:t>
            </a:r>
            <a:r>
              <a:rPr lang="en-US" sz="1400" dirty="0"/>
              <a:t> and J. </a:t>
            </a:r>
            <a:r>
              <a:rPr lang="en-US" sz="1400" dirty="0" err="1"/>
              <a:t>Wiebe</a:t>
            </a:r>
            <a:r>
              <a:rPr lang="en-US" sz="1400" dirty="0"/>
              <a:t>, “Learning extraction patterns for subjective expressions,” Proceedings </a:t>
            </a:r>
            <a:r>
              <a:rPr lang="en-US" sz="1400" dirty="0" smtClean="0"/>
              <a:t>of the </a:t>
            </a:r>
            <a:r>
              <a:rPr lang="en-US" sz="1400" dirty="0"/>
              <a:t>Conference on Empirical Methods in Natural Language Processing (EMNLP), 2003</a:t>
            </a:r>
            <a:r>
              <a:rPr lang="en-US" sz="1400" dirty="0" smtClean="0"/>
              <a:t>.</a:t>
            </a:r>
          </a:p>
          <a:p>
            <a:r>
              <a:rPr lang="en-US" sz="1400" dirty="0"/>
              <a:t>E. </a:t>
            </a:r>
            <a:r>
              <a:rPr lang="en-US" sz="1400" dirty="0" err="1"/>
              <a:t>Riloff</a:t>
            </a:r>
            <a:r>
              <a:rPr lang="en-US" sz="1400" dirty="0"/>
              <a:t>, J. </a:t>
            </a:r>
            <a:r>
              <a:rPr lang="en-US" sz="1400" dirty="0" err="1"/>
              <a:t>Wiebe</a:t>
            </a:r>
            <a:r>
              <a:rPr lang="en-US" sz="1400" dirty="0"/>
              <a:t>, and T. Wilson, “Learning subjective nouns using extraction </a:t>
            </a:r>
            <a:r>
              <a:rPr lang="en-US" sz="1400" dirty="0" smtClean="0"/>
              <a:t>pattern bootstrapping</a:t>
            </a:r>
            <a:r>
              <a:rPr lang="en-US" sz="1400" dirty="0"/>
              <a:t>,” Proceedings of the Conference on Natural Language Learning (</a:t>
            </a:r>
            <a:r>
              <a:rPr lang="en-US" sz="1400" dirty="0" err="1"/>
              <a:t>CoNLL</a:t>
            </a:r>
            <a:r>
              <a:rPr lang="en-US" sz="1400" dirty="0"/>
              <a:t>), pp. </a:t>
            </a:r>
            <a:r>
              <a:rPr lang="en-US" sz="1400" dirty="0" smtClean="0"/>
              <a:t>25–</a:t>
            </a:r>
            <a:r>
              <a:rPr lang="it-IT" sz="1400" dirty="0" smtClean="0"/>
              <a:t>32</a:t>
            </a:r>
            <a:r>
              <a:rPr lang="it-IT" sz="1400" dirty="0"/>
              <a:t>, 2003</a:t>
            </a:r>
            <a:r>
              <a:rPr lang="it-IT" sz="1400" dirty="0" smtClean="0"/>
              <a:t>.</a:t>
            </a:r>
          </a:p>
          <a:p>
            <a:r>
              <a:rPr lang="en-US" sz="1400" dirty="0"/>
              <a:t>H. Yu and V. </a:t>
            </a:r>
            <a:r>
              <a:rPr lang="en-US" sz="1400" dirty="0" err="1"/>
              <a:t>Hatzivassiloglou</a:t>
            </a:r>
            <a:r>
              <a:rPr lang="en-US" sz="1400" dirty="0"/>
              <a:t>, “Towards answering opinion questions: Separating facts </a:t>
            </a:r>
            <a:r>
              <a:rPr lang="en-US" sz="1400" dirty="0" smtClean="0"/>
              <a:t>from opinions </a:t>
            </a:r>
            <a:r>
              <a:rPr lang="en-US" sz="1400" dirty="0"/>
              <a:t>and identifying the polarity of opinion sentences,” Proceedings of the Conference </a:t>
            </a:r>
            <a:r>
              <a:rPr lang="en-US" sz="1400" dirty="0" smtClean="0"/>
              <a:t>on Empirical </a:t>
            </a:r>
            <a:r>
              <a:rPr lang="en-US" sz="1400" dirty="0"/>
              <a:t>Methods in Natural Language Processing (EMNLP), 2003.</a:t>
            </a:r>
            <a:endParaRPr lang="it-IT" sz="1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49</a:t>
            </a:fld>
            <a:endParaRPr lang="it-IT"/>
          </a:p>
        </p:txBody>
      </p:sp>
    </p:spTree>
    <p:extLst>
      <p:ext uri="{BB962C8B-B14F-4D97-AF65-F5344CB8AC3E}">
        <p14:creationId xmlns:p14="http://schemas.microsoft.com/office/powerpoint/2010/main" val="133984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User Level informations</a:t>
            </a:r>
            <a:endParaRPr lang="it-IT" dirty="0"/>
          </a:p>
        </p:txBody>
      </p:sp>
      <p:pic>
        <p:nvPicPr>
          <p:cNvPr id="6" name="Content Placeholder 5"/>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3030" r="6347"/>
          <a:stretch/>
        </p:blipFill>
        <p:spPr>
          <a:xfrm>
            <a:off x="276146" y="1268760"/>
            <a:ext cx="3863806" cy="2259455"/>
          </a:xfrm>
        </p:spPr>
      </p:pic>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5</a:t>
            </a:fld>
            <a:endParaRPr lang="it-IT"/>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5481" t="-201" r="12070" b="201"/>
          <a:stretch/>
        </p:blipFill>
        <p:spPr>
          <a:xfrm>
            <a:off x="4067944" y="1508534"/>
            <a:ext cx="4651983" cy="4199778"/>
          </a:xfrm>
          <a:prstGeom prst="rect">
            <a:avLst/>
          </a:prstGeom>
        </p:spPr>
      </p:pic>
    </p:spTree>
    <p:extLst>
      <p:ext uri="{BB962C8B-B14F-4D97-AF65-F5344CB8AC3E}">
        <p14:creationId xmlns:p14="http://schemas.microsoft.com/office/powerpoint/2010/main" val="21196862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References (3)</a:t>
            </a:r>
            <a:endParaRPr lang="it-IT" dirty="0"/>
          </a:p>
        </p:txBody>
      </p:sp>
      <p:sp>
        <p:nvSpPr>
          <p:cNvPr id="3" name="Content Placeholder 2"/>
          <p:cNvSpPr>
            <a:spLocks noGrp="1"/>
          </p:cNvSpPr>
          <p:nvPr>
            <p:ph sz="quarter" idx="1"/>
          </p:nvPr>
        </p:nvSpPr>
        <p:spPr/>
        <p:txBody>
          <a:bodyPr>
            <a:normAutofit/>
          </a:bodyPr>
          <a:lstStyle/>
          <a:p>
            <a:endParaRPr lang="it-IT" sz="1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50</a:t>
            </a:fld>
            <a:endParaRPr lang="it-IT"/>
          </a:p>
        </p:txBody>
      </p:sp>
    </p:spTree>
    <p:extLst>
      <p:ext uri="{BB962C8B-B14F-4D97-AF65-F5344CB8AC3E}">
        <p14:creationId xmlns:p14="http://schemas.microsoft.com/office/powerpoint/2010/main" val="39769161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898648" y="6356820"/>
            <a:ext cx="5705800" cy="36004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51</a:t>
            </a:fld>
            <a:endParaRPr lang="it-IT"/>
          </a:p>
        </p:txBody>
      </p:sp>
      <p:sp>
        <p:nvSpPr>
          <p:cNvPr id="3" name="Content Placeholder 2"/>
          <p:cNvSpPr>
            <a:spLocks noGrp="1"/>
          </p:cNvSpPr>
          <p:nvPr>
            <p:ph sz="quarter" idx="4294967295"/>
          </p:nvPr>
        </p:nvSpPr>
        <p:spPr>
          <a:xfrm>
            <a:off x="251520" y="1124744"/>
            <a:ext cx="8640960" cy="3240360"/>
          </a:xfrm>
        </p:spPr>
        <p:txBody>
          <a:bodyPr anchor="ctr">
            <a:normAutofit/>
          </a:bodyPr>
          <a:lstStyle/>
          <a:p>
            <a:pPr marL="0" indent="0" algn="ctr">
              <a:buNone/>
            </a:pPr>
            <a:r>
              <a:rPr lang="it-IT" sz="3200" cap="small" dirty="0" smtClean="0"/>
              <a:t>Thank You For Your Attention!</a:t>
            </a:r>
          </a:p>
          <a:p>
            <a:pPr marL="0" indent="0" algn="ctr">
              <a:buNone/>
            </a:pPr>
            <a:r>
              <a:rPr lang="it-IT" sz="3200" cap="small" dirty="0" smtClean="0">
                <a:sym typeface="Wingdings" pitchFamily="2" charset="2"/>
              </a:rPr>
              <a:t></a:t>
            </a:r>
            <a:endParaRPr lang="it-IT" sz="3200" cap="small" dirty="0"/>
          </a:p>
        </p:txBody>
      </p:sp>
    </p:spTree>
    <p:extLst>
      <p:ext uri="{BB962C8B-B14F-4D97-AF65-F5344CB8AC3E}">
        <p14:creationId xmlns:p14="http://schemas.microsoft.com/office/powerpoint/2010/main" val="1336230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User Level informations</a:t>
            </a:r>
          </a:p>
        </p:txBody>
      </p:sp>
      <p:sp>
        <p:nvSpPr>
          <p:cNvPr id="3" name="Content Placeholder 2"/>
          <p:cNvSpPr>
            <a:spLocks noGrp="1"/>
          </p:cNvSpPr>
          <p:nvPr>
            <p:ph sz="quarter" idx="1"/>
          </p:nvPr>
        </p:nvSpPr>
        <p:spPr>
          <a:xfrm>
            <a:off x="457200" y="1219200"/>
            <a:ext cx="4330824" cy="3289920"/>
          </a:xfrm>
        </p:spPr>
        <p:txBody>
          <a:bodyPr/>
          <a:lstStyle/>
          <a:p>
            <a:endParaRPr lang="it-IT" sz="2400" dirty="0" smtClean="0"/>
          </a:p>
          <a:p>
            <a:r>
              <a:rPr lang="it-IT" sz="2400" dirty="0" smtClean="0"/>
              <a:t>Featured-based Summary</a:t>
            </a:r>
          </a:p>
          <a:p>
            <a:r>
              <a:rPr lang="it-IT" sz="2400" dirty="0" smtClean="0"/>
              <a:t>Bar Chart</a:t>
            </a:r>
          </a:p>
          <a:p>
            <a:endParaRPr lang="it-IT" sz="2400" dirty="0" smtClean="0"/>
          </a:p>
          <a:p>
            <a:r>
              <a:rPr lang="it-IT" sz="2400" dirty="0" smtClean="0"/>
              <a:t>Feature Buzz Summary</a:t>
            </a:r>
          </a:p>
          <a:p>
            <a:r>
              <a:rPr lang="it-IT" sz="2400" dirty="0" smtClean="0"/>
              <a:t>Object Buzz Summary</a:t>
            </a:r>
          </a:p>
          <a:p>
            <a:r>
              <a:rPr lang="it-IT" sz="2400" dirty="0" smtClean="0"/>
              <a:t>Trend Tracking</a:t>
            </a:r>
            <a:endParaRPr lang="it-IT" sz="2400" dirty="0"/>
          </a:p>
        </p:txBody>
      </p:sp>
      <p:sp>
        <p:nvSpPr>
          <p:cNvPr id="4" name="Footer Placeholder 3"/>
          <p:cNvSpPr>
            <a:spLocks noGrp="1"/>
          </p:cNvSpPr>
          <p:nvPr>
            <p:ph type="ftr" sz="quarter" idx="11"/>
          </p:nvPr>
        </p:nvSpPr>
        <p:spPr>
          <a:xfrm>
            <a:off x="2898648" y="6356350"/>
            <a:ext cx="5705800" cy="50165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6</a:t>
            </a:fld>
            <a:endParaRPr lang="it-IT"/>
          </a:p>
        </p:txBody>
      </p:sp>
      <p:sp>
        <p:nvSpPr>
          <p:cNvPr id="6" name="Right Brace 5"/>
          <p:cNvSpPr/>
          <p:nvPr/>
        </p:nvSpPr>
        <p:spPr>
          <a:xfrm>
            <a:off x="4283968" y="1724558"/>
            <a:ext cx="288032" cy="792088"/>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Right Brace 6"/>
          <p:cNvSpPr/>
          <p:nvPr/>
        </p:nvSpPr>
        <p:spPr>
          <a:xfrm>
            <a:off x="4273838" y="3068960"/>
            <a:ext cx="308291" cy="1224136"/>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TextBox 8"/>
          <p:cNvSpPr txBox="1"/>
          <p:nvPr/>
        </p:nvSpPr>
        <p:spPr>
          <a:xfrm>
            <a:off x="4690965" y="1935936"/>
            <a:ext cx="152317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dirty="0" smtClean="0"/>
              <a:t>With opinions</a:t>
            </a:r>
            <a:endParaRPr lang="it-IT" dirty="0"/>
          </a:p>
        </p:txBody>
      </p:sp>
      <p:sp>
        <p:nvSpPr>
          <p:cNvPr id="11" name="TextBox 10"/>
          <p:cNvSpPr txBox="1"/>
          <p:nvPr/>
        </p:nvSpPr>
        <p:spPr>
          <a:xfrm>
            <a:off x="4690965" y="3496362"/>
            <a:ext cx="184217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dirty="0" smtClean="0"/>
              <a:t>Without opinions</a:t>
            </a:r>
            <a:endParaRPr lang="it-IT" dirty="0"/>
          </a:p>
        </p:txBody>
      </p:sp>
      <p:sp>
        <p:nvSpPr>
          <p:cNvPr id="12" name="Right Brace 11"/>
          <p:cNvSpPr/>
          <p:nvPr/>
        </p:nvSpPr>
        <p:spPr>
          <a:xfrm>
            <a:off x="6542952" y="1724558"/>
            <a:ext cx="308291" cy="2568538"/>
          </a:xfrm>
          <a:prstGeom prst="rightBrace">
            <a:avLst/>
          </a:prstGeom>
          <a:ln w="254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TextBox 12"/>
          <p:cNvSpPr txBox="1"/>
          <p:nvPr/>
        </p:nvSpPr>
        <p:spPr>
          <a:xfrm>
            <a:off x="6948264" y="2824161"/>
            <a:ext cx="737446"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it-IT" dirty="0" smtClean="0"/>
              <a:t>Views</a:t>
            </a:r>
          </a:p>
        </p:txBody>
      </p:sp>
      <p:sp>
        <p:nvSpPr>
          <p:cNvPr id="14" name="TextBox 13"/>
          <p:cNvSpPr txBox="1"/>
          <p:nvPr/>
        </p:nvSpPr>
        <p:spPr>
          <a:xfrm>
            <a:off x="1934547" y="5013176"/>
            <a:ext cx="5274906" cy="461665"/>
          </a:xfrm>
          <a:prstGeom prst="rect">
            <a:avLst/>
          </a:prstGeom>
          <a:noFill/>
        </p:spPr>
        <p:txBody>
          <a:bodyPr wrap="none" rtlCol="0">
            <a:spAutoFit/>
          </a:bodyPr>
          <a:lstStyle/>
          <a:p>
            <a:r>
              <a:rPr lang="it-IT" sz="2400" dirty="0" smtClean="0"/>
              <a:t>How we want this data to be structured?</a:t>
            </a:r>
            <a:endParaRPr lang="it-IT" sz="2400" dirty="0"/>
          </a:p>
        </p:txBody>
      </p:sp>
    </p:spTree>
    <p:extLst>
      <p:ext uri="{BB962C8B-B14F-4D97-AF65-F5344CB8AC3E}">
        <p14:creationId xmlns:p14="http://schemas.microsoft.com/office/powerpoint/2010/main" val="9665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Topics</a:t>
            </a:r>
            <a:endParaRPr lang="it-IT" dirty="0"/>
          </a:p>
        </p:txBody>
      </p:sp>
      <p:sp>
        <p:nvSpPr>
          <p:cNvPr id="3" name="Content Placeholder 2"/>
          <p:cNvSpPr>
            <a:spLocks noGrp="1"/>
          </p:cNvSpPr>
          <p:nvPr>
            <p:ph sz="quarter" idx="1"/>
          </p:nvPr>
        </p:nvSpPr>
        <p:spPr/>
        <p:txBody>
          <a:bodyPr>
            <a:normAutofit fontScale="70000" lnSpcReduction="20000"/>
          </a:bodyPr>
          <a:lstStyle/>
          <a:p>
            <a:r>
              <a:rPr lang="en-US" sz="2400" dirty="0" smtClean="0"/>
              <a:t>The problem of sentiment analysis</a:t>
            </a:r>
          </a:p>
          <a:p>
            <a:pPr lvl="1"/>
            <a:r>
              <a:rPr lang="en-US" sz="2400" dirty="0" smtClean="0"/>
              <a:t>problem formalization</a:t>
            </a:r>
          </a:p>
          <a:p>
            <a:pPr lvl="2"/>
            <a:r>
              <a:rPr lang="en-US" sz="2100" dirty="0" smtClean="0"/>
              <a:t>definitions, core concepts, issues and objectives</a:t>
            </a:r>
          </a:p>
          <a:p>
            <a:pPr lvl="2"/>
            <a:endParaRPr lang="en-US" sz="2100" dirty="0" smtClean="0"/>
          </a:p>
          <a:p>
            <a:r>
              <a:rPr lang="it-IT" sz="2400" dirty="0" smtClean="0"/>
              <a:t>Sentiment and subjectivity classification</a:t>
            </a:r>
          </a:p>
          <a:p>
            <a:pPr lvl="1"/>
            <a:r>
              <a:rPr lang="it-IT" sz="2100" dirty="0" smtClean="0"/>
              <a:t>text classification problem</a:t>
            </a:r>
          </a:p>
          <a:p>
            <a:pPr lvl="1"/>
            <a:endParaRPr lang="it-IT" sz="1800" dirty="0" smtClean="0"/>
          </a:p>
          <a:p>
            <a:r>
              <a:rPr lang="it-IT" sz="2400" dirty="0" smtClean="0"/>
              <a:t>Feature-based sentiment analysis</a:t>
            </a:r>
          </a:p>
          <a:p>
            <a:pPr lvl="1"/>
            <a:r>
              <a:rPr lang="it-IT" sz="2100" dirty="0" smtClean="0"/>
              <a:t>further details are introduced (targets)</a:t>
            </a:r>
          </a:p>
          <a:p>
            <a:pPr lvl="1"/>
            <a:endParaRPr lang="it-IT" sz="2100" dirty="0" smtClean="0"/>
          </a:p>
          <a:p>
            <a:r>
              <a:rPr lang="it-IT" sz="2400" dirty="0" smtClean="0"/>
              <a:t>Sentiment analysis of comparative sentences</a:t>
            </a:r>
          </a:p>
          <a:p>
            <a:pPr lvl="1"/>
            <a:r>
              <a:rPr lang="it-IT" sz="2100" dirty="0" smtClean="0"/>
              <a:t>find out comparative sentences and preferred objects</a:t>
            </a:r>
          </a:p>
          <a:p>
            <a:endParaRPr lang="it-IT" sz="2400" dirty="0" smtClean="0"/>
          </a:p>
          <a:p>
            <a:r>
              <a:rPr lang="it-IT" sz="2400" dirty="0" smtClean="0"/>
              <a:t>Opinion search and retrieval</a:t>
            </a:r>
          </a:p>
          <a:p>
            <a:pPr lvl="1"/>
            <a:r>
              <a:rPr lang="it-IT" sz="2100" dirty="0" smtClean="0"/>
              <a:t>build search engines using opinionated documents</a:t>
            </a:r>
          </a:p>
          <a:p>
            <a:endParaRPr lang="it-IT" sz="2400" dirty="0" smtClean="0"/>
          </a:p>
          <a:p>
            <a:r>
              <a:rPr lang="en-US" sz="2400" dirty="0" smtClean="0"/>
              <a:t>Opinion spam and utility of opinions</a:t>
            </a:r>
          </a:p>
          <a:p>
            <a:pPr lvl="1"/>
            <a:r>
              <a:rPr lang="en-US" sz="2100" dirty="0" smtClean="0"/>
              <a:t>detecting opinion spam and assigning opinions a rank</a:t>
            </a:r>
          </a:p>
        </p:txBody>
      </p:sp>
      <p:sp>
        <p:nvSpPr>
          <p:cNvPr id="4" name="Slide Number Placeholder 3"/>
          <p:cNvSpPr>
            <a:spLocks noGrp="1"/>
          </p:cNvSpPr>
          <p:nvPr>
            <p:ph type="sldNum" sz="quarter" idx="12"/>
          </p:nvPr>
        </p:nvSpPr>
        <p:spPr/>
        <p:txBody>
          <a:bodyPr/>
          <a:lstStyle/>
          <a:p>
            <a:fld id="{2462C6E6-C48D-4036-8DEF-822691452F37}" type="slidenum">
              <a:rPr lang="it-IT" smtClean="0"/>
              <a:pPr/>
              <a:t>7</a:t>
            </a:fld>
            <a:endParaRPr lang="it-IT"/>
          </a:p>
        </p:txBody>
      </p:sp>
      <p:sp>
        <p:nvSpPr>
          <p:cNvPr id="5" name="Footer Placeholder 4"/>
          <p:cNvSpPr>
            <a:spLocks noGrp="1"/>
          </p:cNvSpPr>
          <p:nvPr>
            <p:ph type="ftr" sz="quarter" idx="11"/>
          </p:nvPr>
        </p:nvSpPr>
        <p:spPr>
          <a:xfrm>
            <a:off x="2898648" y="6356350"/>
            <a:ext cx="5705800" cy="365760"/>
          </a:xfrm>
        </p:spPr>
        <p:txBody>
          <a:bodyPr/>
          <a:lstStyle/>
          <a:p>
            <a:r>
              <a:rPr lang="it-IT" dirty="0" smtClean="0"/>
              <a:t>Giacomo Righetti, dept. of Computer Science, University of Pisa, ISTI-CNR</a:t>
            </a:r>
            <a:endParaRPr lang="it-IT" dirty="0"/>
          </a:p>
        </p:txBody>
      </p:sp>
    </p:spTree>
    <p:extLst>
      <p:ext uri="{BB962C8B-B14F-4D97-AF65-F5344CB8AC3E}">
        <p14:creationId xmlns:p14="http://schemas.microsoft.com/office/powerpoint/2010/main" val="642700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000" dirty="0" smtClean="0"/>
              <a:t>The problem of sentiment analysis</a:t>
            </a:r>
            <a:endParaRPr lang="it-IT" sz="3000" dirty="0"/>
          </a:p>
        </p:txBody>
      </p:sp>
      <p:sp>
        <p:nvSpPr>
          <p:cNvPr id="6" name="Text Placeholder 5"/>
          <p:cNvSpPr>
            <a:spLocks noGrp="1"/>
          </p:cNvSpPr>
          <p:nvPr>
            <p:ph type="body" idx="1"/>
          </p:nvPr>
        </p:nvSpPr>
        <p:spPr/>
        <p:txBody>
          <a:bodyPr/>
          <a:lstStyle/>
          <a:p>
            <a:endParaRPr lang="it-IT"/>
          </a:p>
        </p:txBody>
      </p:sp>
    </p:spTree>
    <p:extLst>
      <p:ext uri="{BB962C8B-B14F-4D97-AF65-F5344CB8AC3E}">
        <p14:creationId xmlns:p14="http://schemas.microsoft.com/office/powerpoint/2010/main" val="1204662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898648" y="6356820"/>
            <a:ext cx="5705800" cy="360040"/>
          </a:xfrm>
        </p:spPr>
        <p:txBody>
          <a:bodyPr/>
          <a:lstStyle/>
          <a:p>
            <a:r>
              <a:rPr lang="it-IT" dirty="0" smtClean="0"/>
              <a:t>Giacomo Righetti, dept. of Computer Science, University of Pisa, ISTI-CNR</a:t>
            </a:r>
            <a:endParaRPr lang="it-IT" dirty="0"/>
          </a:p>
        </p:txBody>
      </p:sp>
      <p:sp>
        <p:nvSpPr>
          <p:cNvPr id="5" name="Slide Number Placeholder 4"/>
          <p:cNvSpPr>
            <a:spLocks noGrp="1"/>
          </p:cNvSpPr>
          <p:nvPr>
            <p:ph type="sldNum" sz="quarter" idx="12"/>
          </p:nvPr>
        </p:nvSpPr>
        <p:spPr/>
        <p:txBody>
          <a:bodyPr/>
          <a:lstStyle/>
          <a:p>
            <a:fld id="{2462C6E6-C48D-4036-8DEF-822691452F37}" type="slidenum">
              <a:rPr lang="it-IT" smtClean="0"/>
              <a:pPr/>
              <a:t>9</a:t>
            </a:fld>
            <a:endParaRPr lang="it-IT"/>
          </a:p>
        </p:txBody>
      </p:sp>
      <p:sp>
        <p:nvSpPr>
          <p:cNvPr id="3" name="Content Placeholder 2"/>
          <p:cNvSpPr>
            <a:spLocks noGrp="1"/>
          </p:cNvSpPr>
          <p:nvPr>
            <p:ph sz="quarter" idx="4294967295"/>
          </p:nvPr>
        </p:nvSpPr>
        <p:spPr>
          <a:xfrm>
            <a:off x="251520" y="1124744"/>
            <a:ext cx="8640960" cy="3240360"/>
          </a:xfrm>
        </p:spPr>
        <p:txBody>
          <a:bodyPr anchor="ctr">
            <a:normAutofit/>
          </a:bodyPr>
          <a:lstStyle/>
          <a:p>
            <a:pPr marL="0" indent="0" algn="ctr">
              <a:buNone/>
            </a:pPr>
            <a:r>
              <a:rPr lang="it-IT" sz="3200" cap="small" dirty="0"/>
              <a:t>S</a:t>
            </a:r>
            <a:r>
              <a:rPr lang="it-IT" sz="3200" cap="small" dirty="0" smtClean="0"/>
              <a:t>entiment analysis is </a:t>
            </a:r>
            <a:r>
              <a:rPr lang="it-IT" sz="3200" cap="small" dirty="0"/>
              <a:t>the computational </a:t>
            </a:r>
            <a:r>
              <a:rPr lang="it-IT" sz="3200" cap="small" dirty="0" smtClean="0"/>
              <a:t>study of opinions, sentiments </a:t>
            </a:r>
            <a:r>
              <a:rPr lang="it-IT" sz="3200" cap="small" dirty="0"/>
              <a:t>and emotions </a:t>
            </a:r>
            <a:endParaRPr lang="it-IT" sz="3200" cap="small" dirty="0" smtClean="0"/>
          </a:p>
          <a:p>
            <a:pPr marL="0" indent="0" algn="ctr">
              <a:buNone/>
            </a:pPr>
            <a:r>
              <a:rPr lang="it-IT" sz="3200" cap="small" dirty="0" smtClean="0"/>
              <a:t>expressed </a:t>
            </a:r>
            <a:r>
              <a:rPr lang="it-IT" sz="3200" cap="small" dirty="0"/>
              <a:t>in text</a:t>
            </a:r>
          </a:p>
        </p:txBody>
      </p:sp>
    </p:spTree>
    <p:extLst>
      <p:ext uri="{BB962C8B-B14F-4D97-AF65-F5344CB8AC3E}">
        <p14:creationId xmlns:p14="http://schemas.microsoft.com/office/powerpoint/2010/main" val="1115270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1532</TotalTime>
  <Words>5769</Words>
  <Application>Microsoft Office PowerPoint</Application>
  <PresentationFormat>On-screen Show (4:3)</PresentationFormat>
  <Paragraphs>755</Paragraphs>
  <Slides>51</Slides>
  <Notes>44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Origin</vt:lpstr>
      <vt:lpstr>Sentiment Analysis and Subjectivity</vt:lpstr>
      <vt:lpstr>Agenda</vt:lpstr>
      <vt:lpstr>Introduction</vt:lpstr>
      <vt:lpstr>Motivations and Issues</vt:lpstr>
      <vt:lpstr>User Level informations</vt:lpstr>
      <vt:lpstr>User Level informations</vt:lpstr>
      <vt:lpstr>Topics</vt:lpstr>
      <vt:lpstr>The problem of sentiment analysis</vt:lpstr>
      <vt:lpstr>PowerPoint Presentation</vt:lpstr>
      <vt:lpstr>An example</vt:lpstr>
      <vt:lpstr>An example</vt:lpstr>
      <vt:lpstr>Definitions (1)</vt:lpstr>
      <vt:lpstr>Definitions (2)</vt:lpstr>
      <vt:lpstr>Feature-based sentiment analysis model (1)</vt:lpstr>
      <vt:lpstr>Feature-based sentiment analysis model (2)</vt:lpstr>
      <vt:lpstr>Feature-based sentiment analysis model (3)</vt:lpstr>
      <vt:lpstr>Sentiment and subjectivity classification</vt:lpstr>
      <vt:lpstr>Research Topics</vt:lpstr>
      <vt:lpstr>Sentiment Classification</vt:lpstr>
      <vt:lpstr>Sentiment Classification</vt:lpstr>
      <vt:lpstr>Sentiment Classification</vt:lpstr>
      <vt:lpstr>Sentiment Classification</vt:lpstr>
      <vt:lpstr>Sentiment Classification</vt:lpstr>
      <vt:lpstr>Sentence-level subjectivity</vt:lpstr>
      <vt:lpstr>Sentence-level subjectivity</vt:lpstr>
      <vt:lpstr>Sentence-level subjectivity</vt:lpstr>
      <vt:lpstr>Opinion lexicon generation</vt:lpstr>
      <vt:lpstr>Opinion lexicon generation</vt:lpstr>
      <vt:lpstr>Feature-based Sentiment Analysis</vt:lpstr>
      <vt:lpstr>Featured-based Sentiment Analysis</vt:lpstr>
      <vt:lpstr>Featured-based Sentiment Analysis</vt:lpstr>
      <vt:lpstr>Featured-based Sentiment Analysis</vt:lpstr>
      <vt:lpstr>Featured-based Sentiment Analysis</vt:lpstr>
      <vt:lpstr>Featured-based Sentiment Analysis</vt:lpstr>
      <vt:lpstr>Opinion Orientation Identification</vt:lpstr>
      <vt:lpstr>Opinion Orientation Identification</vt:lpstr>
      <vt:lpstr>Sentiment Analysis of Comparative Sentences</vt:lpstr>
      <vt:lpstr>Sentiment Analysis of Comparative Sentences</vt:lpstr>
      <vt:lpstr>Sentiment Analysis of Comparative Sentences</vt:lpstr>
      <vt:lpstr>Sentiment Analysis of Comparative Sentences</vt:lpstr>
      <vt:lpstr>Opinion Search and Retrieval</vt:lpstr>
      <vt:lpstr>Opinion Search and Retrieval</vt:lpstr>
      <vt:lpstr>Opinion Search and Retrieval</vt:lpstr>
      <vt:lpstr>Opinion Spam and Utility of Opinions</vt:lpstr>
      <vt:lpstr>Opinion Spam and Utility of Opinions</vt:lpstr>
      <vt:lpstr>Opinion Spam and Utility of Opinions</vt:lpstr>
      <vt:lpstr>Utility of Reviews</vt:lpstr>
      <vt:lpstr>References (1)</vt:lpstr>
      <vt:lpstr>References (2)</vt:lpstr>
      <vt:lpstr>References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Sentiment Analysis</dc:title>
  <dc:creator>Giacomo_Home</dc:creator>
  <cp:lastModifiedBy>Giacomo Righetti</cp:lastModifiedBy>
  <cp:revision>631</cp:revision>
  <dcterms:created xsi:type="dcterms:W3CDTF">2011-05-05T09:24:38Z</dcterms:created>
  <dcterms:modified xsi:type="dcterms:W3CDTF">2011-06-06T20:37:58Z</dcterms:modified>
</cp:coreProperties>
</file>