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42"/>
  </p:notesMasterIdLst>
  <p:sldIdLst>
    <p:sldId id="256" r:id="rId2"/>
    <p:sldId id="271" r:id="rId3"/>
    <p:sldId id="300" r:id="rId4"/>
    <p:sldId id="301" r:id="rId5"/>
    <p:sldId id="257" r:id="rId6"/>
    <p:sldId id="274" r:id="rId7"/>
    <p:sldId id="273" r:id="rId8"/>
    <p:sldId id="277" r:id="rId9"/>
    <p:sldId id="266" r:id="rId10"/>
    <p:sldId id="261" r:id="rId11"/>
    <p:sldId id="270" r:id="rId12"/>
    <p:sldId id="264" r:id="rId13"/>
    <p:sldId id="287" r:id="rId14"/>
    <p:sldId id="267" r:id="rId15"/>
    <p:sldId id="258" r:id="rId16"/>
    <p:sldId id="288" r:id="rId17"/>
    <p:sldId id="289" r:id="rId18"/>
    <p:sldId id="262" r:id="rId19"/>
    <p:sldId id="263" r:id="rId20"/>
    <p:sldId id="265" r:id="rId21"/>
    <p:sldId id="269" r:id="rId22"/>
    <p:sldId id="268" r:id="rId23"/>
    <p:sldId id="260" r:id="rId24"/>
    <p:sldId id="278" r:id="rId25"/>
    <p:sldId id="290" r:id="rId26"/>
    <p:sldId id="286" r:id="rId27"/>
    <p:sldId id="291" r:id="rId28"/>
    <p:sldId id="285" r:id="rId29"/>
    <p:sldId id="280" r:id="rId30"/>
    <p:sldId id="282" r:id="rId31"/>
    <p:sldId id="281" r:id="rId32"/>
    <p:sldId id="292" r:id="rId33"/>
    <p:sldId id="293" r:id="rId34"/>
    <p:sldId id="297" r:id="rId35"/>
    <p:sldId id="272" r:id="rId36"/>
    <p:sldId id="295" r:id="rId37"/>
    <p:sldId id="296" r:id="rId38"/>
    <p:sldId id="279" r:id="rId39"/>
    <p:sldId id="298" r:id="rId40"/>
    <p:sldId id="299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368" autoAdjust="0"/>
    <p:restoredTop sz="94660"/>
  </p:normalViewPr>
  <p:slideViewPr>
    <p:cSldViewPr>
      <p:cViewPr varScale="1">
        <p:scale>
          <a:sx n="82" d="100"/>
          <a:sy n="82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3834A41-014E-458F-86EE-7ADB8B812A92}" type="datetimeFigureOut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BE4162-BAC0-4553-A519-5633F6E7A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47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B4CC0-B342-434F-A57B-E215D77EDA8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98625"/>
            <a:ext cx="77724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2492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b="0">
                <a:latin typeface="Tw Cen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b="0">
                <a:latin typeface="Tw Cen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defRPr sz="2000">
                <a:latin typeface="Tw Cen MT" pitchFamily="34" charset="0"/>
              </a:defRPr>
            </a:lvl2pPr>
            <a:lvl3pPr>
              <a:defRPr sz="1800">
                <a:latin typeface="Tw Cen MT" pitchFamily="34" charset="0"/>
              </a:defRPr>
            </a:lvl3pPr>
            <a:lvl4pPr>
              <a:defRPr sz="1600">
                <a:latin typeface="Tw Cen MT" pitchFamily="34" charset="0"/>
              </a:defRPr>
            </a:lvl4pPr>
            <a:lvl5pPr>
              <a:defRPr sz="1600">
                <a:latin typeface="Tw Cen MT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defRPr sz="2000">
                <a:latin typeface="Tw Cen MT" pitchFamily="34" charset="0"/>
              </a:defRPr>
            </a:lvl2pPr>
            <a:lvl3pPr>
              <a:defRPr sz="1800">
                <a:latin typeface="Tw Cen MT" pitchFamily="34" charset="0"/>
              </a:defRPr>
            </a:lvl3pPr>
            <a:lvl4pPr>
              <a:defRPr sz="1600">
                <a:latin typeface="Tw Cen MT" pitchFamily="34" charset="0"/>
              </a:defRPr>
            </a:lvl4pPr>
            <a:lvl5pPr>
              <a:defRPr sz="1600">
                <a:latin typeface="Tw Cen MT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="0">
                <a:latin typeface="Tw Cen MT" pitchFamily="34" charset="0"/>
              </a:defRPr>
            </a:lvl1pPr>
            <a:lvl2pPr>
              <a:defRPr sz="2800" b="0">
                <a:latin typeface="Tw Cen MT" pitchFamily="34" charset="0"/>
              </a:defRPr>
            </a:lvl2pPr>
            <a:lvl3pPr>
              <a:defRPr sz="2400" b="0">
                <a:latin typeface="Tw Cen MT" pitchFamily="34" charset="0"/>
              </a:defRPr>
            </a:lvl3pPr>
            <a:lvl4pPr>
              <a:defRPr sz="2000" b="0">
                <a:latin typeface="Tw Cen MT" pitchFamily="34" charset="0"/>
              </a:defRPr>
            </a:lvl4pPr>
            <a:lvl5pPr>
              <a:defRPr sz="2000" b="0">
                <a:latin typeface="Tw Cen MT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1443038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763588" y="452438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2492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98625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l"/>
        <a:defRPr kumimoji="1"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/>
              <a:t>Introduction to Python/NLTK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447800" y="3611563"/>
            <a:ext cx="7086600" cy="1417637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endParaRPr lang="en-US" dirty="0" smtClean="0"/>
          </a:p>
          <a:p>
            <a:pPr marR="0">
              <a:lnSpc>
                <a:spcPct val="80000"/>
              </a:lnSpc>
            </a:pPr>
            <a:r>
              <a:rPr lang="en-US" dirty="0" smtClean="0"/>
              <a:t>Giuseppe Attardi</a:t>
            </a:r>
          </a:p>
          <a:p>
            <a:pPr marR="0">
              <a:lnSpc>
                <a:spcPct val="80000"/>
              </a:lnSpc>
            </a:pPr>
            <a:r>
              <a:rPr lang="en-US" dirty="0" err="1" smtClean="0"/>
              <a:t>Università</a:t>
            </a:r>
            <a:r>
              <a:rPr lang="en-US" dirty="0" smtClean="0"/>
              <a:t> di Pisa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Split into parts</a:t>
            </a:r>
            <a:endParaRPr lang="en-US"/>
          </a:p>
        </p:txBody>
      </p:sp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2000" smtClean="0">
                <a:solidFill>
                  <a:srgbClr val="00B050"/>
                </a:solidFill>
              </a:rPr>
              <a:t>&gt;&gt;&gt; sentence = "Stock prices fell. They did so last week too."</a:t>
            </a:r>
          </a:p>
          <a:p>
            <a:pPr>
              <a:buFont typeface="Wingdings 3" pitchFamily="18" charset="2"/>
              <a:buNone/>
            </a:pPr>
            <a:r>
              <a:rPr lang="en-US" sz="2000" smtClean="0">
                <a:solidFill>
                  <a:srgbClr val="00B050"/>
                </a:solidFill>
              </a:rPr>
              <a:t>&gt;&gt;&gt; sentence.split()</a:t>
            </a:r>
          </a:p>
          <a:p>
            <a:pPr>
              <a:buFont typeface="Wingdings 3" pitchFamily="18" charset="2"/>
              <a:buNone/>
            </a:pPr>
            <a:r>
              <a:rPr lang="en-US" sz="2000" smtClean="0">
                <a:solidFill>
                  <a:srgbClr val="00B050"/>
                </a:solidFill>
              </a:rPr>
              <a:t>['Stock', 'prices', 'fell.', 'They', 'did', 'so', 'last', 'week', 'too.']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  <a:p>
            <a:r>
              <a:rPr lang="en-US" smtClean="0"/>
              <a:t>Split() with no separator =&gt; split at whitespace characters (space, tab, newline)</a:t>
            </a:r>
          </a:p>
          <a:p>
            <a:endParaRPr lang="en-US" smtClean="0">
              <a:solidFill>
                <a:srgbClr val="00B050"/>
              </a:solidFill>
            </a:endParaRPr>
          </a:p>
          <a:p>
            <a:r>
              <a:rPr lang="en-US" smtClean="0"/>
              <a:t>With a different separator</a:t>
            </a:r>
          </a:p>
          <a:p>
            <a:pPr>
              <a:buFont typeface="Wingdings 3" pitchFamily="18" charset="2"/>
              <a:buNone/>
            </a:pPr>
            <a:r>
              <a:rPr lang="en-US" sz="2000" smtClean="0">
                <a:solidFill>
                  <a:srgbClr val="00B050"/>
                </a:solidFill>
              </a:rPr>
              <a:t>&gt;&gt;&gt; sentence.split(".")</a:t>
            </a:r>
          </a:p>
          <a:p>
            <a:pPr>
              <a:buFont typeface="Wingdings 3" pitchFamily="18" charset="2"/>
              <a:buNone/>
            </a:pPr>
            <a:r>
              <a:rPr lang="en-US" sz="2000" smtClean="0">
                <a:solidFill>
                  <a:srgbClr val="00B050"/>
                </a:solidFill>
              </a:rPr>
              <a:t>['Stock prices fell', ' They did so last week too', '']</a:t>
            </a:r>
          </a:p>
          <a:p>
            <a:pPr>
              <a:buFont typeface="Wingdings 3" pitchFamily="18" charset="2"/>
              <a:buNone/>
            </a:pPr>
            <a:endParaRPr lang="en-US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Joining strings</a:t>
            </a:r>
            <a:endParaRPr lang="en-US" dirty="0"/>
          </a:p>
        </p:txBody>
      </p:sp>
      <p:sp>
        <p:nvSpPr>
          <p:cNvPr id="19458" name="Content Placeholder 1"/>
          <p:cNvSpPr>
            <a:spLocks noGrp="1"/>
          </p:cNvSpPr>
          <p:nvPr>
            <p:ph idx="1"/>
          </p:nvPr>
        </p:nvSpPr>
        <p:spPr>
          <a:xfrm>
            <a:off x="762000" y="1676401"/>
            <a:ext cx="8229600" cy="4953000"/>
          </a:xfrm>
        </p:spPr>
        <p:txBody>
          <a:bodyPr/>
          <a:lstStyle/>
          <a:p>
            <a:r>
              <a:rPr lang="en-US" dirty="0" smtClean="0"/>
              <a:t>Method 1 – using ‘+’ operator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word1 = "This"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word2 = "is"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word3 = "a"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word4 = "sentence“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word1 + " “ + word2 + " “ + word3 + " “ + word4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'This is a sentence‘</a:t>
            </a:r>
          </a:p>
          <a:p>
            <a:pPr>
              <a:buFont typeface="Wingdings 3" pitchFamily="18" charset="2"/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pPr>
              <a:buClr>
                <a:srgbClr val="2DA2BF"/>
              </a:buClr>
            </a:pPr>
            <a:r>
              <a:rPr lang="en-US" dirty="0" smtClean="0">
                <a:solidFill>
                  <a:srgbClr val="000000"/>
                </a:solidFill>
              </a:rPr>
              <a:t>Method 2 – using ‘join’ operator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wordlist = ["This", "is", "a", "sentence"]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' '.join(wordlist)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'This is a sentence'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latin typeface="Lucida Console" pitchFamily="49" charset="0"/>
            </a:endParaRPr>
          </a:p>
          <a:p>
            <a:pPr>
              <a:buClr>
                <a:srgbClr val="2DA2BF"/>
              </a:buClr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Wingdings 3" pitchFamily="18" charset="2"/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pPr>
              <a:buFont typeface="Wingdings 3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Comparing strings</a:t>
            </a:r>
            <a:endParaRPr lang="en-US"/>
          </a:p>
        </p:txBody>
      </p:sp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sensitive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string1 = "apple"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string2 = "orange"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string3 = "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aPPle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string1 ==  string2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False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string1 == string3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False</a:t>
            </a:r>
          </a:p>
          <a:p>
            <a:pPr>
              <a:buFont typeface="Wingdings 3" pitchFamily="18" charset="2"/>
              <a:buNone/>
            </a:pPr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Case insensitive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&gt;&gt;&gt; string1.lower() == string3.lower()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Console" pitchFamily="49" charset="0"/>
              </a:rPr>
              <a:t>True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Other string operations</a:t>
            </a:r>
            <a:endParaRPr lang="en-US" dirty="0"/>
          </a:p>
        </p:txBody>
      </p:sp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Search and replace</a:t>
            </a:r>
          </a:p>
          <a:p>
            <a:r>
              <a:rPr lang="en-US" dirty="0" smtClean="0"/>
              <a:t>Trimming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/>
              <a:t>Collections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>
          <a:xfrm>
            <a:off x="2057400" y="4114800"/>
            <a:ext cx="6400800" cy="2133600"/>
          </a:xfrm>
        </p:spPr>
        <p:txBody>
          <a:bodyPr/>
          <a:lstStyle/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List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Tuple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Dictionary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List</a:t>
            </a:r>
            <a:endParaRPr lang="en-US"/>
          </a:p>
        </p:txBody>
      </p:sp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Ordered collection of items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Can contain items of any type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&gt;&gt;&gt; digits  = [0,1,2,3,4,5,6,7,8,9]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&gt;&gt;&gt; strings = ["the", "dog", "ran"]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Accessing list contents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800600"/>
          </a:xfrm>
        </p:spPr>
        <p:txBody>
          <a:bodyPr>
            <a:normAutofit fontScale="55000" lnSpcReduction="20000"/>
          </a:bodyPr>
          <a:lstStyle/>
          <a:p>
            <a:pPr marL="365760" indent="-256032" fontAlgn="auto">
              <a:spcAft>
                <a:spcPts val="0"/>
              </a:spcAft>
              <a:defRPr/>
            </a:pPr>
            <a:r>
              <a:rPr lang="en-US" sz="4300" dirty="0" smtClean="0"/>
              <a:t>Indices start from 0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strings[0]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'the'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strings[2]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'ran'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defRPr/>
            </a:pPr>
            <a:r>
              <a:rPr lang="de-DE" sz="4300" dirty="0" smtClean="0"/>
              <a:t>Items in a range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digits[2:4]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[2, 3]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de-DE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defRPr/>
            </a:pPr>
            <a:r>
              <a:rPr lang="de-DE" sz="4300" dirty="0" smtClean="0"/>
              <a:t>Negative indices work backwards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digits[-1]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9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digits[-2]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8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List manipulation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953000"/>
          </a:xfrm>
        </p:spPr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900" dirty="0" smtClean="0"/>
              <a:t>Add/remove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9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strings.append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("fast")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9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strings.insert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(1, "brown")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strings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['the', '</a:t>
            </a: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brown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', 'dog', 'ran', '</a:t>
            </a: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fast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']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9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digits.remove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(8)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digits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[0, 1, 2, 3, 4, 5, 6, 7, 9]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900" dirty="0" smtClean="0"/>
              <a:t>Sort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9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digits.sort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(reverse=1)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digits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[9, 7, 6, 5, 4, 3, 2, 1, 0]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9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digits.sort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digits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[0, 1, 2, 3, 4, 5, 6, 7, 9]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Tuple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Similar to lists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But </a:t>
            </a:r>
            <a:r>
              <a:rPr lang="en-US" dirty="0" smtClean="0">
                <a:solidFill>
                  <a:srgbClr val="FF0000"/>
                </a:solidFill>
              </a:rPr>
              <a:t>cannot </a:t>
            </a:r>
            <a:r>
              <a:rPr lang="en-US" dirty="0" smtClean="0"/>
              <a:t>be modified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first_five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= (1,2,3,4,5)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first_five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[2]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3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200" dirty="0" smtClean="0">
              <a:solidFill>
                <a:schemeClr val="accent1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first_five.append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(6)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Traceback</a:t>
            </a: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 (most recent call last):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  File "&lt;</a:t>
            </a:r>
            <a:r>
              <a:rPr lang="en-US" sz="22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stdin</a:t>
            </a: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&gt;", line 1, in &lt;module&gt;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AttributeError</a:t>
            </a: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: '</a:t>
            </a:r>
            <a:r>
              <a:rPr lang="en-US" sz="22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tuple</a:t>
            </a: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' object has no attribute 'append'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Converting between list &amp; tuple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err="1" smtClean="0"/>
              <a:t>Tuple</a:t>
            </a:r>
            <a:r>
              <a:rPr lang="en-US" sz="2900" dirty="0" smtClean="0"/>
              <a:t> to list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newlist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= list(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first_five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newlist.append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(6)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newlist</a:t>
            </a:r>
            <a:endParaRPr lang="en-US" sz="2200" dirty="0" smtClean="0">
              <a:solidFill>
                <a:schemeClr val="accent1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[1, 2, 3, 4, 5, 6]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200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900" dirty="0" smtClean="0"/>
              <a:t>List to </a:t>
            </a:r>
            <a:r>
              <a:rPr lang="en-US" sz="2900" dirty="0" err="1" smtClean="0"/>
              <a:t>tuple</a:t>
            </a:r>
            <a:endParaRPr lang="en-US" sz="29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first_six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=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tuple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newlist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first_six.append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(7)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Traceback</a:t>
            </a: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 (most recent call last):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  File "&lt;</a:t>
            </a:r>
            <a:r>
              <a:rPr lang="en-US" sz="22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stdin</a:t>
            </a: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&gt;", line 1, in &lt;module&gt;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AttributeError</a:t>
            </a: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: '</a:t>
            </a:r>
            <a:r>
              <a:rPr lang="en-US" sz="22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tuple</a:t>
            </a:r>
            <a:r>
              <a:rPr lang="en-US" sz="22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' object has no attribute 'append'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first_six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(1, 2, 3, 4, 5, 6)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This tutorial</a:t>
            </a:r>
            <a:endParaRPr lang="en-US"/>
          </a:p>
        </p:txBody>
      </p:sp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Basics to help you get started</a:t>
            </a:r>
          </a:p>
          <a:p>
            <a:pPr lvl="1"/>
            <a:r>
              <a:rPr lang="en-US" dirty="0" smtClean="0"/>
              <a:t>Data structures, functions, loops, running a script…</a:t>
            </a:r>
          </a:p>
          <a:p>
            <a:pPr lvl="1"/>
            <a:r>
              <a:rPr lang="en-US" dirty="0" smtClean="0"/>
              <a:t>NLTK corpus reader, probability distributions</a:t>
            </a:r>
          </a:p>
          <a:p>
            <a:endParaRPr lang="en-US" dirty="0" smtClean="0"/>
          </a:p>
          <a:p>
            <a:r>
              <a:rPr lang="en-US" dirty="0" smtClean="0"/>
              <a:t>Some examples in this tutorial are based on</a:t>
            </a:r>
          </a:p>
          <a:p>
            <a:pPr lvl="1"/>
            <a:r>
              <a:rPr lang="en-US" dirty="0" smtClean="0"/>
              <a:t>Mark Lutz &amp; David </a:t>
            </a:r>
            <a:r>
              <a:rPr lang="en-US" dirty="0" err="1" smtClean="0"/>
              <a:t>Ascher</a:t>
            </a:r>
            <a:r>
              <a:rPr lang="en-US" dirty="0" smtClean="0"/>
              <a:t>, ‘Learning Python’</a:t>
            </a:r>
          </a:p>
          <a:p>
            <a:pPr lvl="1"/>
            <a:r>
              <a:rPr lang="en-US" dirty="0" smtClean="0"/>
              <a:t>Brad </a:t>
            </a:r>
            <a:r>
              <a:rPr lang="en-US" dirty="0" err="1" smtClean="0"/>
              <a:t>Dayley</a:t>
            </a:r>
            <a:r>
              <a:rPr lang="en-US" dirty="0" smtClean="0"/>
              <a:t>, ‘Python Phrasebook’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953000"/>
          </a:xfrm>
        </p:spPr>
        <p:txBody>
          <a:bodyPr>
            <a:normAutofit fontScale="5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 smtClean="0"/>
              <a:t>&lt;key, value&gt; pairs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numbers = {1:"one", 2:"two", 3:"three"}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letters = {"vowel":['</a:t>
            </a:r>
            <a:r>
              <a:rPr lang="en-US" sz="29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a','e','i','o','u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'],“consonant":['</a:t>
            </a:r>
            <a:r>
              <a:rPr lang="en-US" sz="29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b','c','d','f','g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']}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 smtClean="0"/>
              <a:t>Get value given key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numbers[2]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'two'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letters["consonant"]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['b', 'c', 'd', 'f', 'g']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4000" dirty="0" smtClean="0"/>
              <a:t>Changing the value associated with a key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letters["consonant"].append('h')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letters["consonant"]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['b', 'c', 'd', 'f', 'g', 'h']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numbers[2]="twosome"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numbers[2]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'twosome'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File manipulation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Reading contents</a:t>
            </a:r>
            <a:endParaRPr lang="en-US"/>
          </a:p>
        </p:txBody>
      </p:sp>
      <p:sp>
        <p:nvSpPr>
          <p:cNvPr id="307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n-US" sz="2000" dirty="0" smtClean="0">
              <a:solidFill>
                <a:srgbClr val="00B05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>
              <a:buFont typeface="Wingdings 3" pitchFamily="18" charset="2"/>
              <a:buNone/>
            </a:pPr>
            <a:endParaRPr lang="en-US" sz="2000" dirty="0" smtClean="0">
              <a:solidFill>
                <a:srgbClr val="00B05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file = </a:t>
            </a:r>
            <a:r>
              <a:rPr lang="en-US" sz="2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open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("topics.txt", "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rU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")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lines =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file.</a:t>
            </a:r>
            <a:r>
              <a:rPr lang="en-US" sz="20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readlines</a:t>
            </a:r>
            <a:r>
              <a:rPr lang="en-US" sz="2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()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lines[1:3]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['Finance\n', 'Computers\n']</a:t>
            </a:r>
          </a:p>
          <a:p>
            <a:pPr>
              <a:buFont typeface="Wingdings 3" pitchFamily="18" charset="2"/>
              <a:buNone/>
            </a:pPr>
            <a:endParaRPr lang="en-US" sz="2000" dirty="0">
              <a:solidFill>
                <a:schemeClr val="accent1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for line in file:</a:t>
            </a:r>
          </a:p>
          <a:p>
            <a:pPr>
              <a:buFont typeface="Wingdings 3" pitchFamily="18" charset="2"/>
              <a:buNone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print line,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Finance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Computers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…</a:t>
            </a:r>
          </a:p>
          <a:p>
            <a:pPr>
              <a:buFont typeface="Wingdings 3" pitchFamily="18" charset="2"/>
              <a:buNone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486400" y="1371600"/>
            <a:ext cx="3124200" cy="1066800"/>
          </a:xfrm>
          <a:prstGeom prst="wedgeRectCallout">
            <a:avLst>
              <a:gd name="adj1" fmla="val -69711"/>
              <a:gd name="adj2" fmla="val 48786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Universal newline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(handles all newline variations--\r, \r\n)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Writing files</a:t>
            </a:r>
            <a:endParaRPr lang="en-US"/>
          </a:p>
        </p:txBody>
      </p:sp>
      <p:sp>
        <p:nvSpPr>
          <p:cNvPr id="317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&gt;&gt;&gt; file2 = </a:t>
            </a:r>
            <a:r>
              <a:rPr lang="en-US" sz="2000" dirty="0" smtClean="0">
                <a:solidFill>
                  <a:srgbClr val="C00000"/>
                </a:solidFill>
              </a:rPr>
              <a:t>open</a:t>
            </a:r>
            <a:r>
              <a:rPr lang="en-US" sz="2000" dirty="0" smtClean="0">
                <a:solidFill>
                  <a:srgbClr val="00B050"/>
                </a:solidFill>
              </a:rPr>
              <a:t>("topics_copy.txt", "w")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&gt;&gt;&gt; file2.</a:t>
            </a:r>
            <a:r>
              <a:rPr lang="en-US" sz="2000" dirty="0" smtClean="0">
                <a:solidFill>
                  <a:srgbClr val="C00000"/>
                </a:solidFill>
              </a:rPr>
              <a:t>write</a:t>
            </a:r>
            <a:r>
              <a:rPr lang="en-US" sz="2000" dirty="0" smtClean="0">
                <a:solidFill>
                  <a:srgbClr val="00B050"/>
                </a:solidFill>
              </a:rPr>
              <a:t>("This is a copy of topics.txt\n")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&gt;&gt;&gt; file2.</a:t>
            </a:r>
            <a:r>
              <a:rPr lang="en-US" sz="2000" dirty="0" smtClean="0">
                <a:solidFill>
                  <a:srgbClr val="C00000"/>
                </a:solidFill>
              </a:rPr>
              <a:t>writelines</a:t>
            </a:r>
            <a:r>
              <a:rPr lang="en-US" sz="2000" dirty="0" smtClean="0">
                <a:solidFill>
                  <a:srgbClr val="00B050"/>
                </a:solidFill>
              </a:rPr>
              <a:t>(lines)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&gt;&gt;&gt; file2.</a:t>
            </a:r>
            <a:r>
              <a:rPr lang="en-US" sz="2000" dirty="0" smtClean="0">
                <a:solidFill>
                  <a:srgbClr val="C00000"/>
                </a:solidFill>
              </a:rPr>
              <a:t>close()</a:t>
            </a:r>
          </a:p>
          <a:p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6324600" y="1905000"/>
            <a:ext cx="1828800" cy="609600"/>
          </a:xfrm>
          <a:prstGeom prst="wedgeRectCallout">
            <a:avLst>
              <a:gd name="adj1" fmla="val -66633"/>
              <a:gd name="adj2" fmla="val 17072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Write string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876800" y="2743200"/>
            <a:ext cx="1828800" cy="609600"/>
          </a:xfrm>
          <a:prstGeom prst="wedgeRectCallout">
            <a:avLst>
              <a:gd name="adj1" fmla="val -79133"/>
              <a:gd name="adj2" fmla="val -53428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Write list of 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1447800" y="1676400"/>
            <a:ext cx="70104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/>
              <a:t>Conditions</a:t>
            </a:r>
            <a:endParaRPr lang="en-US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if.. then.. else</a:t>
            </a:r>
            <a:endParaRPr lang="en-US" dirty="0"/>
          </a:p>
        </p:txBody>
      </p:sp>
      <p:sp>
        <p:nvSpPr>
          <p:cNvPr id="33794" name="Content Placeholder 1"/>
          <p:cNvSpPr>
            <a:spLocks noGrp="1"/>
          </p:cNvSpPr>
          <p:nvPr>
            <p:ph idx="1"/>
          </p:nvPr>
        </p:nvSpPr>
        <p:spPr>
          <a:xfrm>
            <a:off x="2057400" y="1874837"/>
            <a:ext cx="6781800" cy="45259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file = open("topics.txt", "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rU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")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file =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file.readlines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()</a:t>
            </a:r>
          </a:p>
          <a:p>
            <a:pPr>
              <a:buFont typeface="Wingdings 3" pitchFamily="18" charset="2"/>
              <a:buNone/>
            </a:pP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if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len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(lines) &lt; 2: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...      print "fewer than 2 lines"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...    </a:t>
            </a:r>
            <a:r>
              <a:rPr lang="en-US" sz="20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elif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len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(lines) &gt; 10: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...      print "more than 10 lines"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...    </a:t>
            </a:r>
            <a:r>
              <a:rPr lang="en-US" sz="2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else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: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...      print "between 2 and 10 lines"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...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between 2 and 10 lines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&gt;&gt;&gt;</a:t>
            </a:r>
          </a:p>
          <a:p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6019800" y="2743200"/>
            <a:ext cx="1752600" cy="533400"/>
          </a:xfrm>
          <a:prstGeom prst="wedgeRectCallout">
            <a:avLst>
              <a:gd name="adj1" fmla="val -66633"/>
              <a:gd name="adj2" fmla="val 17072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Begin blocks indicated by :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152400" y="2819400"/>
            <a:ext cx="1752600" cy="533400"/>
          </a:xfrm>
          <a:prstGeom prst="wedgeRectCallout">
            <a:avLst>
              <a:gd name="adj1" fmla="val 60671"/>
              <a:gd name="adj2" fmla="val 80501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Indentation is important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152400" y="4724400"/>
            <a:ext cx="1752600" cy="533400"/>
          </a:xfrm>
          <a:prstGeom prst="wedgeRectCallout">
            <a:avLst>
              <a:gd name="adj1" fmla="val 60671"/>
              <a:gd name="adj2" fmla="val 80501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Blank line when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/>
              <a:t>Loops</a:t>
            </a:r>
            <a:endParaRPr lang="en-US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for..in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8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&gt;&gt;&gt; word = "dog"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6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for</a:t>
            </a: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 letter </a:t>
            </a:r>
            <a:r>
              <a:rPr lang="en-US" sz="26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in</a:t>
            </a: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 word: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...   print letter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...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g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6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&gt;&gt;&gt; pets = ["dog", "cat", "fish"]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6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for</a:t>
            </a: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600" dirty="0" err="1" smtClean="0">
                <a:latin typeface="Lucida Sans Unicode" pitchFamily="34" charset="0"/>
                <a:cs typeface="Lucida Sans Unicode" pitchFamily="34" charset="0"/>
              </a:rPr>
              <a:t>i</a:t>
            </a: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6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in</a:t>
            </a: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6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range</a:t>
            </a: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600" dirty="0" err="1" smtClean="0">
                <a:latin typeface="Lucida Sans Unicode" pitchFamily="34" charset="0"/>
                <a:cs typeface="Lucida Sans Unicode" pitchFamily="34" charset="0"/>
              </a:rPr>
              <a:t>len</a:t>
            </a: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(pets)):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...   print pets[</a:t>
            </a:r>
            <a:r>
              <a:rPr lang="en-US" sz="2600" dirty="0" err="1" smtClean="0">
                <a:latin typeface="Lucida Sans Unicode" pitchFamily="34" charset="0"/>
                <a:cs typeface="Lucida Sans Unicode" pitchFamily="34" charset="0"/>
              </a:rPr>
              <a:t>i</a:t>
            </a: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...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dog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cat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Fish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 smtClean="0">
                <a:latin typeface="Lucida Sans Unicode" pitchFamily="34" charset="0"/>
                <a:cs typeface="Lucida Sans Unicode" pitchFamily="34" charset="0"/>
              </a:rPr>
              <a:t>&gt;&gt; for pet in pets: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600" dirty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en-US" sz="2600" smtClean="0">
                <a:latin typeface="Lucida Sans Unicode" pitchFamily="34" charset="0"/>
                <a:cs typeface="Lucida Sans Unicode" pitchFamily="34" charset="0"/>
              </a:rPr>
              <a:t>print pet</a:t>
            </a:r>
            <a:endParaRPr lang="en-US" sz="26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029200" y="3962400"/>
            <a:ext cx="1752600" cy="533400"/>
          </a:xfrm>
          <a:prstGeom prst="wedgeRectCallout">
            <a:avLst>
              <a:gd name="adj1" fmla="val -70807"/>
              <a:gd name="adj2" fmla="val -12071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range: 0 to that number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5181600" y="4800600"/>
            <a:ext cx="2514600" cy="1219200"/>
          </a:xfrm>
          <a:prstGeom prst="wedgeRectCallout">
            <a:avLst>
              <a:gd name="adj1" fmla="val -91677"/>
              <a:gd name="adj2" fmla="val -73785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‘break’ and ‘continue’ statements are available as usual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/>
              <a:t>Functions</a:t>
            </a:r>
            <a:endParaRPr lang="en-US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Defining a function</a:t>
            </a:r>
            <a:endParaRPr lang="en-US" dirty="0"/>
          </a:p>
        </p:txBody>
      </p:sp>
      <p:sp>
        <p:nvSpPr>
          <p:cNvPr id="37890" name="Content Placeholder 1"/>
          <p:cNvSpPr>
            <a:spLocks noGrp="1"/>
          </p:cNvSpPr>
          <p:nvPr>
            <p:ph idx="1"/>
          </p:nvPr>
        </p:nvSpPr>
        <p:spPr>
          <a:xfrm>
            <a:off x="762000" y="1752600"/>
            <a:ext cx="8229600" cy="45259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&gt;&gt;&gt; </a:t>
            </a:r>
            <a:r>
              <a:rPr lang="en-US" sz="2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def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get_length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listx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):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...  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list_len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=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len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listx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...   </a:t>
            </a:r>
            <a:r>
              <a:rPr lang="en-US" sz="2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return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list_len</a:t>
            </a:r>
            <a:endParaRPr lang="en-US" sz="2000" dirty="0" smtClean="0">
              <a:latin typeface="Lucida Sans Unicode" pitchFamily="34" charset="0"/>
              <a:cs typeface="Lucida Sans Unicode" pitchFamily="34" charset="0"/>
            </a:endParaRP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...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&gt;&gt;&gt; pets = ["dogs", "cats", "fish"]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&gt;&gt;&gt; print "I have "+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str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get_length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(pets)) + " pets"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I have 3 pets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3810000" y="4191000"/>
            <a:ext cx="1752600" cy="533400"/>
          </a:xfrm>
          <a:prstGeom prst="wedgeRectCallout">
            <a:avLst>
              <a:gd name="adj1" fmla="val -60894"/>
              <a:gd name="adj2" fmla="val -99500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Integer to 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/>
              <a:t>Classes</a:t>
            </a:r>
            <a:endParaRPr lang="en-US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Object oriented programming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657600"/>
            <a:ext cx="2743200" cy="2349500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mtClean="0"/>
              <a:t>Apple tree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mtClean="0"/>
              <a:t>Data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mtClean="0"/>
              <a:t>Fruit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mtClean="0"/>
              <a:t>Leaf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mtClean="0"/>
              <a:t>Functions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mtClean="0"/>
              <a:t>Pick_fruit()</a:t>
            </a:r>
          </a:p>
          <a:p>
            <a:pPr marL="859536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mtClean="0"/>
              <a:t>Pick_leaf()</a:t>
            </a: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828800" y="2286000"/>
            <a:ext cx="22860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/>
                </a:solidFill>
              </a:rPr>
              <a:t>Data (specific to each object)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495800" y="1676400"/>
            <a:ext cx="12192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19600" y="1981200"/>
            <a:ext cx="12192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0" y="2362200"/>
            <a:ext cx="12192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3505200" y="19050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4" idx="7"/>
          </p:cNvCxnSpPr>
          <p:nvPr/>
        </p:nvCxnSpPr>
        <p:spPr>
          <a:xfrm rot="10800000" flipV="1">
            <a:off x="3779838" y="2362200"/>
            <a:ext cx="639762" cy="68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4191000" y="2743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7" name="TextBox 15"/>
          <p:cNvSpPr txBox="1">
            <a:spLocks noChangeArrowheads="1"/>
          </p:cNvSpPr>
          <p:nvPr/>
        </p:nvSpPr>
        <p:spPr bwMode="auto">
          <a:xfrm>
            <a:off x="5867400" y="1981200"/>
            <a:ext cx="152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Functions that can be performed on this data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66800" y="1447800"/>
            <a:ext cx="6629400" cy="1905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3886200" y="3657600"/>
            <a:ext cx="5105400" cy="32004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700">
                <a:latin typeface="+mn-lt"/>
                <a:cs typeface="+mn-cs"/>
              </a:rPr>
              <a:t>Can abstract into a </a:t>
            </a:r>
            <a:r>
              <a:rPr lang="en-US" sz="2700">
                <a:solidFill>
                  <a:srgbClr val="00B050"/>
                </a:solidFill>
                <a:latin typeface="+mn-lt"/>
                <a:cs typeface="+mn-cs"/>
              </a:rPr>
              <a:t>Tree class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/>
            </a:pPr>
            <a:r>
              <a:rPr lang="en-US" sz="2300">
                <a:latin typeface="+mn-lt"/>
                <a:cs typeface="+mn-cs"/>
              </a:rPr>
              <a:t>Data</a:t>
            </a:r>
          </a:p>
          <a:p>
            <a:pPr marL="859536" lvl="2" indent="-228600" fontAlgn="auto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defRPr/>
            </a:pPr>
            <a:r>
              <a:rPr lang="en-US" sz="2100">
                <a:latin typeface="+mn-lt"/>
                <a:cs typeface="+mn-cs"/>
              </a:rPr>
              <a:t>Fruit</a:t>
            </a:r>
          </a:p>
          <a:p>
            <a:pPr marL="859536" lvl="2" indent="-228600" fontAlgn="auto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defRPr/>
            </a:pPr>
            <a:r>
              <a:rPr lang="en-US" sz="2100">
                <a:latin typeface="+mn-lt"/>
                <a:cs typeface="+mn-cs"/>
              </a:rPr>
              <a:t>Leaf</a:t>
            </a:r>
          </a:p>
          <a:p>
            <a:pPr marL="621792" lvl="1" indent="-228600" fontAlgn="auto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Font typeface="Verdana"/>
              <a:buChar char="◦"/>
              <a:defRPr/>
            </a:pPr>
            <a:r>
              <a:rPr lang="en-US" sz="2300">
                <a:latin typeface="+mn-lt"/>
                <a:cs typeface="+mn-cs"/>
              </a:rPr>
              <a:t>Functions</a:t>
            </a:r>
          </a:p>
          <a:p>
            <a:pPr marL="859536" lvl="2" indent="-228600" fontAlgn="auto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defRPr/>
            </a:pPr>
            <a:r>
              <a:rPr lang="en-US" sz="2100">
                <a:latin typeface="+mn-lt"/>
                <a:cs typeface="+mn-cs"/>
              </a:rPr>
              <a:t>Pick_fruit()</a:t>
            </a:r>
          </a:p>
          <a:p>
            <a:pPr marL="859536" lvl="2" indent="-228600" fontAlgn="auto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defRPr/>
            </a:pPr>
            <a:r>
              <a:rPr lang="en-US" sz="2100">
                <a:latin typeface="+mn-lt"/>
                <a:cs typeface="+mn-cs"/>
              </a:rPr>
              <a:t>Pick_leaf()</a:t>
            </a:r>
          </a:p>
          <a:p>
            <a:pPr marL="859536" lvl="2" indent="-228600" fontAlgn="auto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defRPr/>
            </a:pPr>
            <a:endParaRPr lang="en-US" sz="2100">
              <a:latin typeface="+mn-lt"/>
              <a:cs typeface="+mn-cs"/>
            </a:endParaRPr>
          </a:p>
          <a:p>
            <a:pPr marL="402336" lvl="1" indent="-228600" fontAlgn="auto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defRPr/>
            </a:pPr>
            <a:r>
              <a:rPr lang="en-US" sz="2100">
                <a:latin typeface="+mn-lt"/>
                <a:cs typeface="+mn-cs"/>
              </a:rPr>
              <a:t>Instances: apple tree, maple tree, palm tree..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Python is object oriented</a:t>
            </a:r>
            <a:endParaRPr lang="en-US"/>
          </a:p>
        </p:txBody>
      </p:sp>
      <p:sp>
        <p:nvSpPr>
          <p:cNvPr id="409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Lists, tuples, dictionaries, files-–were all objects of their respective classes</a:t>
            </a:r>
          </a:p>
          <a:p>
            <a:endParaRPr lang="en-US" smtClean="0"/>
          </a:p>
          <a:p>
            <a:r>
              <a:rPr lang="en-US" smtClean="0"/>
              <a:t>The functions we used on them were the member functions of those classes</a:t>
            </a:r>
          </a:p>
          <a:p>
            <a:pPr lvl="1"/>
            <a:r>
              <a:rPr lang="en-US" sz="2000" smtClean="0">
                <a:solidFill>
                  <a:srgbClr val="00B050"/>
                </a:solidFill>
              </a:rPr>
              <a:t>list1.append(‘a’)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Defining a class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class roster: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    course = "cis530"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rgbClr val="00B050"/>
                </a:solidFill>
                <a:latin typeface="Lucida Sans Unicode" pitchFamily="34" charset="0"/>
                <a:cs typeface="Lucida Sans Unicode" pitchFamily="34" charset="0"/>
              </a:rPr>
              <a:t>    </a:t>
            </a: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def __init__(self, name, dept):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        </a:t>
            </a: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self.name </a:t>
            </a: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= name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        </a:t>
            </a:r>
            <a:r>
              <a:rPr lang="en-US" sz="2900" dirty="0" err="1" smtClean="0">
                <a:latin typeface="Lucida Sans Unicode" pitchFamily="34" charset="0"/>
                <a:cs typeface="Lucida Sans Unicode" pitchFamily="34" charset="0"/>
              </a:rPr>
              <a:t>self.dept</a:t>
            </a: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= dept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rgbClr val="00B050"/>
                </a:solidFill>
                <a:latin typeface="Lucida Sans Unicode" pitchFamily="34" charset="0"/>
                <a:cs typeface="Lucida Sans Unicode" pitchFamily="34" charset="0"/>
              </a:rPr>
              <a:t>    </a:t>
            </a: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def </a:t>
            </a:r>
            <a:r>
              <a:rPr lang="en-US" sz="29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print_details</a:t>
            </a: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(self):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rgbClr val="00B050"/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       print "Name: " + </a:t>
            </a: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self.name</a:t>
            </a:r>
            <a:endParaRPr lang="en-US" sz="29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        print "Dept: " + </a:t>
            </a:r>
            <a:r>
              <a:rPr lang="en-US" sz="2900" dirty="0" err="1" smtClean="0">
                <a:latin typeface="Lucida Sans Unicode" pitchFamily="34" charset="0"/>
                <a:cs typeface="Lucida Sans Unicode" pitchFamily="34" charset="0"/>
              </a:rPr>
              <a:t>self.dept</a:t>
            </a:r>
            <a:endParaRPr lang="en-US" sz="29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        print "Course: " + </a:t>
            </a:r>
            <a:r>
              <a:rPr lang="en-US" sz="2900" dirty="0" err="1" smtClean="0">
                <a:latin typeface="Lucida Sans Unicode" pitchFamily="34" charset="0"/>
                <a:cs typeface="Lucida Sans Unicode" pitchFamily="34" charset="0"/>
              </a:rPr>
              <a:t>roster</a:t>
            </a:r>
            <a:r>
              <a:rPr lang="en-US" sz="2900" dirty="0" err="1" smtClean="0">
                <a:latin typeface="Lucida Sans Unicode" pitchFamily="34" charset="0"/>
                <a:cs typeface="Lucida Sans Unicode" pitchFamily="34" charset="0"/>
              </a:rPr>
              <a:t>.course</a:t>
            </a:r>
            <a:endParaRPr lang="en-US" sz="29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student1 =</a:t>
            </a:r>
            <a:r>
              <a:rPr lang="en-US" sz="2900" dirty="0" smtClean="0">
                <a:solidFill>
                  <a:srgbClr val="00B050"/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roster("</a:t>
            </a:r>
            <a:r>
              <a:rPr lang="en-US" sz="29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annie</a:t>
            </a: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", "</a:t>
            </a:r>
            <a:r>
              <a:rPr lang="en-US" sz="2900" dirty="0" err="1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cis</a:t>
            </a:r>
            <a:r>
              <a:rPr lang="en-US" sz="29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")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900" dirty="0" smtClean="0">
                <a:latin typeface="Lucida Sans Unicode" pitchFamily="34" charset="0"/>
                <a:cs typeface="Lucida Sans Unicode" pitchFamily="34" charset="0"/>
              </a:rPr>
              <a:t>student1.print_details()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900" dirty="0" smtClean="0">
              <a:solidFill>
                <a:srgbClr val="00B05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638800" y="2286000"/>
            <a:ext cx="2209800" cy="838200"/>
          </a:xfrm>
          <a:prstGeom prst="wedgeRectCallout">
            <a:avLst>
              <a:gd name="adj1" fmla="val -74927"/>
              <a:gd name="adj2" fmla="val 8843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Called when a object is ‘instantiated’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6477000" y="3733800"/>
            <a:ext cx="2209800" cy="838200"/>
          </a:xfrm>
          <a:prstGeom prst="wedgeRectCallout">
            <a:avLst>
              <a:gd name="adj1" fmla="val -87755"/>
              <a:gd name="adj2" fmla="val -27157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Another member function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15000" y="5486400"/>
            <a:ext cx="2971800" cy="457200"/>
          </a:xfrm>
          <a:prstGeom prst="wedgeRectCallout">
            <a:avLst>
              <a:gd name="adj1" fmla="val -74927"/>
              <a:gd name="adj2" fmla="val 8843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Creating an instance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876800" y="6172200"/>
            <a:ext cx="3124200" cy="533400"/>
          </a:xfrm>
          <a:prstGeom prst="wedgeRectCallout">
            <a:avLst>
              <a:gd name="adj1" fmla="val -76158"/>
              <a:gd name="adj2" fmla="val -43157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Calling methods of an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/>
              <a:t>NLTK</a:t>
            </a:r>
            <a:endParaRPr lang="en-US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NLTK</a:t>
            </a:r>
            <a:endParaRPr lang="en-US"/>
          </a:p>
        </p:txBody>
      </p:sp>
      <p:sp>
        <p:nvSpPr>
          <p:cNvPr id="44034" name="Content Placeholder 1"/>
          <p:cNvSpPr>
            <a:spLocks noGrp="1"/>
          </p:cNvSpPr>
          <p:nvPr>
            <p:ph idx="1"/>
          </p:nvPr>
        </p:nvSpPr>
        <p:spPr>
          <a:xfrm>
            <a:off x="762000" y="1676400"/>
            <a:ext cx="8153400" cy="4373563"/>
          </a:xfrm>
        </p:spPr>
        <p:txBody>
          <a:bodyPr/>
          <a:lstStyle/>
          <a:p>
            <a:r>
              <a:rPr lang="en-US" dirty="0" smtClean="0"/>
              <a:t>Suite of classes for several NLP tasks</a:t>
            </a:r>
          </a:p>
          <a:p>
            <a:endParaRPr lang="en-US" dirty="0" smtClean="0"/>
          </a:p>
          <a:p>
            <a:r>
              <a:rPr lang="en-US" dirty="0" smtClean="0"/>
              <a:t>Parsing, POS tagging, classifiers…</a:t>
            </a:r>
          </a:p>
          <a:p>
            <a:endParaRPr lang="en-US" dirty="0" smtClean="0"/>
          </a:p>
          <a:p>
            <a:r>
              <a:rPr lang="en-US" dirty="0" smtClean="0"/>
              <a:t>Several text processing utilities, corpora</a:t>
            </a:r>
          </a:p>
          <a:p>
            <a:pPr lvl="1"/>
            <a:r>
              <a:rPr lang="en-US" dirty="0" smtClean="0"/>
              <a:t>Brown, Penn Treebank corpus…</a:t>
            </a:r>
          </a:p>
          <a:p>
            <a:pPr lvl="1"/>
            <a:r>
              <a:rPr lang="en-US" dirty="0" smtClean="0"/>
              <a:t>Your data was divided into sentences using ‘</a:t>
            </a:r>
            <a:r>
              <a:rPr lang="en-US" dirty="0" err="1" smtClean="0"/>
              <a:t>punkt</a:t>
            </a:r>
            <a:r>
              <a:rPr lang="en-US" dirty="0" smtClean="0"/>
              <a:t>’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NLTK</a:t>
            </a:r>
            <a:endParaRPr lang="en-US"/>
          </a:p>
        </p:txBody>
      </p:sp>
      <p:sp>
        <p:nvSpPr>
          <p:cNvPr id="45058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Basics – skim chapters 1-4</a:t>
            </a:r>
          </a:p>
          <a:p>
            <a:endParaRPr lang="en-US" dirty="0" smtClean="0"/>
          </a:p>
          <a:p>
            <a:r>
              <a:rPr lang="en-US" dirty="0" smtClean="0"/>
              <a:t>For this homework, be familiar with</a:t>
            </a:r>
          </a:p>
          <a:p>
            <a:pPr lvl="1"/>
            <a:r>
              <a:rPr lang="en-US" dirty="0" smtClean="0"/>
              <a:t>Corpus utilities</a:t>
            </a:r>
          </a:p>
          <a:p>
            <a:pPr lvl="2"/>
            <a:r>
              <a:rPr lang="en-US" dirty="0" err="1" smtClean="0"/>
              <a:t>Simplied</a:t>
            </a:r>
            <a:r>
              <a:rPr lang="en-US" dirty="0" smtClean="0"/>
              <a:t> in NLTK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Probability distributions—</a:t>
            </a:r>
            <a:r>
              <a:rPr lang="en-US" dirty="0" err="1" smtClean="0"/>
              <a:t>FreqDist</a:t>
            </a:r>
            <a:r>
              <a:rPr lang="en-US" dirty="0" smtClean="0"/>
              <a:t>, </a:t>
            </a:r>
            <a:r>
              <a:rPr lang="en-US" dirty="0" err="1" smtClean="0"/>
              <a:t>ConditionalFreqDist</a:t>
            </a:r>
            <a:endParaRPr lang="en-US" dirty="0" smtClean="0"/>
          </a:p>
          <a:p>
            <a:pPr lvl="2"/>
            <a:r>
              <a:rPr lang="en-US" dirty="0" smtClean="0"/>
              <a:t>Read definitions of all member functions</a:t>
            </a:r>
          </a:p>
          <a:p>
            <a:pPr lvl="2"/>
            <a:r>
              <a:rPr lang="en-US" dirty="0" smtClean="0"/>
              <a:t>Look at the code to see how it is implemented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Smoothing techniques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‘import nltk’</a:t>
            </a:r>
            <a:endParaRPr lang="en-US"/>
          </a:p>
        </p:txBody>
      </p:sp>
      <p:sp>
        <p:nvSpPr>
          <p:cNvPr id="460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 will need to import the necessary modules to create objects and call member functions</a:t>
            </a:r>
          </a:p>
          <a:p>
            <a:pPr lvl="1"/>
            <a:r>
              <a:rPr lang="en-US" smtClean="0"/>
              <a:t>import ~ include objects from pre-built packages</a:t>
            </a:r>
          </a:p>
          <a:p>
            <a:endParaRPr lang="en-US" smtClean="0"/>
          </a:p>
          <a:p>
            <a:r>
              <a:rPr lang="en-US" smtClean="0"/>
              <a:t>FreqDist, ConditionalFreqDist are in nltk.probability</a:t>
            </a:r>
          </a:p>
          <a:p>
            <a:endParaRPr lang="en-US" smtClean="0"/>
          </a:p>
          <a:p>
            <a:r>
              <a:rPr lang="en-US" smtClean="0"/>
              <a:t>PlaintextCorpusReader is in nltk.corpus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 1: Function to get a topic’s files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8305800" cy="4953000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import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nltk</a:t>
            </a:r>
            <a:endParaRPr lang="en-US" sz="20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from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nltk.corpus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import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PlaintextCorpusReader</a:t>
            </a:r>
            <a:endParaRPr lang="en-US" sz="20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0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def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get_files_from_category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(category):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  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subcat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=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category.split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('#')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   if (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len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subcat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) == 1):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      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corpus_root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= 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'/data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/‘ +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subcat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[0]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   else: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      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corpus_root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000" smtClean="0">
                <a:latin typeface="Lucida Sans Unicode" pitchFamily="34" charset="0"/>
                <a:cs typeface="Lucida Sans Unicode" pitchFamily="34" charset="0"/>
              </a:rPr>
              <a:t>= </a:t>
            </a:r>
            <a:r>
              <a:rPr lang="en-US" sz="2000" smtClean="0">
                <a:latin typeface="Lucida Sans Unicode" pitchFamily="34" charset="0"/>
                <a:cs typeface="Lucida Sans Unicode" pitchFamily="34" charset="0"/>
              </a:rPr>
              <a:t>'/data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/‘ +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subcat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[0] + '/' +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subcat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[1]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   files =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PlaintextCorpusReader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corpus_root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, '.*')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   return files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0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finance_files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=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get_files_from_category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(“Finance”)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cancer_files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 = 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get_files_from_category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(“</a:t>
            </a:r>
            <a:r>
              <a:rPr lang="en-US" sz="2000" dirty="0" err="1" smtClean="0">
                <a:latin typeface="Lucida Sans Unicode" pitchFamily="34" charset="0"/>
                <a:cs typeface="Lucida Sans Unicode" pitchFamily="34" charset="0"/>
              </a:rPr>
              <a:t>Health#Cancer</a:t>
            </a:r>
            <a:r>
              <a:rPr lang="en-US" sz="2000" dirty="0" smtClean="0">
                <a:latin typeface="Lucida Sans Unicode" pitchFamily="34" charset="0"/>
                <a:cs typeface="Lucida Sans Unicode" pitchFamily="34" charset="0"/>
              </a:rPr>
              <a:t>”)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2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Ex 2: Number of tokens in a topic</a:t>
            </a:r>
            <a:endParaRPr lang="en-US"/>
          </a:p>
        </p:txBody>
      </p:sp>
      <p:sp>
        <p:nvSpPr>
          <p:cNvPr id="481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2000" dirty="0" smtClean="0"/>
              <a:t>def </a:t>
            </a:r>
            <a:r>
              <a:rPr lang="en-US" sz="2000" dirty="0" err="1" smtClean="0"/>
              <a:t>get_num_tokens</a:t>
            </a:r>
            <a:r>
              <a:rPr lang="en-US" sz="2000" dirty="0" smtClean="0"/>
              <a:t>(topic):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categ_files</a:t>
            </a:r>
            <a:r>
              <a:rPr lang="en-US" sz="2000" dirty="0" smtClean="0"/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get_files_from_category</a:t>
            </a:r>
            <a:r>
              <a:rPr lang="en-US" sz="2000" dirty="0" smtClean="0"/>
              <a:t>(topic)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all_words</a:t>
            </a:r>
            <a:r>
              <a:rPr lang="en-US" sz="2000" dirty="0" smtClean="0"/>
              <a:t> = </a:t>
            </a:r>
            <a:r>
              <a:rPr lang="en-US" sz="2000" dirty="0" err="1" smtClean="0"/>
              <a:t>categ_files.</a:t>
            </a:r>
            <a:r>
              <a:rPr lang="en-US" sz="2000" dirty="0" err="1" smtClean="0">
                <a:solidFill>
                  <a:srgbClr val="C00000"/>
                </a:solidFill>
              </a:rPr>
              <a:t>words</a:t>
            </a:r>
            <a:r>
              <a:rPr lang="en-US" sz="2000" dirty="0" smtClean="0">
                <a:solidFill>
                  <a:srgbClr val="C00000"/>
                </a:solidFill>
              </a:rPr>
              <a:t>()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return </a:t>
            </a:r>
            <a:r>
              <a:rPr lang="en-US" sz="2000" dirty="0" err="1" smtClean="0"/>
              <a:t>len</a:t>
            </a:r>
            <a:r>
              <a:rPr lang="en-US" sz="2000" dirty="0" smtClean="0"/>
              <a:t>(</a:t>
            </a:r>
            <a:r>
              <a:rPr lang="en-US" sz="2000" dirty="0" err="1" smtClean="0"/>
              <a:t>all_words</a:t>
            </a:r>
            <a:r>
              <a:rPr lang="en-US" sz="2000" dirty="0" smtClean="0"/>
              <a:t>)</a:t>
            </a:r>
          </a:p>
          <a:p>
            <a:pPr>
              <a:buFont typeface="Wingdings 3" pitchFamily="18" charset="2"/>
              <a:buNone/>
            </a:pPr>
            <a:endParaRPr lang="en-US" sz="2000" dirty="0" smtClean="0"/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print </a:t>
            </a:r>
            <a:r>
              <a:rPr lang="en-US" sz="2000" dirty="0" err="1" smtClean="0"/>
              <a:t>get_num_tokens</a:t>
            </a:r>
            <a:r>
              <a:rPr lang="en-US" sz="2000" dirty="0" smtClean="0"/>
              <a:t>(“</a:t>
            </a:r>
            <a:r>
              <a:rPr lang="en-US" sz="2000" dirty="0" err="1" smtClean="0"/>
              <a:t>Health#Diet_and_Nutrition</a:t>
            </a:r>
            <a:r>
              <a:rPr lang="en-US" sz="2000" dirty="0" smtClean="0"/>
              <a:t>”)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print </a:t>
            </a:r>
            <a:r>
              <a:rPr lang="en-US" sz="2000" dirty="0" err="1" smtClean="0"/>
              <a:t>get_num_tokens</a:t>
            </a:r>
            <a:r>
              <a:rPr lang="en-US" sz="2000" dirty="0" smtClean="0"/>
              <a:t>(“</a:t>
            </a:r>
            <a:r>
              <a:rPr lang="en-US" sz="2000" dirty="0" err="1" smtClean="0"/>
              <a:t>Computers_and_the_Internet</a:t>
            </a:r>
            <a:r>
              <a:rPr lang="en-US" sz="2000" dirty="0" smtClean="0"/>
              <a:t>”)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685800" y="16462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Portable</a:t>
            </a:r>
          </a:p>
          <a:p>
            <a:endParaRPr lang="en-US" dirty="0" smtClean="0"/>
          </a:p>
          <a:p>
            <a:r>
              <a:rPr lang="en-US" dirty="0" smtClean="0"/>
              <a:t>Can wrap other code </a:t>
            </a:r>
            <a:r>
              <a:rPr lang="en-US" dirty="0" err="1" smtClean="0"/>
              <a:t>eg</a:t>
            </a:r>
            <a:r>
              <a:rPr lang="en-US" dirty="0" smtClean="0"/>
              <a:t>: ‘C’ using SWIG</a:t>
            </a:r>
          </a:p>
          <a:p>
            <a:endParaRPr lang="en-US" dirty="0" smtClean="0"/>
          </a:p>
          <a:p>
            <a:r>
              <a:rPr lang="en-US" dirty="0" smtClean="0"/>
              <a:t>Various inbuilt types—lists, dictionaries…</a:t>
            </a:r>
          </a:p>
          <a:p>
            <a:endParaRPr lang="en-US" dirty="0" smtClean="0"/>
          </a:p>
          <a:p>
            <a:r>
              <a:rPr lang="en-US" dirty="0" smtClean="0"/>
              <a:t>Easy/ can be learnt quickly—it is very concise</a:t>
            </a:r>
          </a:p>
          <a:p>
            <a:endParaRPr lang="en-US" dirty="0" smtClean="0"/>
          </a:p>
          <a:p>
            <a:r>
              <a:rPr lang="en-US" dirty="0" smtClean="0"/>
              <a:t>NLTK toolkit comes with a lot of NLP utilities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Getting most probable word in a topic</a:t>
            </a:r>
            <a:endParaRPr lang="en-US" dirty="0"/>
          </a:p>
        </p:txBody>
      </p:sp>
      <p:sp>
        <p:nvSpPr>
          <p:cNvPr id="491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2000" dirty="0" smtClean="0"/>
              <a:t>from </a:t>
            </a:r>
            <a:r>
              <a:rPr lang="en-US" sz="2000" dirty="0" err="1" smtClean="0"/>
              <a:t>nltk</a:t>
            </a:r>
            <a:r>
              <a:rPr lang="en-US" sz="2000" dirty="0" smtClean="0"/>
              <a:t> import </a:t>
            </a:r>
            <a:r>
              <a:rPr lang="en-US" sz="2000" dirty="0" err="1" smtClean="0"/>
              <a:t>FreqDist</a:t>
            </a:r>
            <a:endParaRPr lang="en-US" sz="2000" dirty="0" smtClean="0"/>
          </a:p>
          <a:p>
            <a:pPr>
              <a:buFont typeface="Wingdings 3" pitchFamily="18" charset="2"/>
              <a:buNone/>
            </a:pPr>
            <a:endParaRPr lang="en-US" sz="2000" dirty="0" smtClean="0"/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def </a:t>
            </a:r>
            <a:r>
              <a:rPr lang="en-US" sz="2000" dirty="0" err="1" smtClean="0"/>
              <a:t>get_top_word</a:t>
            </a:r>
            <a:r>
              <a:rPr lang="en-US" sz="2000" dirty="0" smtClean="0"/>
              <a:t>(topic):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categ_files</a:t>
            </a:r>
            <a:r>
              <a:rPr lang="en-US" sz="2000" dirty="0" smtClean="0"/>
              <a:t> =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get_files_from_category</a:t>
            </a:r>
            <a:r>
              <a:rPr lang="en-US" sz="2000" dirty="0" smtClean="0"/>
              <a:t>(topic)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all_words</a:t>
            </a:r>
            <a:r>
              <a:rPr lang="en-US" sz="2000" dirty="0" smtClean="0"/>
              <a:t> = </a:t>
            </a:r>
            <a:r>
              <a:rPr lang="en-US" sz="2000" dirty="0" err="1" smtClean="0"/>
              <a:t>categ_files.words</a:t>
            </a:r>
            <a:r>
              <a:rPr lang="en-US" sz="2000" dirty="0" smtClean="0"/>
              <a:t>()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fdist1 = </a:t>
            </a:r>
            <a:r>
              <a:rPr lang="en-US" sz="2000" dirty="0" err="1" smtClean="0">
                <a:solidFill>
                  <a:srgbClr val="C00000"/>
                </a:solidFill>
              </a:rPr>
              <a:t>nltk.FreqDist</a:t>
            </a:r>
            <a:r>
              <a:rPr lang="en-US" sz="2000" dirty="0" smtClean="0"/>
              <a:t>(</a:t>
            </a:r>
            <a:r>
              <a:rPr lang="en-US" sz="2000" dirty="0" err="1" smtClean="0"/>
              <a:t>all_words</a:t>
            </a:r>
            <a:r>
              <a:rPr lang="en-US" sz="2000" dirty="0" smtClean="0"/>
              <a:t>)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return fdist1.</a:t>
            </a:r>
            <a:r>
              <a:rPr lang="en-US" sz="2000" dirty="0" smtClean="0">
                <a:solidFill>
                  <a:srgbClr val="C00000"/>
                </a:solidFill>
              </a:rPr>
              <a:t>keys()</a:t>
            </a:r>
            <a:r>
              <a:rPr lang="en-US" sz="2000" dirty="0" smtClean="0"/>
              <a:t>[0]</a:t>
            </a:r>
          </a:p>
          <a:p>
            <a:endParaRPr lang="en-US" sz="2000" dirty="0" smtClean="0"/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print </a:t>
            </a:r>
            <a:r>
              <a:rPr lang="en-US" sz="2000" dirty="0" err="1" smtClean="0"/>
              <a:t>get_top_word</a:t>
            </a:r>
            <a:r>
              <a:rPr lang="en-US" sz="2000" dirty="0" smtClean="0"/>
              <a:t>(“Finance”)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257800" y="3733800"/>
            <a:ext cx="2895600" cy="1066800"/>
          </a:xfrm>
          <a:prstGeom prst="wedgeRectCallout">
            <a:avLst>
              <a:gd name="adj1" fmla="val -100877"/>
              <a:gd name="adj2" fmla="val -41339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keys() returns samples in decreasing order of frequency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Installing Python and NLTK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33537"/>
            <a:ext cx="8382000" cy="4995863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defRPr/>
            </a:pPr>
            <a:r>
              <a:rPr lang="en-US" sz="3000" dirty="0" smtClean="0"/>
              <a:t>Install</a:t>
            </a:r>
          </a:p>
          <a:p>
            <a:pPr marL="765810" lvl="1" indent="-256032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C00000"/>
                </a:solidFill>
              </a:rPr>
              <a:t>http</a:t>
            </a:r>
            <a:r>
              <a:rPr lang="en-US" dirty="0">
                <a:solidFill>
                  <a:srgbClr val="C00000"/>
                </a:solidFill>
              </a:rPr>
              <a:t>://www.nltk.org/install.html</a:t>
            </a:r>
            <a:endParaRPr lang="en-US" dirty="0" smtClean="0">
              <a:solidFill>
                <a:srgbClr val="C00000"/>
              </a:solidFill>
            </a:endParaRPr>
          </a:p>
          <a:p>
            <a:pPr marL="365760" indent="-256032" fontAlgn="auto">
              <a:spcAft>
                <a:spcPts val="0"/>
              </a:spcAft>
              <a:defRPr/>
            </a:pPr>
            <a:r>
              <a:rPr lang="en-US" sz="3000" dirty="0" smtClean="0"/>
              <a:t>Download NLTK data</a:t>
            </a:r>
          </a:p>
          <a:p>
            <a:pPr marL="765810" lvl="1" indent="-256032" fontAlgn="auto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&gt;&gt;&gt; import </a:t>
            </a:r>
            <a:r>
              <a:rPr lang="en-US" dirty="0" err="1" smtClean="0">
                <a:solidFill>
                  <a:srgbClr val="C00000"/>
                </a:solidFill>
              </a:rPr>
              <a:t>nltk</a:t>
            </a:r>
            <a:endParaRPr lang="en-US" dirty="0" smtClean="0">
              <a:solidFill>
                <a:srgbClr val="C00000"/>
              </a:solidFill>
            </a:endParaRPr>
          </a:p>
          <a:p>
            <a:pPr marL="765810" lvl="1" indent="-256032" fontAlgn="auto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&gt;&gt;&gt; </a:t>
            </a:r>
            <a:r>
              <a:rPr lang="en-US" dirty="0" err="1" smtClean="0">
                <a:solidFill>
                  <a:srgbClr val="C00000"/>
                </a:solidFill>
              </a:rPr>
              <a:t>nltk.download</a:t>
            </a:r>
            <a:r>
              <a:rPr lang="en-US" dirty="0" smtClean="0">
                <a:solidFill>
                  <a:srgbClr val="C00000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Python interpreter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Interpreter evaluates python expressions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33537"/>
            <a:ext cx="8001000" cy="4919663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&gt;python</a:t>
            </a:r>
          </a:p>
          <a:p>
            <a:pPr marL="365760" indent="-256032" fontAlgn="auto">
              <a:spcAft>
                <a:spcPts val="0"/>
              </a:spcAft>
              <a:buFont typeface="Wingdings" charset="2"/>
              <a:buChar char="Ø"/>
              <a:defRPr/>
            </a:pPr>
            <a:endParaRPr lang="en-US" sz="18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&gt;&gt;&gt; 2+3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5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18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&gt;&gt;&gt; word = "python"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&gt;&gt;&gt; word[2]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't‘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&gt;&gt;&gt; print word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python</a:t>
            </a:r>
          </a:p>
          <a:p>
            <a:pPr marL="365760" indent="-256032" fontAlgn="auto">
              <a:spcAft>
                <a:spcPts val="0"/>
              </a:spcAft>
              <a:buNone/>
              <a:defRPr/>
            </a:pPr>
            <a:endParaRPr lang="en-US" sz="18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&gt;&gt;&gt; x = 3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&gt;&gt;&gt; y = 9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&gt;&gt;&gt; z = (x + y + 0.0)/3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&gt;&gt;&gt; z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1800" dirty="0" smtClean="0"/>
              <a:t>4.0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1800" dirty="0"/>
          </a:p>
        </p:txBody>
      </p:sp>
      <p:sp>
        <p:nvSpPr>
          <p:cNvPr id="4" name="Rectangular Callout 3"/>
          <p:cNvSpPr/>
          <p:nvPr/>
        </p:nvSpPr>
        <p:spPr>
          <a:xfrm>
            <a:off x="4419600" y="2895600"/>
            <a:ext cx="1828800" cy="609600"/>
          </a:xfrm>
          <a:prstGeom prst="wedgeRectCallout">
            <a:avLst>
              <a:gd name="adj1" fmla="val -95133"/>
              <a:gd name="adj2" fmla="val 15572"/>
            </a:avLst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 type declaration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Running a python script</a:t>
            </a:r>
            <a:endParaRPr lang="en-US"/>
          </a:p>
        </p:txBody>
      </p:sp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Unix command line</a:t>
            </a:r>
          </a:p>
          <a:p>
            <a:pPr lvl="1">
              <a:buFont typeface="Verdana" pitchFamily="34" charset="0"/>
              <a:buNone/>
            </a:pPr>
            <a:r>
              <a:rPr lang="en-US" smtClean="0">
                <a:solidFill>
                  <a:srgbClr val="00B050"/>
                </a:solidFill>
              </a:rPr>
              <a:t>python myscript.py</a:t>
            </a:r>
          </a:p>
          <a:p>
            <a:pPr lvl="1"/>
            <a:endParaRPr lang="en-US" smtClean="0"/>
          </a:p>
          <a:p>
            <a:r>
              <a:rPr lang="en-US" smtClean="0"/>
              <a:t>Within the interpreter</a:t>
            </a:r>
          </a:p>
          <a:p>
            <a:pPr lvl="1">
              <a:buFont typeface="Verdana" pitchFamily="34" charset="0"/>
              <a:buNone/>
            </a:pPr>
            <a:r>
              <a:rPr lang="en-US" smtClean="0">
                <a:solidFill>
                  <a:srgbClr val="00B050"/>
                </a:solidFill>
              </a:rPr>
              <a:t>&gt;&gt;&gt; execfile(“myscript.py”)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Working with strings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1-Intro</Template>
  <TotalTime>1859</TotalTime>
  <Words>1571</Words>
  <Application>Microsoft Office PowerPoint</Application>
  <PresentationFormat>On-screen Show (4:3)</PresentationFormat>
  <Paragraphs>367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1_AIIA00</vt:lpstr>
      <vt:lpstr>Introduction to Python/NLTK</vt:lpstr>
      <vt:lpstr>This tutorial</vt:lpstr>
      <vt:lpstr>Python</vt:lpstr>
      <vt:lpstr>Benefits</vt:lpstr>
      <vt:lpstr>Installing Python and NLTK</vt:lpstr>
      <vt:lpstr>Python interpreter</vt:lpstr>
      <vt:lpstr>Interpreter evaluates python expressions</vt:lpstr>
      <vt:lpstr>Running a python script</vt:lpstr>
      <vt:lpstr>Working with strings</vt:lpstr>
      <vt:lpstr>Split into parts</vt:lpstr>
      <vt:lpstr>Joining strings</vt:lpstr>
      <vt:lpstr>Comparing strings</vt:lpstr>
      <vt:lpstr>Other string operations</vt:lpstr>
      <vt:lpstr>Collections</vt:lpstr>
      <vt:lpstr>List</vt:lpstr>
      <vt:lpstr>Accessing list contents</vt:lpstr>
      <vt:lpstr>List manipulation</vt:lpstr>
      <vt:lpstr>Tuple</vt:lpstr>
      <vt:lpstr>Converting between list &amp; tuple</vt:lpstr>
      <vt:lpstr>Dictionary</vt:lpstr>
      <vt:lpstr>File manipulation</vt:lpstr>
      <vt:lpstr>Reading contents</vt:lpstr>
      <vt:lpstr>Writing files</vt:lpstr>
      <vt:lpstr>Conditions</vt:lpstr>
      <vt:lpstr>if.. then.. else</vt:lpstr>
      <vt:lpstr>Loops</vt:lpstr>
      <vt:lpstr>for..in</vt:lpstr>
      <vt:lpstr>Functions</vt:lpstr>
      <vt:lpstr>Defining a function</vt:lpstr>
      <vt:lpstr>Classes</vt:lpstr>
      <vt:lpstr>Object oriented programming</vt:lpstr>
      <vt:lpstr>Python is object oriented</vt:lpstr>
      <vt:lpstr>Defining a class</vt:lpstr>
      <vt:lpstr>NLTK</vt:lpstr>
      <vt:lpstr>NLTK</vt:lpstr>
      <vt:lpstr>NLTK</vt:lpstr>
      <vt:lpstr>‘import nltk’</vt:lpstr>
      <vt:lpstr>Ex 1: Function to get a topic’s files</vt:lpstr>
      <vt:lpstr>Ex 2: Number of tokens in a topic</vt:lpstr>
      <vt:lpstr>Getting most probable word in a topic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Python/NLTK</dc:title>
  <dc:creator>apd</dc:creator>
  <cp:lastModifiedBy>Giuseppe Attardi</cp:lastModifiedBy>
  <cp:revision>114</cp:revision>
  <dcterms:created xsi:type="dcterms:W3CDTF">2010-09-20T00:14:07Z</dcterms:created>
  <dcterms:modified xsi:type="dcterms:W3CDTF">2014-03-10T23:52:43Z</dcterms:modified>
</cp:coreProperties>
</file>