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4"/>
  </p:notesMasterIdLst>
  <p:handoutMasterIdLst>
    <p:handoutMasterId r:id="rId85"/>
  </p:handoutMasterIdLst>
  <p:sldIdLst>
    <p:sldId id="687" r:id="rId2"/>
    <p:sldId id="688" r:id="rId3"/>
    <p:sldId id="689" r:id="rId4"/>
    <p:sldId id="690" r:id="rId5"/>
    <p:sldId id="691" r:id="rId6"/>
    <p:sldId id="692" r:id="rId7"/>
    <p:sldId id="693" r:id="rId8"/>
    <p:sldId id="694" r:id="rId9"/>
    <p:sldId id="351" r:id="rId10"/>
    <p:sldId id="695" r:id="rId11"/>
    <p:sldId id="696" r:id="rId12"/>
    <p:sldId id="697" r:id="rId13"/>
    <p:sldId id="698" r:id="rId14"/>
    <p:sldId id="699" r:id="rId15"/>
    <p:sldId id="700" r:id="rId16"/>
    <p:sldId id="701" r:id="rId17"/>
    <p:sldId id="702" r:id="rId18"/>
    <p:sldId id="703" r:id="rId19"/>
    <p:sldId id="704" r:id="rId20"/>
    <p:sldId id="705" r:id="rId21"/>
    <p:sldId id="706" r:id="rId22"/>
    <p:sldId id="707" r:id="rId23"/>
    <p:sldId id="711" r:id="rId24"/>
    <p:sldId id="712" r:id="rId25"/>
    <p:sldId id="754" r:id="rId26"/>
    <p:sldId id="713" r:id="rId27"/>
    <p:sldId id="714" r:id="rId28"/>
    <p:sldId id="716" r:id="rId29"/>
    <p:sldId id="717" r:id="rId30"/>
    <p:sldId id="726" r:id="rId31"/>
    <p:sldId id="727" r:id="rId32"/>
    <p:sldId id="728" r:id="rId33"/>
    <p:sldId id="767" r:id="rId34"/>
    <p:sldId id="733" r:id="rId35"/>
    <p:sldId id="735" r:id="rId36"/>
    <p:sldId id="736" r:id="rId37"/>
    <p:sldId id="737" r:id="rId38"/>
    <p:sldId id="739" r:id="rId39"/>
    <p:sldId id="740" r:id="rId40"/>
    <p:sldId id="741" r:id="rId41"/>
    <p:sldId id="742" r:id="rId42"/>
    <p:sldId id="744" r:id="rId43"/>
    <p:sldId id="745" r:id="rId44"/>
    <p:sldId id="746" r:id="rId45"/>
    <p:sldId id="747" r:id="rId46"/>
    <p:sldId id="750" r:id="rId47"/>
    <p:sldId id="627" r:id="rId48"/>
    <p:sldId id="617" r:id="rId49"/>
    <p:sldId id="618" r:id="rId50"/>
    <p:sldId id="619" r:id="rId51"/>
    <p:sldId id="761" r:id="rId52"/>
    <p:sldId id="620" r:id="rId53"/>
    <p:sldId id="621" r:id="rId54"/>
    <p:sldId id="622" r:id="rId55"/>
    <p:sldId id="623" r:id="rId56"/>
    <p:sldId id="625" r:id="rId57"/>
    <p:sldId id="537" r:id="rId58"/>
    <p:sldId id="561" r:id="rId59"/>
    <p:sldId id="549" r:id="rId60"/>
    <p:sldId id="550" r:id="rId61"/>
    <p:sldId id="562" r:id="rId62"/>
    <p:sldId id="558" r:id="rId63"/>
    <p:sldId id="563" r:id="rId64"/>
    <p:sldId id="538" r:id="rId65"/>
    <p:sldId id="539" r:id="rId66"/>
    <p:sldId id="564" r:id="rId67"/>
    <p:sldId id="551" r:id="rId68"/>
    <p:sldId id="565" r:id="rId69"/>
    <p:sldId id="516" r:id="rId70"/>
    <p:sldId id="554" r:id="rId71"/>
    <p:sldId id="555" r:id="rId72"/>
    <p:sldId id="556" r:id="rId73"/>
    <p:sldId id="557" r:id="rId74"/>
    <p:sldId id="769" r:id="rId75"/>
    <p:sldId id="718" r:id="rId76"/>
    <p:sldId id="719" r:id="rId77"/>
    <p:sldId id="720" r:id="rId78"/>
    <p:sldId id="721" r:id="rId79"/>
    <p:sldId id="722" r:id="rId80"/>
    <p:sldId id="723" r:id="rId81"/>
    <p:sldId id="724" r:id="rId82"/>
    <p:sldId id="725" r:id="rId83"/>
  </p:sldIdLst>
  <p:sldSz cx="9144000" cy="6858000" type="screen4x3"/>
  <p:notesSz cx="6934200" cy="9220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1400" b="1" kern="1200">
        <a:solidFill>
          <a:schemeClr val="tx1"/>
        </a:solidFill>
        <a:latin typeface="Arial" charset="0"/>
        <a:ea typeface="+mn-ea"/>
        <a:cs typeface="+mn-cs"/>
      </a:defRPr>
    </a:lvl1pPr>
    <a:lvl2pPr marL="457200" algn="l" rtl="0" eaLnBrk="0" fontAlgn="base" hangingPunct="0">
      <a:spcBef>
        <a:spcPct val="0"/>
      </a:spcBef>
      <a:spcAft>
        <a:spcPct val="0"/>
      </a:spcAft>
      <a:defRPr sz="1400" b="1" kern="1200">
        <a:solidFill>
          <a:schemeClr val="tx1"/>
        </a:solidFill>
        <a:latin typeface="Arial" charset="0"/>
        <a:ea typeface="+mn-ea"/>
        <a:cs typeface="+mn-cs"/>
      </a:defRPr>
    </a:lvl2pPr>
    <a:lvl3pPr marL="914400" algn="l" rtl="0" eaLnBrk="0" fontAlgn="base" hangingPunct="0">
      <a:spcBef>
        <a:spcPct val="0"/>
      </a:spcBef>
      <a:spcAft>
        <a:spcPct val="0"/>
      </a:spcAft>
      <a:defRPr sz="1400" b="1" kern="1200">
        <a:solidFill>
          <a:schemeClr val="tx1"/>
        </a:solidFill>
        <a:latin typeface="Arial" charset="0"/>
        <a:ea typeface="+mn-ea"/>
        <a:cs typeface="+mn-cs"/>
      </a:defRPr>
    </a:lvl3pPr>
    <a:lvl4pPr marL="1371600" algn="l" rtl="0" eaLnBrk="0" fontAlgn="base" hangingPunct="0">
      <a:spcBef>
        <a:spcPct val="0"/>
      </a:spcBef>
      <a:spcAft>
        <a:spcPct val="0"/>
      </a:spcAft>
      <a:defRPr sz="1400" b="1" kern="1200">
        <a:solidFill>
          <a:schemeClr val="tx1"/>
        </a:solidFill>
        <a:latin typeface="Arial" charset="0"/>
        <a:ea typeface="+mn-ea"/>
        <a:cs typeface="+mn-cs"/>
      </a:defRPr>
    </a:lvl4pPr>
    <a:lvl5pPr marL="1828800" algn="l" rtl="0" eaLnBrk="0" fontAlgn="base" hangingPunct="0">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736">
          <p15:clr>
            <a:srgbClr val="A4A3A4"/>
          </p15:clr>
        </p15:guide>
      </p15:sldGuideLst>
    </p:ext>
    <p:ext uri="{2D200454-40CA-4A62-9FC3-DE9A4176ACB9}">
      <p15:notesGuideLst xmlns:p15="http://schemas.microsoft.com/office/powerpoint/2012/main">
        <p15:guide id="1" orient="horz" pos="2905">
          <p15:clr>
            <a:srgbClr val="A4A3A4"/>
          </p15:clr>
        </p15:guide>
        <p15:guide id="2" pos="218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A8487"/>
    <a:srgbClr val="1C5A61"/>
    <a:srgbClr val="0C6D9C"/>
    <a:srgbClr val="FF0000"/>
    <a:srgbClr val="CC3300"/>
    <a:srgbClr val="F5F5F5"/>
    <a:srgbClr val="F4F4F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868" autoAdjust="0"/>
    <p:restoredTop sz="67225" autoAdjust="0"/>
  </p:normalViewPr>
  <p:slideViewPr>
    <p:cSldViewPr>
      <p:cViewPr varScale="1">
        <p:scale>
          <a:sx n="96" d="100"/>
          <a:sy n="96" d="100"/>
        </p:scale>
        <p:origin x="2640" y="176"/>
      </p:cViewPr>
      <p:guideLst>
        <p:guide orient="horz" pos="2160"/>
        <p:guide pos="273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8776"/>
    </p:cViewPr>
  </p:sorterViewPr>
  <p:notesViewPr>
    <p:cSldViewPr>
      <p:cViewPr varScale="1">
        <p:scale>
          <a:sx n="83" d="100"/>
          <a:sy n="83" d="100"/>
        </p:scale>
        <p:origin x="-840" y="-66"/>
      </p:cViewPr>
      <p:guideLst>
        <p:guide orient="horz" pos="2905"/>
        <p:guide pos="218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2236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2338" y="4379913"/>
            <a:ext cx="5087937" cy="4146550"/>
          </a:xfrm>
          <a:prstGeom prst="rect">
            <a:avLst/>
          </a:prstGeom>
          <a:noFill/>
          <a:ln w="12700">
            <a:noFill/>
            <a:miter lim="800000"/>
            <a:headEnd/>
            <a:tailEnd/>
          </a:ln>
          <a:effectLst/>
        </p:spPr>
        <p:txBody>
          <a:bodyPr vert="horz" wrap="square" lIns="95912" tIns="47958" rIns="95912" bIns="47958"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1" name="Rectangle 3"/>
          <p:cNvSpPr>
            <a:spLocks noGrp="1" noRot="1" noChangeAspect="1" noChangeArrowheads="1" noTextEdit="1"/>
          </p:cNvSpPr>
          <p:nvPr>
            <p:ph type="sldImg" idx="2"/>
          </p:nvPr>
        </p:nvSpPr>
        <p:spPr bwMode="auto">
          <a:xfrm>
            <a:off x="1173163" y="698500"/>
            <a:ext cx="4591050" cy="34432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860120773"/>
      </p:ext>
    </p:extLst>
  </p:cSld>
  <p:clrMap bg1="lt1" tx1="dk1" bg2="lt2" tx2="dk2" accent1="accent1" accent2="accent2" accent3="accent3" accent4="accent4" accent5="accent5" accent6="accent6" hlink="hlink" folHlink="folHlink"/>
  <p:notesStyle>
    <a:lvl1pPr algn="l" defTabSz="963613" rtl="0" eaLnBrk="0" fontAlgn="base" hangingPunct="0">
      <a:spcBef>
        <a:spcPct val="30000"/>
      </a:spcBef>
      <a:spcAft>
        <a:spcPct val="0"/>
      </a:spcAft>
      <a:defRPr sz="1200" kern="1200">
        <a:solidFill>
          <a:schemeClr val="tx1"/>
        </a:solidFill>
        <a:latin typeface="Arial" charset="0"/>
        <a:ea typeface="+mn-ea"/>
        <a:cs typeface="+mn-cs"/>
      </a:defRPr>
    </a:lvl1pPr>
    <a:lvl2pPr marL="469900" algn="l" defTabSz="963613" rtl="0" eaLnBrk="0" fontAlgn="base" hangingPunct="0">
      <a:spcBef>
        <a:spcPct val="30000"/>
      </a:spcBef>
      <a:spcAft>
        <a:spcPct val="0"/>
      </a:spcAft>
      <a:defRPr sz="1200" kern="1200">
        <a:solidFill>
          <a:schemeClr val="tx1"/>
        </a:solidFill>
        <a:latin typeface="Arial" charset="0"/>
        <a:ea typeface="+mn-ea"/>
        <a:cs typeface="+mn-cs"/>
      </a:defRPr>
    </a:lvl2pPr>
    <a:lvl3pPr marL="938213" algn="l" defTabSz="963613" rtl="0" eaLnBrk="0" fontAlgn="base" hangingPunct="0">
      <a:spcBef>
        <a:spcPct val="30000"/>
      </a:spcBef>
      <a:spcAft>
        <a:spcPct val="0"/>
      </a:spcAft>
      <a:defRPr sz="1200" kern="1200">
        <a:solidFill>
          <a:schemeClr val="tx1"/>
        </a:solidFill>
        <a:latin typeface="Arial" charset="0"/>
        <a:ea typeface="+mn-ea"/>
        <a:cs typeface="+mn-cs"/>
      </a:defRPr>
    </a:lvl3pPr>
    <a:lvl4pPr marL="1408113" algn="l" defTabSz="963613" rtl="0" eaLnBrk="0" fontAlgn="base" hangingPunct="0">
      <a:spcBef>
        <a:spcPct val="30000"/>
      </a:spcBef>
      <a:spcAft>
        <a:spcPct val="0"/>
      </a:spcAft>
      <a:defRPr sz="1200" kern="1200">
        <a:solidFill>
          <a:schemeClr val="tx1"/>
        </a:solidFill>
        <a:latin typeface="Arial" charset="0"/>
        <a:ea typeface="+mn-ea"/>
        <a:cs typeface="+mn-cs"/>
      </a:defRPr>
    </a:lvl4pPr>
    <a:lvl5pPr marL="1876425" algn="l" defTabSz="963613"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1166813" y="693738"/>
            <a:ext cx="4605337" cy="3454400"/>
          </a:xfrm>
          <a:solidFill>
            <a:srgbClr val="FFFFFF"/>
          </a:solidFill>
          <a:ln/>
        </p:spPr>
      </p:sp>
      <p:sp>
        <p:nvSpPr>
          <p:cNvPr id="4099" name="Rectangle 3"/>
          <p:cNvSpPr>
            <a:spLocks noGrp="1" noChangeArrowheads="1"/>
          </p:cNvSpPr>
          <p:nvPr>
            <p:ph type="body" idx="1"/>
          </p:nvPr>
        </p:nvSpPr>
        <p:spPr>
          <a:xfrm>
            <a:off x="923925" y="4379913"/>
            <a:ext cx="5086350" cy="4146550"/>
          </a:xfrm>
          <a:solidFill>
            <a:srgbClr val="FFFFFF"/>
          </a:solidFill>
          <a:ln>
            <a:solidFill>
              <a:srgbClr val="000000"/>
            </a:solidFill>
          </a:ln>
        </p:spPr>
        <p:txBody>
          <a:bodyPr lIns="90727" tIns="45359" rIns="90727" bIns="45359"/>
          <a:lstStyle/>
          <a:p>
            <a:endParaRPr lang="en-US" altLang="en-US"/>
          </a:p>
        </p:txBody>
      </p:sp>
    </p:spTree>
    <p:extLst>
      <p:ext uri="{BB962C8B-B14F-4D97-AF65-F5344CB8AC3E}">
        <p14:creationId xmlns:p14="http://schemas.microsoft.com/office/powerpoint/2010/main" val="1166411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t>
            </a:r>
            <a:r>
              <a:rPr lang="en-IT" dirty="0"/>
              <a:t>(x) &gt;= S(x1)</a:t>
            </a:r>
          </a:p>
          <a:p>
            <a:endParaRPr lang="en-IT" dirty="0"/>
          </a:p>
          <a:p>
            <a:r>
              <a:rPr lang="en-GB" dirty="0"/>
              <a:t> </a:t>
            </a:r>
            <a:endParaRPr lang="en-IT" dirty="0"/>
          </a:p>
        </p:txBody>
      </p:sp>
    </p:spTree>
    <p:extLst>
      <p:ext uri="{BB962C8B-B14F-4D97-AF65-F5344CB8AC3E}">
        <p14:creationId xmlns:p14="http://schemas.microsoft.com/office/powerpoint/2010/main" val="132064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Tree>
    <p:extLst>
      <p:ext uri="{BB962C8B-B14F-4D97-AF65-F5344CB8AC3E}">
        <p14:creationId xmlns:p14="http://schemas.microsoft.com/office/powerpoint/2010/main" val="933672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alternative approach is to enumerate the </a:t>
            </a:r>
            <a:r>
              <a:rPr lang="en-GB" dirty="0" err="1"/>
              <a:t>itemsets</a:t>
            </a:r>
            <a:r>
              <a:rPr lang="en-GB" dirty="0"/>
              <a:t> contained in each transaction and </a:t>
            </a:r>
            <a:r>
              <a:rPr lang="en-GB" b="1" dirty="0"/>
              <a:t>use them to update the support counts of their respective candidate </a:t>
            </a:r>
            <a:r>
              <a:rPr lang="en-GB" b="1" dirty="0" err="1"/>
              <a:t>itemsets</a:t>
            </a:r>
            <a:r>
              <a:rPr lang="en-GB" b="1" dirty="0"/>
              <a:t>. </a:t>
            </a:r>
          </a:p>
          <a:p>
            <a:endParaRPr lang="en-GB" dirty="0"/>
          </a:p>
          <a:p>
            <a:endParaRPr lang="en-GB" dirty="0"/>
          </a:p>
          <a:p>
            <a:r>
              <a:rPr lang="en-GB" dirty="0"/>
              <a:t>The </a:t>
            </a:r>
            <a:r>
              <a:rPr lang="en-GB" b="1" dirty="0"/>
              <a:t>number of ways to specify the first item of a 3-itemset </a:t>
            </a:r>
            <a:r>
              <a:rPr lang="en-GB" dirty="0"/>
              <a:t>contained in t is illustrated by the </a:t>
            </a:r>
            <a:r>
              <a:rPr lang="en-GB" b="1" dirty="0"/>
              <a:t>Level 1 </a:t>
            </a:r>
            <a:r>
              <a:rPr lang="en-GB" dirty="0"/>
              <a:t>prefix tree structure</a:t>
            </a:r>
          </a:p>
          <a:p>
            <a:endParaRPr lang="en-GB" dirty="0"/>
          </a:p>
          <a:p>
            <a:r>
              <a:rPr lang="en-GB" dirty="0"/>
              <a:t>Level 2 represents the number of ways to select </a:t>
            </a:r>
            <a:r>
              <a:rPr lang="en-GB" b="1" dirty="0"/>
              <a:t>the second item</a:t>
            </a:r>
          </a:p>
          <a:p>
            <a:endParaRPr lang="en-GB" b="1" dirty="0"/>
          </a:p>
          <a:p>
            <a:r>
              <a:rPr lang="en-GB" dirty="0"/>
              <a:t>Level 3 represents the complete set of 3-itemsets contained in t.</a:t>
            </a:r>
            <a:endParaRPr lang="en-IT" b="1" dirty="0"/>
          </a:p>
        </p:txBody>
      </p:sp>
    </p:spTree>
    <p:extLst>
      <p:ext uri="{BB962C8B-B14F-4D97-AF65-F5344CB8AC3E}">
        <p14:creationId xmlns:p14="http://schemas.microsoft.com/office/powerpoint/2010/main" val="990493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3613" rtl="0" eaLnBrk="0" fontAlgn="base" latinLnBrk="0" hangingPunct="0">
              <a:lnSpc>
                <a:spcPct val="100000"/>
              </a:lnSpc>
              <a:spcBef>
                <a:spcPct val="30000"/>
              </a:spcBef>
              <a:spcAft>
                <a:spcPct val="0"/>
              </a:spcAft>
              <a:buClrTx/>
              <a:buSzTx/>
              <a:buFontTx/>
              <a:buNone/>
              <a:tabLst/>
              <a:defRPr/>
            </a:pPr>
            <a:r>
              <a:rPr lang="en-GB" b="1" dirty="0"/>
              <a:t>candidate </a:t>
            </a:r>
            <a:r>
              <a:rPr lang="en-GB" b="1" dirty="0" err="1"/>
              <a:t>itemsets</a:t>
            </a:r>
            <a:r>
              <a:rPr lang="en-GB" b="1" dirty="0"/>
              <a:t> are partitioned into different buckets and stored in a hash tree. </a:t>
            </a:r>
            <a:r>
              <a:rPr lang="en-GB" dirty="0"/>
              <a:t>During support counting, </a:t>
            </a:r>
            <a:r>
              <a:rPr lang="en-GB" dirty="0" err="1"/>
              <a:t>itemsets</a:t>
            </a:r>
            <a:r>
              <a:rPr lang="en-GB" dirty="0"/>
              <a:t> contained in each transaction are also hashed into their appropriate buckets. That way, instead of comparing each itemset in the transaction with every candidate itemset, it is matched only against candidate </a:t>
            </a:r>
            <a:r>
              <a:rPr lang="en-GB" dirty="0" err="1"/>
              <a:t>itemsets</a:t>
            </a:r>
            <a:r>
              <a:rPr lang="en-GB" dirty="0"/>
              <a:t> that belong to the same bucket,</a:t>
            </a:r>
            <a:endParaRPr lang="en-IT" dirty="0"/>
          </a:p>
          <a:p>
            <a:endParaRPr lang="en-IT" dirty="0"/>
          </a:p>
        </p:txBody>
      </p:sp>
    </p:spTree>
    <p:extLst>
      <p:ext uri="{BB962C8B-B14F-4D97-AF65-F5344CB8AC3E}">
        <p14:creationId xmlns:p14="http://schemas.microsoft.com/office/powerpoint/2010/main" val="223840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T" dirty="0"/>
              <a:t>The 3 itemsets can start only with 1, 2 and 3 </a:t>
            </a:r>
          </a:p>
        </p:txBody>
      </p:sp>
    </p:spTree>
    <p:extLst>
      <p:ext uri="{BB962C8B-B14F-4D97-AF65-F5344CB8AC3E}">
        <p14:creationId xmlns:p14="http://schemas.microsoft.com/office/powerpoint/2010/main" val="417183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a candidate is a subset of the transaction, its support count is incremented. </a:t>
            </a:r>
            <a:endParaRPr lang="en-IT" dirty="0"/>
          </a:p>
        </p:txBody>
      </p:sp>
    </p:spTree>
    <p:extLst>
      <p:ext uri="{BB962C8B-B14F-4D97-AF65-F5344CB8AC3E}">
        <p14:creationId xmlns:p14="http://schemas.microsoft.com/office/powerpoint/2010/main" val="1378087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984833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2213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688" y="152400"/>
            <a:ext cx="2085975"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152400"/>
            <a:ext cx="6110288"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8067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80400" cy="533400"/>
          </a:xfrm>
        </p:spPr>
        <p:txBody>
          <a:bodyPr/>
          <a:lstStyle/>
          <a:p>
            <a:r>
              <a:rPr lang="en-US"/>
              <a:t>Click to edit Master title style</a:t>
            </a:r>
          </a:p>
        </p:txBody>
      </p:sp>
      <p:sp>
        <p:nvSpPr>
          <p:cNvPr id="3" name="Text Placeholder 2"/>
          <p:cNvSpPr>
            <a:spLocks noGrp="1"/>
          </p:cNvSpPr>
          <p:nvPr>
            <p:ph type="body" sz="half" idx="1"/>
          </p:nvPr>
        </p:nvSpPr>
        <p:spPr>
          <a:xfrm>
            <a:off x="411163" y="1143000"/>
            <a:ext cx="408305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6613" y="1143000"/>
            <a:ext cx="4083050" cy="5181600"/>
          </a:xfrm>
        </p:spPr>
        <p:txBody>
          <a:bodyPr/>
          <a:lstStyle/>
          <a:p>
            <a:pPr lvl="0"/>
            <a:endParaRPr lang="en-US" noProof="0"/>
          </a:p>
        </p:txBody>
      </p:sp>
    </p:spTree>
    <p:extLst>
      <p:ext uri="{BB962C8B-B14F-4D97-AF65-F5344CB8AC3E}">
        <p14:creationId xmlns:p14="http://schemas.microsoft.com/office/powerpoint/2010/main" val="3551883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8258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81166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163" y="1143000"/>
            <a:ext cx="40830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143000"/>
            <a:ext cx="40830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9827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217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6795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3525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55071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10913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280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11163" y="1143000"/>
            <a:ext cx="8318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 Third Level</a:t>
            </a:r>
          </a:p>
        </p:txBody>
      </p:sp>
      <p:grpSp>
        <p:nvGrpSpPr>
          <p:cNvPr id="1029" name="Group 16"/>
          <p:cNvGrpSpPr>
            <a:grpSpLocks/>
          </p:cNvGrpSpPr>
          <p:nvPr userDrawn="1"/>
        </p:nvGrpSpPr>
        <p:grpSpPr bwMode="auto">
          <a:xfrm>
            <a:off x="304800" y="838200"/>
            <a:ext cx="8534400" cy="152400"/>
            <a:chOff x="264" y="788"/>
            <a:chExt cx="5232" cy="124"/>
          </a:xfrm>
        </p:grpSpPr>
        <p:sp>
          <p:nvSpPr>
            <p:cNvPr id="1030" name="Rectangle 17"/>
            <p:cNvSpPr>
              <a:spLocks noChangeArrowheads="1"/>
            </p:cNvSpPr>
            <p:nvPr/>
          </p:nvSpPr>
          <p:spPr bwMode="auto">
            <a:xfrm>
              <a:off x="264" y="788"/>
              <a:ext cx="5232" cy="61"/>
            </a:xfrm>
            <a:prstGeom prst="rect">
              <a:avLst/>
            </a:prstGeom>
            <a:gradFill rotWithShape="0">
              <a:gsLst>
                <a:gs pos="0">
                  <a:srgbClr val="0E9BBA"/>
                </a:gs>
                <a:gs pos="50000">
                  <a:srgbClr val="12C2E9"/>
                </a:gs>
                <a:gs pos="100000">
                  <a:srgbClr val="0E9BBA"/>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defRPr/>
              </a:pPr>
              <a:endParaRPr lang="en-US" altLang="en-US"/>
            </a:p>
          </p:txBody>
        </p:sp>
        <p:sp>
          <p:nvSpPr>
            <p:cNvPr id="1031" name="Rectangle 18"/>
            <p:cNvSpPr>
              <a:spLocks noChangeArrowheads="1"/>
            </p:cNvSpPr>
            <p:nvPr/>
          </p:nvSpPr>
          <p:spPr bwMode="auto">
            <a:xfrm>
              <a:off x="264" y="881"/>
              <a:ext cx="5232" cy="31"/>
            </a:xfrm>
            <a:prstGeom prst="rect">
              <a:avLst/>
            </a:prstGeom>
            <a:gradFill rotWithShape="0">
              <a:gsLst>
                <a:gs pos="0">
                  <a:srgbClr val="B200B2"/>
                </a:gs>
                <a:gs pos="50000">
                  <a:srgbClr val="FF00FF"/>
                </a:gs>
                <a:gs pos="100000">
                  <a:srgbClr val="B200B2"/>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defRPr/>
              </a:pPr>
              <a:endParaRPr lang="en-US" altLang="en-US"/>
            </a:p>
          </p:txBody>
        </p:sp>
      </p:grpSp>
      <p:sp>
        <p:nvSpPr>
          <p:cNvPr id="11" name="Text Box 10"/>
          <p:cNvSpPr txBox="1">
            <a:spLocks noChangeArrowheads="1"/>
          </p:cNvSpPr>
          <p:nvPr userDrawn="1"/>
        </p:nvSpPr>
        <p:spPr bwMode="auto">
          <a:xfrm>
            <a:off x="457200" y="6400800"/>
            <a:ext cx="8534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defRPr/>
            </a:pPr>
            <a:r>
              <a:rPr lang="en-US"/>
              <a:t>10/26/2020             </a:t>
            </a:r>
            <a:r>
              <a:rPr lang="en-US" baseline="0"/>
              <a:t>         </a:t>
            </a:r>
            <a:r>
              <a:rPr lang="en-US" dirty="0"/>
              <a:t>Introduction to Data Mining, 2</a:t>
            </a:r>
            <a:r>
              <a:rPr lang="en-US" baseline="30000" dirty="0"/>
              <a:t>nd</a:t>
            </a:r>
            <a:r>
              <a:rPr lang="en-US" dirty="0"/>
              <a:t> Edition 			</a:t>
            </a:r>
            <a:r>
              <a:rPr lang="en-US" baseline="0" dirty="0"/>
              <a:t>           </a:t>
            </a:r>
            <a:fld id="{7C9F7F48-2944-4AF0-87BF-27ECBE076434}" type="slidenum">
              <a:rPr lang="en-US" smtClean="0"/>
              <a:pPr>
                <a:spcBef>
                  <a:spcPct val="50000"/>
                </a:spcBef>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lnSpc>
          <a:spcPts val="3600"/>
        </a:lnSpc>
        <a:spcBef>
          <a:spcPct val="0"/>
        </a:spcBef>
        <a:spcAft>
          <a:spcPct val="0"/>
        </a:spcAft>
        <a:defRPr sz="3200" b="1">
          <a:solidFill>
            <a:schemeClr val="tx1"/>
          </a:solidFill>
          <a:latin typeface="+mj-lt"/>
          <a:ea typeface="+mj-ea"/>
          <a:cs typeface="+mj-cs"/>
        </a:defRPr>
      </a:lvl1pPr>
      <a:lvl2pPr algn="l" rtl="0" eaLnBrk="0" fontAlgn="base" hangingPunct="0">
        <a:lnSpc>
          <a:spcPts val="3600"/>
        </a:lnSpc>
        <a:spcBef>
          <a:spcPct val="0"/>
        </a:spcBef>
        <a:spcAft>
          <a:spcPct val="0"/>
        </a:spcAft>
        <a:defRPr sz="3200" b="1">
          <a:solidFill>
            <a:schemeClr val="tx1"/>
          </a:solidFill>
          <a:latin typeface="Tahoma" pitchFamily="34" charset="0"/>
        </a:defRPr>
      </a:lvl2pPr>
      <a:lvl3pPr algn="l" rtl="0" eaLnBrk="0" fontAlgn="base" hangingPunct="0">
        <a:lnSpc>
          <a:spcPts val="3600"/>
        </a:lnSpc>
        <a:spcBef>
          <a:spcPct val="0"/>
        </a:spcBef>
        <a:spcAft>
          <a:spcPct val="0"/>
        </a:spcAft>
        <a:defRPr sz="3200" b="1">
          <a:solidFill>
            <a:schemeClr val="tx1"/>
          </a:solidFill>
          <a:latin typeface="Tahoma" pitchFamily="34" charset="0"/>
        </a:defRPr>
      </a:lvl3pPr>
      <a:lvl4pPr algn="l" rtl="0" eaLnBrk="0" fontAlgn="base" hangingPunct="0">
        <a:lnSpc>
          <a:spcPts val="3600"/>
        </a:lnSpc>
        <a:spcBef>
          <a:spcPct val="0"/>
        </a:spcBef>
        <a:spcAft>
          <a:spcPct val="0"/>
        </a:spcAft>
        <a:defRPr sz="3200" b="1">
          <a:solidFill>
            <a:schemeClr val="tx1"/>
          </a:solidFill>
          <a:latin typeface="Tahoma" pitchFamily="34" charset="0"/>
        </a:defRPr>
      </a:lvl4pPr>
      <a:lvl5pPr algn="l" rtl="0" eaLnBrk="0" fontAlgn="base" hangingPunct="0">
        <a:lnSpc>
          <a:spcPts val="3600"/>
        </a:lnSpc>
        <a:spcBef>
          <a:spcPct val="0"/>
        </a:spcBef>
        <a:spcAft>
          <a:spcPct val="0"/>
        </a:spcAft>
        <a:defRPr sz="3200" b="1">
          <a:solidFill>
            <a:schemeClr val="tx1"/>
          </a:solidFill>
          <a:latin typeface="Tahoma" pitchFamily="34" charset="0"/>
        </a:defRPr>
      </a:lvl5pPr>
      <a:lvl6pPr marL="457200" algn="l" rtl="0" eaLnBrk="0" fontAlgn="base" hangingPunct="0">
        <a:lnSpc>
          <a:spcPts val="3600"/>
        </a:lnSpc>
        <a:spcBef>
          <a:spcPct val="0"/>
        </a:spcBef>
        <a:spcAft>
          <a:spcPct val="0"/>
        </a:spcAft>
        <a:defRPr sz="3200" b="1">
          <a:solidFill>
            <a:schemeClr val="tx1"/>
          </a:solidFill>
          <a:latin typeface="Tahoma" pitchFamily="34" charset="0"/>
        </a:defRPr>
      </a:lvl6pPr>
      <a:lvl7pPr marL="914400" algn="l" rtl="0" eaLnBrk="0" fontAlgn="base" hangingPunct="0">
        <a:lnSpc>
          <a:spcPts val="3600"/>
        </a:lnSpc>
        <a:spcBef>
          <a:spcPct val="0"/>
        </a:spcBef>
        <a:spcAft>
          <a:spcPct val="0"/>
        </a:spcAft>
        <a:defRPr sz="3200" b="1">
          <a:solidFill>
            <a:schemeClr val="tx1"/>
          </a:solidFill>
          <a:latin typeface="Tahoma" pitchFamily="34" charset="0"/>
        </a:defRPr>
      </a:lvl7pPr>
      <a:lvl8pPr marL="1371600" algn="l" rtl="0" eaLnBrk="0" fontAlgn="base" hangingPunct="0">
        <a:lnSpc>
          <a:spcPts val="3600"/>
        </a:lnSpc>
        <a:spcBef>
          <a:spcPct val="0"/>
        </a:spcBef>
        <a:spcAft>
          <a:spcPct val="0"/>
        </a:spcAft>
        <a:defRPr sz="3200" b="1">
          <a:solidFill>
            <a:schemeClr val="tx1"/>
          </a:solidFill>
          <a:latin typeface="Tahoma" pitchFamily="34" charset="0"/>
        </a:defRPr>
      </a:lvl8pPr>
      <a:lvl9pPr marL="1828800" algn="l" rtl="0" eaLnBrk="0" fontAlgn="base" hangingPunct="0">
        <a:lnSpc>
          <a:spcPts val="3600"/>
        </a:lnSpc>
        <a:spcBef>
          <a:spcPct val="0"/>
        </a:spcBef>
        <a:spcAft>
          <a:spcPct val="0"/>
        </a:spcAft>
        <a:defRPr sz="3200" b="1">
          <a:solidFill>
            <a:schemeClr val="tx1"/>
          </a:solidFill>
          <a:latin typeface="Tahoma" pitchFamily="34" charset="0"/>
        </a:defRPr>
      </a:lvl9pPr>
    </p:titleStyle>
    <p:bodyStyle>
      <a:lvl1pPr marL="292100" indent="-292100" algn="l" rtl="0" eaLnBrk="0" fontAlgn="base" hangingPunct="0">
        <a:spcBef>
          <a:spcPct val="10000"/>
        </a:spcBef>
        <a:spcAft>
          <a:spcPts val="400"/>
        </a:spcAft>
        <a:buClr>
          <a:srgbClr val="0C7B9C"/>
        </a:buClr>
        <a:buSzPct val="75000"/>
        <a:buFont typeface="Monotype Sorts" pitchFamily="2" charset="2"/>
        <a:buChar char="l"/>
        <a:defRPr sz="2800">
          <a:solidFill>
            <a:schemeClr val="tx1"/>
          </a:solidFill>
          <a:latin typeface="+mn-lt"/>
          <a:ea typeface="+mn-ea"/>
          <a:cs typeface="+mn-cs"/>
        </a:defRPr>
      </a:lvl1pPr>
      <a:lvl2pPr marL="800100" indent="-342900" algn="l" rtl="0" eaLnBrk="0" fontAlgn="base" hangingPunct="0">
        <a:spcBef>
          <a:spcPct val="10000"/>
        </a:spcBef>
        <a:spcAft>
          <a:spcPts val="400"/>
        </a:spcAft>
        <a:buClr>
          <a:srgbClr val="0C7B9C"/>
        </a:buClr>
        <a:buSzPct val="100000"/>
        <a:buFont typeface="Arial" charset="0"/>
        <a:buChar char="–"/>
        <a:defRPr sz="2400">
          <a:solidFill>
            <a:schemeClr val="tx1"/>
          </a:solidFill>
          <a:latin typeface="+mn-lt"/>
        </a:defRPr>
      </a:lvl2pPr>
      <a:lvl3pPr marL="914400" algn="l" rtl="0" eaLnBrk="0" fontAlgn="base" hangingPunct="0">
        <a:spcBef>
          <a:spcPct val="10000"/>
        </a:spcBef>
        <a:spcAft>
          <a:spcPts val="400"/>
        </a:spcAft>
        <a:buClr>
          <a:srgbClr val="0C7B9C"/>
        </a:buClr>
        <a:buSzPct val="70000"/>
        <a:buFont typeface="Wingdings" pitchFamily="2" charset="2"/>
        <a:buChar char="u"/>
        <a:defRPr sz="20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9.bin"/><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2.bin"/><Relationship Id="rId1" Type="http://schemas.openxmlformats.org/officeDocument/2006/relationships/slideLayout" Target="../slideLayouts/slideLayout7.xml"/><Relationship Id="rId5" Type="http://schemas.openxmlformats.org/officeDocument/2006/relationships/image" Target="../media/image14.emf"/><Relationship Id="rId4"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4.bin"/><Relationship Id="rId1" Type="http://schemas.openxmlformats.org/officeDocument/2006/relationships/slideLayout" Target="../slideLayouts/slideLayout6.xml"/><Relationship Id="rId5" Type="http://schemas.openxmlformats.org/officeDocument/2006/relationships/image" Target="../media/image16.emf"/><Relationship Id="rId4"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6.bin"/><Relationship Id="rId1" Type="http://schemas.openxmlformats.org/officeDocument/2006/relationships/slideLayout" Target="../slideLayouts/slideLayout6.xml"/><Relationship Id="rId5" Type="http://schemas.openxmlformats.org/officeDocument/2006/relationships/image" Target="../media/image17.emf"/><Relationship Id="rId4" Type="http://schemas.openxmlformats.org/officeDocument/2006/relationships/oleObject" Target="../embeddings/oleObject17.bin"/></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8.bin"/><Relationship Id="rId1" Type="http://schemas.openxmlformats.org/officeDocument/2006/relationships/slideLayout" Target="../slideLayouts/slideLayout6.xml"/><Relationship Id="rId5" Type="http://schemas.openxmlformats.org/officeDocument/2006/relationships/image" Target="../media/image19.emf"/><Relationship Id="rId4" Type="http://schemas.openxmlformats.org/officeDocument/2006/relationships/oleObject" Target="../embeddings/oleObject19.bin"/></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20.bin"/><Relationship Id="rId1" Type="http://schemas.openxmlformats.org/officeDocument/2006/relationships/slideLayout" Target="../slideLayouts/slideLayout6.xml"/><Relationship Id="rId5" Type="http://schemas.openxmlformats.org/officeDocument/2006/relationships/image" Target="../media/image21.emf"/><Relationship Id="rId4" Type="http://schemas.openxmlformats.org/officeDocument/2006/relationships/oleObject" Target="../embeddings/oleObject21.bin"/></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3.emf"/><Relationship Id="rId2" Type="http://schemas.openxmlformats.org/officeDocument/2006/relationships/oleObject" Target="../embeddings/oleObject22.bin"/><Relationship Id="rId1" Type="http://schemas.openxmlformats.org/officeDocument/2006/relationships/slideLayout" Target="../slideLayouts/slideLayout6.xml"/><Relationship Id="rId6" Type="http://schemas.openxmlformats.org/officeDocument/2006/relationships/oleObject" Target="../embeddings/oleObject24.bin"/><Relationship Id="rId5" Type="http://schemas.openxmlformats.org/officeDocument/2006/relationships/image" Target="../media/image22.emf"/><Relationship Id="rId4" Type="http://schemas.openxmlformats.org/officeDocument/2006/relationships/oleObject" Target="../embeddings/oleObject23.bin"/></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oleObject" Target="../embeddings/oleObject25.bin"/><Relationship Id="rId1" Type="http://schemas.openxmlformats.org/officeDocument/2006/relationships/slideLayout" Target="../slideLayouts/slideLayout6.xml"/><Relationship Id="rId6" Type="http://schemas.openxmlformats.org/officeDocument/2006/relationships/oleObject" Target="../embeddings/oleObject27.bin"/><Relationship Id="rId5" Type="http://schemas.openxmlformats.org/officeDocument/2006/relationships/image" Target="../media/image22.emf"/><Relationship Id="rId4" Type="http://schemas.openxmlformats.org/officeDocument/2006/relationships/oleObject" Target="../embeddings/oleObject26.bin"/></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5.emf"/><Relationship Id="rId2" Type="http://schemas.openxmlformats.org/officeDocument/2006/relationships/oleObject" Target="../embeddings/oleObject25.bin"/><Relationship Id="rId1" Type="http://schemas.openxmlformats.org/officeDocument/2006/relationships/slideLayout" Target="../slideLayouts/slideLayout6.xml"/><Relationship Id="rId6" Type="http://schemas.openxmlformats.org/officeDocument/2006/relationships/oleObject" Target="../embeddings/oleObject28.bin"/><Relationship Id="rId5" Type="http://schemas.openxmlformats.org/officeDocument/2006/relationships/image" Target="../media/image22.emf"/><Relationship Id="rId4" Type="http://schemas.openxmlformats.org/officeDocument/2006/relationships/oleObject" Target="../embeddings/oleObject26.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6.emf"/><Relationship Id="rId2" Type="http://schemas.openxmlformats.org/officeDocument/2006/relationships/oleObject" Target="../embeddings/oleObject29.bin"/><Relationship Id="rId1" Type="http://schemas.openxmlformats.org/officeDocument/2006/relationships/slideLayout" Target="../slideLayouts/slideLayout6.xml"/><Relationship Id="rId6" Type="http://schemas.openxmlformats.org/officeDocument/2006/relationships/oleObject" Target="../embeddings/oleObject31.bin"/><Relationship Id="rId5" Type="http://schemas.openxmlformats.org/officeDocument/2006/relationships/image" Target="../media/image22.emf"/><Relationship Id="rId4" Type="http://schemas.openxmlformats.org/officeDocument/2006/relationships/oleObject" Target="../embeddings/oleObject30.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32.bin"/><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oleObject" Target="../embeddings/oleObject33.bin"/></Relationships>
</file>

<file path=ppt/slides/_rels/slide2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34.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2.bin"/><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35.bin"/><Relationship Id="rId1" Type="http://schemas.openxmlformats.org/officeDocument/2006/relationships/slideLayout" Target="../slideLayouts/slideLayout6.xml"/><Relationship Id="rId5" Type="http://schemas.openxmlformats.org/officeDocument/2006/relationships/image" Target="../media/image30.emf"/><Relationship Id="rId4" Type="http://schemas.openxmlformats.org/officeDocument/2006/relationships/oleObject" Target="../embeddings/oleObject36.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37.bin"/><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emf"/><Relationship Id="rId7" Type="http://schemas.openxmlformats.org/officeDocument/2006/relationships/image" Target="../media/image34.emf"/><Relationship Id="rId2" Type="http://schemas.openxmlformats.org/officeDocument/2006/relationships/oleObject" Target="../embeddings/oleObject38.bin"/><Relationship Id="rId1" Type="http://schemas.openxmlformats.org/officeDocument/2006/relationships/slideLayout" Target="../slideLayouts/slideLayout2.xml"/><Relationship Id="rId6" Type="http://schemas.openxmlformats.org/officeDocument/2006/relationships/oleObject" Target="../embeddings/oleObject40.bin"/><Relationship Id="rId5" Type="http://schemas.openxmlformats.org/officeDocument/2006/relationships/image" Target="../media/image33.emf"/><Relationship Id="rId4" Type="http://schemas.openxmlformats.org/officeDocument/2006/relationships/oleObject" Target="../embeddings/oleObject39.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3.wmf"/><Relationship Id="rId7"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oleObject" Target="../embeddings/oleObject5.bin"/><Relationship Id="rId5" Type="http://schemas.openxmlformats.org/officeDocument/2006/relationships/image" Target="../media/image4.wmf"/><Relationship Id="rId4" Type="http://schemas.openxmlformats.org/officeDocument/2006/relationships/oleObject" Target="../embeddings/oleObject4.bin"/><Relationship Id="rId9" Type="http://schemas.openxmlformats.org/officeDocument/2006/relationships/image" Target="../media/image6.emf"/></Relationships>
</file>

<file path=ppt/slides/_rels/slide4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oleObject" Target="../embeddings/oleObject41.bin"/><Relationship Id="rId1" Type="http://schemas.openxmlformats.org/officeDocument/2006/relationships/slideLayout" Target="../slideLayouts/slideLayout6.xml"/><Relationship Id="rId5" Type="http://schemas.openxmlformats.org/officeDocument/2006/relationships/image" Target="../media/image36.wmf"/><Relationship Id="rId4" Type="http://schemas.openxmlformats.org/officeDocument/2006/relationships/oleObject" Target="../embeddings/oleObject42.bin"/></Relationships>
</file>

<file path=ppt/slides/_rels/slide41.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43.bin"/><Relationship Id="rId1" Type="http://schemas.openxmlformats.org/officeDocument/2006/relationships/slideLayout" Target="../slideLayouts/slideLayout6.xml"/><Relationship Id="rId5" Type="http://schemas.openxmlformats.org/officeDocument/2006/relationships/image" Target="../media/image38.emf"/><Relationship Id="rId4" Type="http://schemas.openxmlformats.org/officeDocument/2006/relationships/oleObject" Target="../embeddings/oleObject44.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oleObject" Target="../embeddings/oleObject45.bin"/><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7.bin"/><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1.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oleObject" Target="../embeddings/oleObject47.bin"/><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3.emf"/></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027"/>
          <p:cNvSpPr>
            <a:spLocks noChangeArrowheads="1"/>
          </p:cNvSpPr>
          <p:nvPr/>
        </p:nvSpPr>
        <p:spPr bwMode="auto">
          <a:xfrm>
            <a:off x="0" y="1519221"/>
            <a:ext cx="8991600" cy="467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eaLnBrk="1" hangingPunct="1">
              <a:spcBef>
                <a:spcPct val="20000"/>
              </a:spcBef>
              <a:spcAft>
                <a:spcPct val="0"/>
              </a:spcAft>
              <a:buClr>
                <a:schemeClr val="folHlink"/>
              </a:buClr>
              <a:buSzPct val="60000"/>
              <a:buFont typeface="Wingdings" pitchFamily="2" charset="2"/>
              <a:buNone/>
            </a:pPr>
            <a:r>
              <a:rPr lang="en-US" altLang="en-US" sz="3200" b="0" dirty="0"/>
              <a:t>Chapter 5 </a:t>
            </a:r>
          </a:p>
          <a:p>
            <a:pPr algn="ctr" eaLnBrk="1" hangingPunct="1">
              <a:spcBef>
                <a:spcPct val="20000"/>
              </a:spcBef>
              <a:spcAft>
                <a:spcPct val="0"/>
              </a:spcAft>
              <a:buClr>
                <a:schemeClr val="folHlink"/>
              </a:buClr>
              <a:buSzPct val="60000"/>
              <a:buFont typeface="Wingdings" pitchFamily="2" charset="2"/>
              <a:buNone/>
            </a:pPr>
            <a:r>
              <a:rPr lang="en-US" altLang="en-US" sz="3200" dirty="0"/>
              <a:t>Association Analysis</a:t>
            </a:r>
            <a:r>
              <a:rPr lang="en-US" altLang="en-US" sz="1600" dirty="0"/>
              <a:t>: </a:t>
            </a:r>
            <a:r>
              <a:rPr lang="en-US" altLang="en-US" sz="3200" dirty="0"/>
              <a:t>Basic Concepts</a:t>
            </a:r>
          </a:p>
          <a:p>
            <a:pPr algn="ctr">
              <a:spcBef>
                <a:spcPct val="0"/>
              </a:spcBef>
              <a:spcAft>
                <a:spcPct val="0"/>
              </a:spcAft>
              <a:buClrTx/>
              <a:buSzTx/>
              <a:buFontTx/>
              <a:buNone/>
            </a:pPr>
            <a:endParaRPr lang="en-US" altLang="en-US" sz="3200" b="0" dirty="0"/>
          </a:p>
          <a:p>
            <a:pPr lvl="0" algn="ctr" eaLnBrk="1" hangingPunct="1">
              <a:spcBef>
                <a:spcPct val="20000"/>
              </a:spcBef>
              <a:spcAft>
                <a:spcPct val="0"/>
              </a:spcAft>
              <a:buClr>
                <a:srgbClr val="800080"/>
              </a:buClr>
              <a:buSzPct val="60000"/>
              <a:buNone/>
            </a:pPr>
            <a:r>
              <a:rPr lang="en-US" altLang="en-US" sz="3200" b="0" dirty="0">
                <a:solidFill>
                  <a:srgbClr val="000000"/>
                </a:solidFill>
                <a:latin typeface="Arial" pitchFamily="34" charset="0"/>
              </a:rPr>
              <a:t>Introduction to Data Mining, 2</a:t>
            </a:r>
            <a:r>
              <a:rPr lang="en-US" altLang="en-US" sz="3200" b="0" baseline="30000" dirty="0">
                <a:solidFill>
                  <a:srgbClr val="000000"/>
                </a:solidFill>
                <a:latin typeface="Arial" pitchFamily="34" charset="0"/>
              </a:rPr>
              <a:t>nd</a:t>
            </a:r>
            <a:r>
              <a:rPr lang="en-US" altLang="en-US" sz="3200" b="0" dirty="0">
                <a:solidFill>
                  <a:srgbClr val="000000"/>
                </a:solidFill>
                <a:latin typeface="Arial" pitchFamily="34" charset="0"/>
              </a:rPr>
              <a:t> Edition</a:t>
            </a:r>
          </a:p>
          <a:p>
            <a:pPr lvl="0" algn="ctr" eaLnBrk="1" hangingPunct="1">
              <a:spcBef>
                <a:spcPct val="20000"/>
              </a:spcBef>
              <a:spcAft>
                <a:spcPct val="0"/>
              </a:spcAft>
              <a:buClr>
                <a:srgbClr val="800080"/>
              </a:buClr>
              <a:buSzPct val="60000"/>
              <a:buNone/>
            </a:pPr>
            <a:r>
              <a:rPr lang="en-US" altLang="en-US" sz="3200" b="0" dirty="0">
                <a:solidFill>
                  <a:srgbClr val="000000"/>
                </a:solidFill>
                <a:latin typeface="Arial" pitchFamily="34" charset="0"/>
              </a:rPr>
              <a:t>by</a:t>
            </a:r>
          </a:p>
          <a:p>
            <a:pPr lvl="0" algn="ctr" eaLnBrk="1" hangingPunct="1">
              <a:spcBef>
                <a:spcPct val="20000"/>
              </a:spcBef>
              <a:spcAft>
                <a:spcPct val="0"/>
              </a:spcAft>
              <a:buClr>
                <a:srgbClr val="800080"/>
              </a:buClr>
              <a:buSzPct val="60000"/>
              <a:buNone/>
            </a:pPr>
            <a:r>
              <a:rPr lang="en-US" altLang="en-US" sz="3200" b="0" dirty="0">
                <a:solidFill>
                  <a:srgbClr val="000000"/>
                </a:solidFill>
                <a:latin typeface="Arial" pitchFamily="34" charset="0"/>
              </a:rPr>
              <a:t>Tan, Steinbach, Karpatne, Kumar</a:t>
            </a:r>
            <a:endParaRPr lang="en-US" altLang="en-US" sz="1600" b="0" dirty="0">
              <a:solidFill>
                <a:srgbClr val="000000"/>
              </a:solidFill>
              <a:latin typeface="Arial" pitchFamily="34" charset="0"/>
            </a:endParaRPr>
          </a:p>
          <a:p>
            <a:pPr algn="ctr">
              <a:spcBef>
                <a:spcPct val="0"/>
              </a:spcBef>
              <a:spcAft>
                <a:spcPct val="0"/>
              </a:spcAft>
              <a:buClrTx/>
              <a:buSzTx/>
              <a:buFontTx/>
              <a:buNone/>
            </a:pPr>
            <a:endParaRPr lang="en-US" altLang="en-US" sz="4000" b="0" dirty="0"/>
          </a:p>
          <a:p>
            <a:pPr algn="ctr">
              <a:spcBef>
                <a:spcPct val="0"/>
              </a:spcBef>
              <a:spcAft>
                <a:spcPct val="0"/>
              </a:spcAft>
              <a:buClrTx/>
              <a:buSzTx/>
              <a:buFontTx/>
              <a:buNone/>
            </a:pPr>
            <a:endParaRPr lang="en-US" altLang="en-US" sz="4000" b="0" dirty="0"/>
          </a:p>
        </p:txBody>
      </p:sp>
    </p:spTree>
    <p:extLst>
      <p:ext uri="{BB962C8B-B14F-4D97-AF65-F5344CB8AC3E}">
        <p14:creationId xmlns:p14="http://schemas.microsoft.com/office/powerpoint/2010/main" val="3926944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Frequent Itemset Generation</a:t>
            </a:r>
          </a:p>
        </p:txBody>
      </p:sp>
      <p:graphicFrame>
        <p:nvGraphicFramePr>
          <p:cNvPr id="12291" name="Object 3"/>
          <p:cNvGraphicFramePr>
            <a:graphicFrameLocks noChangeAspect="1"/>
          </p:cNvGraphicFramePr>
          <p:nvPr/>
        </p:nvGraphicFramePr>
        <p:xfrm>
          <a:off x="304800" y="990600"/>
          <a:ext cx="7034213" cy="5313363"/>
        </p:xfrm>
        <a:graphic>
          <a:graphicData uri="http://schemas.openxmlformats.org/presentationml/2006/ole">
            <mc:AlternateContent xmlns:mc="http://schemas.openxmlformats.org/markup-compatibility/2006">
              <mc:Choice xmlns:v="urn:schemas-microsoft-com:vml" Requires="v">
                <p:oleObj name="VISIO" r:id="rId2" imgW="9811512" imgH="7395972" progId="Visio.Drawing.6">
                  <p:embed/>
                </p:oleObj>
              </mc:Choice>
              <mc:Fallback>
                <p:oleObj name="VISIO" r:id="rId2" imgW="9811512" imgH="7395972" progId="Visio.Drawing.6">
                  <p:embed/>
                  <p:pic>
                    <p:nvPicPr>
                      <p:cNvPr id="12291"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90600"/>
                        <a:ext cx="7034213" cy="531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2" name="Text Box 4"/>
          <p:cNvSpPr txBox="1">
            <a:spLocks noChangeArrowheads="1"/>
          </p:cNvSpPr>
          <p:nvPr/>
        </p:nvSpPr>
        <p:spPr bwMode="auto">
          <a:xfrm>
            <a:off x="6248400" y="5257800"/>
            <a:ext cx="2743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2000"/>
              <a:t>Given d items, there are 2</a:t>
            </a:r>
            <a:r>
              <a:rPr lang="en-US" altLang="en-US" sz="2000" baseline="30000"/>
              <a:t>d</a:t>
            </a:r>
            <a:r>
              <a:rPr lang="en-US" altLang="en-US" sz="2000"/>
              <a:t> possible candidate itemsets</a:t>
            </a:r>
            <a:endParaRPr lang="en-US" altLang="en-US" sz="2000">
              <a:sym typeface="Symbol" pitchFamily="18" charset="2"/>
            </a:endParaRPr>
          </a:p>
        </p:txBody>
      </p:sp>
    </p:spTree>
    <p:extLst>
      <p:ext uri="{BB962C8B-B14F-4D97-AF65-F5344CB8AC3E}">
        <p14:creationId xmlns:p14="http://schemas.microsoft.com/office/powerpoint/2010/main" val="4258167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Frequent Itemset Generation</a:t>
            </a:r>
          </a:p>
        </p:txBody>
      </p:sp>
      <p:sp>
        <p:nvSpPr>
          <p:cNvPr id="13315" name="Rectangle 3"/>
          <p:cNvSpPr>
            <a:spLocks noGrp="1" noChangeArrowheads="1"/>
          </p:cNvSpPr>
          <p:nvPr>
            <p:ph type="body" idx="1"/>
          </p:nvPr>
        </p:nvSpPr>
        <p:spPr>
          <a:xfrm>
            <a:off x="152400" y="990600"/>
            <a:ext cx="8839200" cy="5410200"/>
          </a:xfrm>
        </p:spPr>
        <p:txBody>
          <a:bodyPr/>
          <a:lstStyle/>
          <a:p>
            <a:r>
              <a:rPr lang="en-US" altLang="en-US"/>
              <a:t>Brute-force approach: </a:t>
            </a:r>
          </a:p>
          <a:p>
            <a:pPr lvl="1"/>
            <a:r>
              <a:rPr lang="en-US" altLang="en-US"/>
              <a:t>Each itemset in the lattice is a </a:t>
            </a:r>
            <a:r>
              <a:rPr lang="en-US" altLang="en-US">
                <a:solidFill>
                  <a:srgbClr val="FF0000"/>
                </a:solidFill>
              </a:rPr>
              <a:t>candidate</a:t>
            </a:r>
            <a:r>
              <a:rPr lang="en-US" altLang="en-US"/>
              <a:t> frequent itemset</a:t>
            </a:r>
          </a:p>
          <a:p>
            <a:pPr lvl="1"/>
            <a:r>
              <a:rPr lang="en-US" altLang="en-US"/>
              <a:t>Count the support of each candidate by scanning the database</a:t>
            </a:r>
          </a:p>
          <a:p>
            <a:pPr lvl="1"/>
            <a:endParaRPr lang="en-US" altLang="en-US"/>
          </a:p>
          <a:p>
            <a:pPr lvl="1"/>
            <a:endParaRPr lang="en-US" altLang="en-US"/>
          </a:p>
          <a:p>
            <a:pPr lvl="1"/>
            <a:endParaRPr lang="en-US" altLang="en-US"/>
          </a:p>
          <a:p>
            <a:pPr lvl="1"/>
            <a:endParaRPr lang="en-US" altLang="en-US"/>
          </a:p>
          <a:p>
            <a:pPr lvl="1"/>
            <a:endParaRPr lang="en-US" altLang="en-US"/>
          </a:p>
          <a:p>
            <a:pPr lvl="1"/>
            <a:endParaRPr lang="en-US" altLang="en-US"/>
          </a:p>
          <a:p>
            <a:pPr lvl="1"/>
            <a:r>
              <a:rPr lang="en-US" altLang="en-US"/>
              <a:t>Match each transaction against every candidate</a:t>
            </a:r>
          </a:p>
          <a:p>
            <a:pPr lvl="1"/>
            <a:r>
              <a:rPr lang="en-US" altLang="en-US"/>
              <a:t>Complexity ~ O(NMw) =&gt; </a:t>
            </a:r>
            <a:r>
              <a:rPr lang="en-US" altLang="en-US">
                <a:solidFill>
                  <a:srgbClr val="FF0000"/>
                </a:solidFill>
              </a:rPr>
              <a:t>Expensive since M = 2</a:t>
            </a:r>
            <a:r>
              <a:rPr lang="en-US" altLang="en-US" baseline="30000">
                <a:solidFill>
                  <a:srgbClr val="FF0000"/>
                </a:solidFill>
              </a:rPr>
              <a:t>d</a:t>
            </a:r>
            <a:r>
              <a:rPr lang="en-US" altLang="en-US">
                <a:solidFill>
                  <a:srgbClr val="FF0000"/>
                </a:solidFill>
              </a:rPr>
              <a:t> </a:t>
            </a:r>
            <a:r>
              <a:rPr lang="en-US" altLang="en-US"/>
              <a:t>!!!</a:t>
            </a:r>
          </a:p>
        </p:txBody>
      </p:sp>
      <p:graphicFrame>
        <p:nvGraphicFramePr>
          <p:cNvPr id="13316" name="Object 4"/>
          <p:cNvGraphicFramePr>
            <a:graphicFrameLocks noChangeAspect="1"/>
          </p:cNvGraphicFramePr>
          <p:nvPr/>
        </p:nvGraphicFramePr>
        <p:xfrm>
          <a:off x="1144588" y="2743200"/>
          <a:ext cx="7281862" cy="2667000"/>
        </p:xfrm>
        <a:graphic>
          <a:graphicData uri="http://schemas.openxmlformats.org/presentationml/2006/ole">
            <mc:AlternateContent xmlns:mc="http://schemas.openxmlformats.org/markup-compatibility/2006">
              <mc:Choice xmlns:v="urn:schemas-microsoft-com:vml" Requires="v">
                <p:oleObj name="Visio" r:id="rId2" imgW="7643978" imgH="2744343" progId="Visio.Drawing.6">
                  <p:embed/>
                </p:oleObj>
              </mc:Choice>
              <mc:Fallback>
                <p:oleObj name="Visio" r:id="rId2" imgW="7643978" imgH="2744343" progId="Visio.Drawing.6">
                  <p:embed/>
                  <p:pic>
                    <p:nvPicPr>
                      <p:cNvPr id="1331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588" y="2743200"/>
                        <a:ext cx="7281862"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52459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152400"/>
            <a:ext cx="8534400" cy="533400"/>
          </a:xfrm>
        </p:spPr>
        <p:txBody>
          <a:bodyPr/>
          <a:lstStyle/>
          <a:p>
            <a:r>
              <a:rPr lang="en-US" altLang="en-US"/>
              <a:t>Frequent Itemset Generation Strategies</a:t>
            </a:r>
          </a:p>
        </p:txBody>
      </p:sp>
      <p:sp>
        <p:nvSpPr>
          <p:cNvPr id="14339" name="Rectangle 3"/>
          <p:cNvSpPr>
            <a:spLocks noGrp="1" noChangeArrowheads="1"/>
          </p:cNvSpPr>
          <p:nvPr>
            <p:ph type="body" idx="1"/>
          </p:nvPr>
        </p:nvSpPr>
        <p:spPr>
          <a:xfrm>
            <a:off x="411163" y="1066800"/>
            <a:ext cx="8318500" cy="5257800"/>
          </a:xfrm>
        </p:spPr>
        <p:txBody>
          <a:bodyPr/>
          <a:lstStyle/>
          <a:p>
            <a:pPr>
              <a:lnSpc>
                <a:spcPct val="90000"/>
              </a:lnSpc>
            </a:pPr>
            <a:r>
              <a:rPr lang="en-US" altLang="en-US" dirty="0"/>
              <a:t>Reduce the </a:t>
            </a:r>
            <a:r>
              <a:rPr lang="en-US" altLang="en-US" dirty="0">
                <a:solidFill>
                  <a:srgbClr val="FF0000"/>
                </a:solidFill>
              </a:rPr>
              <a:t>number of candidates</a:t>
            </a:r>
            <a:r>
              <a:rPr lang="en-US" altLang="en-US" dirty="0"/>
              <a:t> (M)</a:t>
            </a:r>
          </a:p>
          <a:p>
            <a:pPr lvl="1">
              <a:lnSpc>
                <a:spcPct val="90000"/>
              </a:lnSpc>
            </a:pPr>
            <a:r>
              <a:rPr lang="en-US" altLang="en-US" dirty="0"/>
              <a:t>Complete search: M=2</a:t>
            </a:r>
            <a:r>
              <a:rPr lang="en-US" altLang="en-US" baseline="30000" dirty="0"/>
              <a:t>d</a:t>
            </a:r>
          </a:p>
          <a:p>
            <a:pPr lvl="1">
              <a:lnSpc>
                <a:spcPct val="90000"/>
              </a:lnSpc>
            </a:pPr>
            <a:r>
              <a:rPr lang="en-US" altLang="en-US" dirty="0"/>
              <a:t>Use pruning techniques to reduce M</a:t>
            </a:r>
          </a:p>
          <a:p>
            <a:pPr lvl="4">
              <a:lnSpc>
                <a:spcPct val="90000"/>
              </a:lnSpc>
            </a:pPr>
            <a:endParaRPr lang="en-US" altLang="en-US" sz="1200" dirty="0"/>
          </a:p>
          <a:p>
            <a:pPr>
              <a:lnSpc>
                <a:spcPct val="90000"/>
              </a:lnSpc>
            </a:pPr>
            <a:r>
              <a:rPr lang="en-US" altLang="en-US" dirty="0"/>
              <a:t>Reduce the </a:t>
            </a:r>
            <a:r>
              <a:rPr lang="en-US" altLang="en-US" dirty="0">
                <a:solidFill>
                  <a:srgbClr val="FF0000"/>
                </a:solidFill>
              </a:rPr>
              <a:t>number of transactions </a:t>
            </a:r>
            <a:r>
              <a:rPr lang="en-US" altLang="en-US" dirty="0"/>
              <a:t>(N)</a:t>
            </a:r>
          </a:p>
          <a:p>
            <a:pPr lvl="1">
              <a:lnSpc>
                <a:spcPct val="90000"/>
              </a:lnSpc>
            </a:pPr>
            <a:r>
              <a:rPr lang="en-US" altLang="en-US" dirty="0"/>
              <a:t>Reduce size of N as the size of itemset increases</a:t>
            </a:r>
          </a:p>
          <a:p>
            <a:pPr lvl="4">
              <a:lnSpc>
                <a:spcPct val="90000"/>
              </a:lnSpc>
            </a:pPr>
            <a:endParaRPr lang="en-US" altLang="en-US" sz="1000" dirty="0"/>
          </a:p>
          <a:p>
            <a:pPr>
              <a:lnSpc>
                <a:spcPct val="90000"/>
              </a:lnSpc>
            </a:pPr>
            <a:r>
              <a:rPr lang="en-US" altLang="en-US" dirty="0"/>
              <a:t>Reduce the </a:t>
            </a:r>
            <a:r>
              <a:rPr lang="en-US" altLang="en-US" dirty="0">
                <a:solidFill>
                  <a:srgbClr val="FF0000"/>
                </a:solidFill>
              </a:rPr>
              <a:t>number of comparisons</a:t>
            </a:r>
            <a:r>
              <a:rPr lang="en-US" altLang="en-US" dirty="0"/>
              <a:t> (NM)</a:t>
            </a:r>
          </a:p>
          <a:p>
            <a:pPr lvl="1">
              <a:lnSpc>
                <a:spcPct val="90000"/>
              </a:lnSpc>
            </a:pPr>
            <a:r>
              <a:rPr lang="en-US" altLang="en-US" dirty="0"/>
              <a:t>Use efficient data structures to store the candidates or transactions</a:t>
            </a:r>
          </a:p>
          <a:p>
            <a:pPr lvl="1">
              <a:lnSpc>
                <a:spcPct val="90000"/>
              </a:lnSpc>
            </a:pPr>
            <a:r>
              <a:rPr lang="en-US" altLang="en-US" dirty="0"/>
              <a:t>No need to match every candidate against every transaction</a:t>
            </a:r>
          </a:p>
        </p:txBody>
      </p:sp>
    </p:spTree>
    <p:extLst>
      <p:ext uri="{BB962C8B-B14F-4D97-AF65-F5344CB8AC3E}">
        <p14:creationId xmlns:p14="http://schemas.microsoft.com/office/powerpoint/2010/main" val="1036179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Reducing Number of Candidates</a:t>
            </a:r>
          </a:p>
        </p:txBody>
      </p:sp>
      <p:sp>
        <p:nvSpPr>
          <p:cNvPr id="15363" name="Rectangle 3"/>
          <p:cNvSpPr>
            <a:spLocks noGrp="1" noChangeArrowheads="1"/>
          </p:cNvSpPr>
          <p:nvPr>
            <p:ph type="body" idx="1"/>
          </p:nvPr>
        </p:nvSpPr>
        <p:spPr>
          <a:xfrm>
            <a:off x="411163" y="1143000"/>
            <a:ext cx="8580437" cy="5181600"/>
          </a:xfrm>
        </p:spPr>
        <p:txBody>
          <a:bodyPr/>
          <a:lstStyle/>
          <a:p>
            <a:r>
              <a:rPr lang="en-US" altLang="en-US">
                <a:solidFill>
                  <a:srgbClr val="CC3300"/>
                </a:solidFill>
              </a:rPr>
              <a:t>Apriori principle</a:t>
            </a:r>
            <a:r>
              <a:rPr lang="en-US" altLang="en-US"/>
              <a:t>:</a:t>
            </a:r>
          </a:p>
          <a:p>
            <a:pPr lvl="1"/>
            <a:r>
              <a:rPr lang="en-US" altLang="en-US"/>
              <a:t>If an itemset is frequent, then all of its subsets must also be frequent</a:t>
            </a:r>
          </a:p>
          <a:p>
            <a:pPr lvl="4"/>
            <a:endParaRPr lang="en-US" altLang="en-US"/>
          </a:p>
          <a:p>
            <a:r>
              <a:rPr lang="en-US" altLang="en-US"/>
              <a:t>Apriori principle holds due to the following property of the support measure:</a:t>
            </a:r>
          </a:p>
          <a:p>
            <a:endParaRPr lang="en-US" altLang="en-US"/>
          </a:p>
          <a:p>
            <a:endParaRPr lang="en-US" altLang="en-US"/>
          </a:p>
          <a:p>
            <a:pPr lvl="1"/>
            <a:r>
              <a:rPr lang="en-US" altLang="en-US"/>
              <a:t>Support of an itemset never exceeds the support of its subsets</a:t>
            </a:r>
          </a:p>
          <a:p>
            <a:pPr lvl="1"/>
            <a:r>
              <a:rPr lang="en-US" altLang="en-US"/>
              <a:t>This is known as the </a:t>
            </a:r>
            <a:r>
              <a:rPr lang="en-US" altLang="en-US">
                <a:solidFill>
                  <a:srgbClr val="CC3300"/>
                </a:solidFill>
              </a:rPr>
              <a:t>anti-monotone</a:t>
            </a:r>
            <a:r>
              <a:rPr lang="en-US" altLang="en-US"/>
              <a:t> property of support</a:t>
            </a:r>
          </a:p>
        </p:txBody>
      </p:sp>
      <p:graphicFrame>
        <p:nvGraphicFramePr>
          <p:cNvPr id="15364" name="Object 4"/>
          <p:cNvGraphicFramePr>
            <a:graphicFrameLocks noChangeAspect="1"/>
          </p:cNvGraphicFramePr>
          <p:nvPr/>
        </p:nvGraphicFramePr>
        <p:xfrm>
          <a:off x="1981200" y="3984625"/>
          <a:ext cx="5715000" cy="582613"/>
        </p:xfrm>
        <a:graphic>
          <a:graphicData uri="http://schemas.openxmlformats.org/presentationml/2006/ole">
            <mc:AlternateContent xmlns:mc="http://schemas.openxmlformats.org/markup-compatibility/2006">
              <mc:Choice xmlns:v="urn:schemas-microsoft-com:vml" Requires="v">
                <p:oleObj name="Equation" r:id="rId2" imgW="1993900" imgH="203200" progId="Equation.3">
                  <p:embed/>
                </p:oleObj>
              </mc:Choice>
              <mc:Fallback>
                <p:oleObj name="Equation" r:id="rId2" imgW="1993900" imgH="203200" progId="Equation.3">
                  <p:embed/>
                  <p:pic>
                    <p:nvPicPr>
                      <p:cNvPr id="15364"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984625"/>
                        <a:ext cx="5715000" cy="582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68931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p:cNvGrpSpPr>
            <a:grpSpLocks/>
          </p:cNvGrpSpPr>
          <p:nvPr/>
        </p:nvGrpSpPr>
        <p:grpSpPr bwMode="auto">
          <a:xfrm>
            <a:off x="228600" y="1089025"/>
            <a:ext cx="8831263" cy="5235575"/>
            <a:chOff x="144" y="686"/>
            <a:chExt cx="5563" cy="3298"/>
          </a:xfrm>
        </p:grpSpPr>
        <p:sp>
          <p:nvSpPr>
            <p:cNvPr id="16391" name="Line 3"/>
            <p:cNvSpPr>
              <a:spLocks noChangeShapeType="1"/>
            </p:cNvSpPr>
            <p:nvPr/>
          </p:nvSpPr>
          <p:spPr bwMode="auto">
            <a:xfrm flipV="1">
              <a:off x="864" y="1920"/>
              <a:ext cx="576" cy="19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2" name="Text Box 4"/>
            <p:cNvSpPr txBox="1">
              <a:spLocks noChangeArrowheads="1"/>
            </p:cNvSpPr>
            <p:nvPr/>
          </p:nvSpPr>
          <p:spPr bwMode="auto">
            <a:xfrm>
              <a:off x="144" y="2112"/>
              <a:ext cx="100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2000" b="0">
                  <a:solidFill>
                    <a:srgbClr val="0C6D9C"/>
                  </a:solidFill>
                </a:rPr>
                <a:t>Found to be Infrequent</a:t>
              </a:r>
              <a:endParaRPr lang="en-US" altLang="en-US" sz="2000" b="0">
                <a:solidFill>
                  <a:srgbClr val="0C6D9C"/>
                </a:solidFill>
                <a:sym typeface="Symbol" pitchFamily="18" charset="2"/>
              </a:endParaRPr>
            </a:p>
          </p:txBody>
        </p:sp>
        <p:graphicFrame>
          <p:nvGraphicFramePr>
            <p:cNvPr id="16393" name="Object 5"/>
            <p:cNvGraphicFramePr>
              <a:graphicFrameLocks noChangeAspect="1"/>
            </p:cNvGraphicFramePr>
            <p:nvPr/>
          </p:nvGraphicFramePr>
          <p:xfrm>
            <a:off x="1392" y="686"/>
            <a:ext cx="4315" cy="3298"/>
          </p:xfrm>
          <a:graphic>
            <a:graphicData uri="http://schemas.openxmlformats.org/presentationml/2006/ole">
              <mc:AlternateContent xmlns:mc="http://schemas.openxmlformats.org/markup-compatibility/2006">
                <mc:Choice xmlns:v="urn:schemas-microsoft-com:vml" Requires="v">
                  <p:oleObj name="Visio" r:id="rId2" imgW="9866478" imgH="7377618" progId="Visio.Drawing.6">
                    <p:embed/>
                  </p:oleObj>
                </mc:Choice>
                <mc:Fallback>
                  <p:oleObj name="Visio" r:id="rId2" imgW="9866478" imgH="7377618" progId="Visio.Drawing.6">
                    <p:embed/>
                    <p:pic>
                      <p:nvPicPr>
                        <p:cNvPr id="16393"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 y="686"/>
                          <a:ext cx="4315" cy="3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6387" name="Rectangle 6"/>
          <p:cNvSpPr>
            <a:spLocks noGrp="1" noChangeArrowheads="1"/>
          </p:cNvSpPr>
          <p:nvPr>
            <p:ph type="title" idx="4294967295"/>
          </p:nvPr>
        </p:nvSpPr>
        <p:spPr/>
        <p:txBody>
          <a:bodyPr/>
          <a:lstStyle/>
          <a:p>
            <a:r>
              <a:rPr lang="en-US" altLang="en-US" sz="2800"/>
              <a:t>Illustrating Apriori Principle</a:t>
            </a:r>
          </a:p>
        </p:txBody>
      </p:sp>
      <p:grpSp>
        <p:nvGrpSpPr>
          <p:cNvPr id="3" name="Group 7"/>
          <p:cNvGrpSpPr>
            <a:grpSpLocks/>
          </p:cNvGrpSpPr>
          <p:nvPr/>
        </p:nvGrpSpPr>
        <p:grpSpPr bwMode="auto">
          <a:xfrm>
            <a:off x="2209800" y="1089025"/>
            <a:ext cx="6850063" cy="5235575"/>
            <a:chOff x="1392" y="686"/>
            <a:chExt cx="4315" cy="3298"/>
          </a:xfrm>
        </p:grpSpPr>
        <p:graphicFrame>
          <p:nvGraphicFramePr>
            <p:cNvPr id="16389" name="Object 8"/>
            <p:cNvGraphicFramePr>
              <a:graphicFrameLocks noChangeAspect="1"/>
            </p:cNvGraphicFramePr>
            <p:nvPr/>
          </p:nvGraphicFramePr>
          <p:xfrm>
            <a:off x="1392" y="686"/>
            <a:ext cx="4315" cy="3298"/>
          </p:xfrm>
          <a:graphic>
            <a:graphicData uri="http://schemas.openxmlformats.org/presentationml/2006/ole">
              <mc:AlternateContent xmlns:mc="http://schemas.openxmlformats.org/markup-compatibility/2006">
                <mc:Choice xmlns:v="urn:schemas-microsoft-com:vml" Requires="v">
                  <p:oleObj name="Visio" r:id="rId4" imgW="9866478" imgH="7377618" progId="Visio.Drawing.6">
                    <p:embed/>
                  </p:oleObj>
                </mc:Choice>
                <mc:Fallback>
                  <p:oleObj name="Visio" r:id="rId4" imgW="9866478" imgH="7377618" progId="Visio.Drawing.6">
                    <p:embed/>
                    <p:pic>
                      <p:nvPicPr>
                        <p:cNvPr id="16389"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2" y="686"/>
                          <a:ext cx="4315" cy="3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0" name="Text Box 9"/>
            <p:cNvSpPr txBox="1">
              <a:spLocks noChangeArrowheads="1"/>
            </p:cNvSpPr>
            <p:nvPr/>
          </p:nvSpPr>
          <p:spPr bwMode="auto">
            <a:xfrm>
              <a:off x="1488" y="3494"/>
              <a:ext cx="91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2000" b="0">
                  <a:solidFill>
                    <a:srgbClr val="FF0000"/>
                  </a:solidFill>
                </a:rPr>
                <a:t>Pruned supersets</a:t>
              </a:r>
              <a:endParaRPr lang="en-US" altLang="en-US" sz="2000" b="0">
                <a:solidFill>
                  <a:srgbClr val="FF0000"/>
                </a:solidFill>
                <a:sym typeface="Symbol" pitchFamily="18" charset="2"/>
              </a:endParaRPr>
            </a:p>
          </p:txBody>
        </p:sp>
      </p:grpSp>
    </p:spTree>
    <p:extLst>
      <p:ext uri="{BB962C8B-B14F-4D97-AF65-F5344CB8AC3E}">
        <p14:creationId xmlns:p14="http://schemas.microsoft.com/office/powerpoint/2010/main" val="2278879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Illustrating Apriori Principle</a:t>
            </a:r>
          </a:p>
        </p:txBody>
      </p:sp>
      <p:sp>
        <p:nvSpPr>
          <p:cNvPr id="17411" name="Text Box 12"/>
          <p:cNvSpPr txBox="1">
            <a:spLocks noChangeArrowheads="1"/>
          </p:cNvSpPr>
          <p:nvPr/>
        </p:nvSpPr>
        <p:spPr bwMode="auto">
          <a:xfrm>
            <a:off x="304800" y="3810000"/>
            <a:ext cx="2659063" cy="412750"/>
          </a:xfrm>
          <a:prstGeom prst="rect">
            <a:avLst/>
          </a:prstGeom>
          <a:solidFill>
            <a:srgbClr val="FFFF99"/>
          </a:solidFill>
          <a:ln w="15875">
            <a:solidFill>
              <a:schemeClr val="tx1"/>
            </a:solidFill>
            <a:miter lim="800000"/>
            <a:headEnd/>
            <a:tailEnd/>
          </a:ln>
        </p:spPr>
        <p:txBody>
          <a:bodyPr wrap="none"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2000" b="0">
                <a:latin typeface="Tahoma" pitchFamily="34" charset="0"/>
              </a:rPr>
              <a:t>Minimum Support = 3</a:t>
            </a:r>
          </a:p>
        </p:txBody>
      </p:sp>
      <p:graphicFrame>
        <p:nvGraphicFramePr>
          <p:cNvPr id="17412" name="Object 21"/>
          <p:cNvGraphicFramePr>
            <a:graphicFrameLocks noGrp="1" noChangeAspect="1"/>
          </p:cNvGraphicFramePr>
          <p:nvPr/>
        </p:nvGraphicFramePr>
        <p:xfrm>
          <a:off x="381000" y="1402914"/>
          <a:ext cx="3568700" cy="2054269"/>
        </p:xfrm>
        <a:graphic>
          <a:graphicData uri="http://schemas.openxmlformats.org/presentationml/2006/ole">
            <mc:AlternateContent xmlns:mc="http://schemas.openxmlformats.org/markup-compatibility/2006">
              <mc:Choice xmlns:v="urn:schemas-microsoft-com:vml" Requires="v">
                <p:oleObj name="Document" r:id="rId2" imgW="3352666" imgH="2016134" progId="Word.Document.8">
                  <p:embed/>
                </p:oleObj>
              </mc:Choice>
              <mc:Fallback>
                <p:oleObj name="Document" r:id="rId2" imgW="3352666" imgH="2016134" progId="Word.Document.8">
                  <p:embed/>
                  <p:pic>
                    <p:nvPicPr>
                      <p:cNvPr id="17412" name="Object 21"/>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02914"/>
                        <a:ext cx="3568700" cy="2054269"/>
                      </a:xfrm>
                      <a:prstGeom prst="rect">
                        <a:avLst/>
                      </a:prstGeom>
                      <a:noFill/>
                      <a:ln>
                        <a:noFill/>
                      </a:ln>
                      <a:effectLst/>
                    </p:spPr>
                  </p:pic>
                </p:oleObj>
              </mc:Fallback>
            </mc:AlternateContent>
          </a:graphicData>
        </a:graphic>
      </p:graphicFrame>
      <p:sp>
        <p:nvSpPr>
          <p:cNvPr id="17413" name="Text Box 6"/>
          <p:cNvSpPr txBox="1">
            <a:spLocks noChangeArrowheads="1"/>
          </p:cNvSpPr>
          <p:nvPr/>
        </p:nvSpPr>
        <p:spPr bwMode="auto">
          <a:xfrm>
            <a:off x="5410200" y="1371600"/>
            <a:ext cx="2055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ahoma" pitchFamily="34" charset="0"/>
              </a:rPr>
              <a:t>Items (1-itemsets)</a:t>
            </a:r>
          </a:p>
        </p:txBody>
      </p:sp>
      <p:sp>
        <p:nvSpPr>
          <p:cNvPr id="17414" name="Right Arrow 16"/>
          <p:cNvSpPr>
            <a:spLocks noChangeArrowheads="1"/>
          </p:cNvSpPr>
          <p:nvPr/>
        </p:nvSpPr>
        <p:spPr bwMode="auto">
          <a:xfrm>
            <a:off x="4114800" y="2286000"/>
            <a:ext cx="685800" cy="304800"/>
          </a:xfrm>
          <a:prstGeom prst="rightArrow">
            <a:avLst>
              <a:gd name="adj1" fmla="val 50000"/>
              <a:gd name="adj2" fmla="val 50000"/>
            </a:avLst>
          </a:prstGeom>
          <a:solidFill>
            <a:schemeClr val="tx1"/>
          </a:solidFill>
          <a:ln w="12700" algn="ctr">
            <a:solidFill>
              <a:schemeClr val="accent1"/>
            </a:solidFill>
            <a:round/>
            <a:headEnd/>
            <a:tailEnd/>
          </a:ln>
        </p:spPr>
        <p:txBody>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graphicFrame>
        <p:nvGraphicFramePr>
          <p:cNvPr id="17416" name="Object 3"/>
          <p:cNvGraphicFramePr>
            <a:graphicFrameLocks noChangeAspect="1"/>
          </p:cNvGraphicFramePr>
          <p:nvPr/>
        </p:nvGraphicFramePr>
        <p:xfrm>
          <a:off x="5502275" y="1905000"/>
          <a:ext cx="2270125" cy="2468563"/>
        </p:xfrm>
        <a:graphic>
          <a:graphicData uri="http://schemas.openxmlformats.org/presentationml/2006/ole">
            <mc:AlternateContent xmlns:mc="http://schemas.openxmlformats.org/markup-compatibility/2006">
              <mc:Choice xmlns:v="urn:schemas-microsoft-com:vml" Requires="v">
                <p:oleObj name="Document" r:id="rId4" imgW="2289908" imgH="2495536" progId="Word.Document.8">
                  <p:embed/>
                </p:oleObj>
              </mc:Choice>
              <mc:Fallback>
                <p:oleObj name="Document" r:id="rId4" imgW="2289908" imgH="2495536" progId="Word.Document.8">
                  <p:embed/>
                  <p:pic>
                    <p:nvPicPr>
                      <p:cNvPr id="17416"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2275" y="1905000"/>
                        <a:ext cx="2270125" cy="2468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896727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Illustrating Apriori Principle</a:t>
            </a:r>
          </a:p>
        </p:txBody>
      </p:sp>
      <p:sp>
        <p:nvSpPr>
          <p:cNvPr id="18435" name="Text Box 12"/>
          <p:cNvSpPr txBox="1">
            <a:spLocks noChangeArrowheads="1"/>
          </p:cNvSpPr>
          <p:nvPr/>
        </p:nvSpPr>
        <p:spPr bwMode="auto">
          <a:xfrm>
            <a:off x="304800" y="3810000"/>
            <a:ext cx="2659063" cy="412750"/>
          </a:xfrm>
          <a:prstGeom prst="rect">
            <a:avLst/>
          </a:prstGeom>
          <a:solidFill>
            <a:srgbClr val="FFFF99"/>
          </a:solidFill>
          <a:ln w="15875">
            <a:solidFill>
              <a:schemeClr val="tx1"/>
            </a:solidFill>
            <a:miter lim="800000"/>
            <a:headEnd/>
            <a:tailEnd/>
          </a:ln>
        </p:spPr>
        <p:txBody>
          <a:bodyPr wrap="none"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2000" b="0">
                <a:latin typeface="Tahoma" pitchFamily="34" charset="0"/>
              </a:rPr>
              <a:t>Minimum Support = 3</a:t>
            </a:r>
          </a:p>
        </p:txBody>
      </p:sp>
      <p:graphicFrame>
        <p:nvGraphicFramePr>
          <p:cNvPr id="18437" name="Object 21"/>
          <p:cNvGraphicFramePr>
            <a:graphicFrameLocks noGrp="1" noChangeAspect="1"/>
          </p:cNvGraphicFramePr>
          <p:nvPr/>
        </p:nvGraphicFramePr>
        <p:xfrm>
          <a:off x="381000" y="1295400"/>
          <a:ext cx="3568700" cy="2146300"/>
        </p:xfrm>
        <a:graphic>
          <a:graphicData uri="http://schemas.openxmlformats.org/presentationml/2006/ole">
            <mc:AlternateContent xmlns:mc="http://schemas.openxmlformats.org/markup-compatibility/2006">
              <mc:Choice xmlns:v="urn:schemas-microsoft-com:vml" Requires="v">
                <p:oleObj name="Document" r:id="rId2" imgW="3352666" imgH="2016134" progId="Word.Document.8">
                  <p:embed/>
                </p:oleObj>
              </mc:Choice>
              <mc:Fallback>
                <p:oleObj name="Document" r:id="rId2" imgW="3352666" imgH="2016134" progId="Word.Document.8">
                  <p:embed/>
                  <p:pic>
                    <p:nvPicPr>
                      <p:cNvPr id="18437" name="Object 21"/>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3568700" cy="214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8" name="Text Box 6"/>
          <p:cNvSpPr txBox="1">
            <a:spLocks noChangeArrowheads="1"/>
          </p:cNvSpPr>
          <p:nvPr/>
        </p:nvSpPr>
        <p:spPr bwMode="auto">
          <a:xfrm>
            <a:off x="5410200" y="1371600"/>
            <a:ext cx="2055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ahoma" pitchFamily="34" charset="0"/>
              </a:rPr>
              <a:t>Items (1-itemsets)</a:t>
            </a:r>
          </a:p>
        </p:txBody>
      </p:sp>
      <p:sp>
        <p:nvSpPr>
          <p:cNvPr id="18439" name="Right Arrow 16"/>
          <p:cNvSpPr>
            <a:spLocks noChangeArrowheads="1"/>
          </p:cNvSpPr>
          <p:nvPr/>
        </p:nvSpPr>
        <p:spPr bwMode="auto">
          <a:xfrm>
            <a:off x="4114800" y="2286000"/>
            <a:ext cx="685800" cy="304800"/>
          </a:xfrm>
          <a:prstGeom prst="rightArrow">
            <a:avLst>
              <a:gd name="adj1" fmla="val 50000"/>
              <a:gd name="adj2" fmla="val 50000"/>
            </a:avLst>
          </a:prstGeom>
          <a:solidFill>
            <a:schemeClr val="tx1"/>
          </a:solidFill>
          <a:ln w="12700" algn="ctr">
            <a:solidFill>
              <a:schemeClr val="accent1"/>
            </a:solidFill>
            <a:round/>
            <a:headEnd/>
            <a:tailEnd/>
          </a:ln>
        </p:spPr>
        <p:txBody>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graphicFrame>
        <p:nvGraphicFramePr>
          <p:cNvPr id="18440" name="Object 3"/>
          <p:cNvGraphicFramePr>
            <a:graphicFrameLocks noChangeAspect="1"/>
          </p:cNvGraphicFramePr>
          <p:nvPr/>
        </p:nvGraphicFramePr>
        <p:xfrm>
          <a:off x="5407025" y="1905000"/>
          <a:ext cx="2289175" cy="2498725"/>
        </p:xfrm>
        <a:graphic>
          <a:graphicData uri="http://schemas.openxmlformats.org/presentationml/2006/ole">
            <mc:AlternateContent xmlns:mc="http://schemas.openxmlformats.org/markup-compatibility/2006">
              <mc:Choice xmlns:v="urn:schemas-microsoft-com:vml" Requires="v">
                <p:oleObj name="Document" r:id="rId4" imgW="2289908" imgH="2495536" progId="Word.Document.8">
                  <p:embed/>
                </p:oleObj>
              </mc:Choice>
              <mc:Fallback>
                <p:oleObj name="Document" r:id="rId4" imgW="2289908" imgH="2495536" progId="Word.Document.8">
                  <p:embed/>
                  <p:pic>
                    <p:nvPicPr>
                      <p:cNvPr id="1844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7025" y="1905000"/>
                        <a:ext cx="2289175" cy="249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8550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Illustrating Apriori Principle</a:t>
            </a:r>
          </a:p>
        </p:txBody>
      </p:sp>
      <p:graphicFrame>
        <p:nvGraphicFramePr>
          <p:cNvPr id="19459" name="Object 3"/>
          <p:cNvGraphicFramePr>
            <a:graphicFrameLocks noChangeAspect="1"/>
          </p:cNvGraphicFramePr>
          <p:nvPr/>
        </p:nvGraphicFramePr>
        <p:xfrm>
          <a:off x="304800" y="1387475"/>
          <a:ext cx="2289175" cy="2498725"/>
        </p:xfrm>
        <a:graphic>
          <a:graphicData uri="http://schemas.openxmlformats.org/presentationml/2006/ole">
            <mc:AlternateContent xmlns:mc="http://schemas.openxmlformats.org/markup-compatibility/2006">
              <mc:Choice xmlns:v="urn:schemas-microsoft-com:vml" Requires="v">
                <p:oleObj name="Document" r:id="rId2" imgW="2289908" imgH="2495536" progId="Word.Document.8">
                  <p:embed/>
                </p:oleObj>
              </mc:Choice>
              <mc:Fallback>
                <p:oleObj name="Document" r:id="rId2" imgW="2289908" imgH="2495536" progId="Word.Document.8">
                  <p:embed/>
                  <p:pic>
                    <p:nvPicPr>
                      <p:cNvPr id="19459"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87475"/>
                        <a:ext cx="2289175" cy="249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0" name="Object 4"/>
          <p:cNvGraphicFramePr>
            <a:graphicFrameLocks noChangeAspect="1"/>
          </p:cNvGraphicFramePr>
          <p:nvPr/>
        </p:nvGraphicFramePr>
        <p:xfrm>
          <a:off x="3352800" y="2133600"/>
          <a:ext cx="3246438" cy="1951038"/>
        </p:xfrm>
        <a:graphic>
          <a:graphicData uri="http://schemas.openxmlformats.org/presentationml/2006/ole">
            <mc:AlternateContent xmlns:mc="http://schemas.openxmlformats.org/markup-compatibility/2006">
              <mc:Choice xmlns:v="urn:schemas-microsoft-com:vml" Requires="v">
                <p:oleObj name="Document" r:id="rId4" imgW="3328641" imgH="2008846" progId="Word.Document.8">
                  <p:embed/>
                </p:oleObj>
              </mc:Choice>
              <mc:Fallback>
                <p:oleObj name="Document" r:id="rId4" imgW="3328641" imgH="2008846" progId="Word.Document.8">
                  <p:embed/>
                  <p:pic>
                    <p:nvPicPr>
                      <p:cNvPr id="1946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133600"/>
                        <a:ext cx="3246438" cy="1951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1" name="Text Box 6"/>
          <p:cNvSpPr txBox="1">
            <a:spLocks noChangeArrowheads="1"/>
          </p:cNvSpPr>
          <p:nvPr/>
        </p:nvSpPr>
        <p:spPr bwMode="auto">
          <a:xfrm>
            <a:off x="2514600" y="1295400"/>
            <a:ext cx="2055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ahoma" pitchFamily="34" charset="0"/>
              </a:rPr>
              <a:t>Items (1-itemsets)</a:t>
            </a:r>
          </a:p>
        </p:txBody>
      </p:sp>
      <p:sp>
        <p:nvSpPr>
          <p:cNvPr id="19462" name="Text Box 7"/>
          <p:cNvSpPr txBox="1">
            <a:spLocks noChangeArrowheads="1"/>
          </p:cNvSpPr>
          <p:nvPr/>
        </p:nvSpPr>
        <p:spPr bwMode="auto">
          <a:xfrm>
            <a:off x="6096000" y="2055813"/>
            <a:ext cx="279082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ahoma" pitchFamily="34" charset="0"/>
              </a:rPr>
              <a:t>Pairs (2-itemsets)</a:t>
            </a:r>
          </a:p>
          <a:p>
            <a:pPr>
              <a:spcBef>
                <a:spcPct val="0"/>
              </a:spcBef>
              <a:spcAft>
                <a:spcPct val="0"/>
              </a:spcAft>
              <a:buClrTx/>
              <a:buSzTx/>
              <a:buFontTx/>
              <a:buNone/>
            </a:pPr>
            <a:endParaRPr lang="en-US" altLang="en-US" sz="1800" b="0">
              <a:latin typeface="Tahoma" pitchFamily="34" charset="0"/>
            </a:endParaRPr>
          </a:p>
          <a:p>
            <a:pPr>
              <a:spcBef>
                <a:spcPct val="0"/>
              </a:spcBef>
              <a:spcAft>
                <a:spcPct val="0"/>
              </a:spcAft>
              <a:buClrTx/>
              <a:buSzTx/>
              <a:buFontTx/>
              <a:buNone/>
            </a:pPr>
            <a:r>
              <a:rPr lang="en-US" altLang="en-US" sz="1800" b="0">
                <a:latin typeface="Tahoma" pitchFamily="34" charset="0"/>
              </a:rPr>
              <a:t>(No need to generate</a:t>
            </a:r>
            <a:br>
              <a:rPr lang="en-US" altLang="en-US" sz="1800" b="0">
                <a:latin typeface="Tahoma" pitchFamily="34" charset="0"/>
              </a:rPr>
            </a:br>
            <a:r>
              <a:rPr lang="en-US" altLang="en-US" sz="1800" b="0">
                <a:latin typeface="Tahoma" pitchFamily="34" charset="0"/>
              </a:rPr>
              <a:t>candidates involving Coke</a:t>
            </a:r>
            <a:br>
              <a:rPr lang="en-US" altLang="en-US" sz="1800" b="0">
                <a:latin typeface="Tahoma" pitchFamily="34" charset="0"/>
              </a:rPr>
            </a:br>
            <a:r>
              <a:rPr lang="en-US" altLang="en-US" sz="1800" b="0">
                <a:latin typeface="Tahoma" pitchFamily="34" charset="0"/>
              </a:rPr>
              <a:t>or Eggs)</a:t>
            </a:r>
            <a:endParaRPr lang="en-US" altLang="en-US" sz="2400" b="0">
              <a:latin typeface="Times New Roman" pitchFamily="18" charset="0"/>
            </a:endParaRPr>
          </a:p>
        </p:txBody>
      </p:sp>
      <p:sp>
        <p:nvSpPr>
          <p:cNvPr id="19463" name="Line 10"/>
          <p:cNvSpPr>
            <a:spLocks noChangeShapeType="1"/>
          </p:cNvSpPr>
          <p:nvPr/>
        </p:nvSpPr>
        <p:spPr bwMode="auto">
          <a:xfrm>
            <a:off x="2819400" y="1981200"/>
            <a:ext cx="304800" cy="304800"/>
          </a:xfrm>
          <a:prstGeom prst="line">
            <a:avLst/>
          </a:prstGeom>
          <a:noFill/>
          <a:ln w="73025" cmpd="tri">
            <a:solidFill>
              <a:srgbClr val="CC0000"/>
            </a:solidFill>
            <a:round/>
            <a:headEnd/>
            <a:tailEnd type="arrow" w="med" len="sm"/>
          </a:ln>
          <a:extLst>
            <a:ext uri="{909E8E84-426E-40DD-AFC4-6F175D3DCCD1}">
              <a14:hiddenFill xmlns:a14="http://schemas.microsoft.com/office/drawing/2010/main">
                <a:noFill/>
              </a14:hiddenFill>
            </a:ext>
          </a:extLst>
        </p:spPr>
        <p:txBody>
          <a:bodyPr wrap="none" anchor="ctr"/>
          <a:lstStyle/>
          <a:p>
            <a:endParaRPr lang="en-US"/>
          </a:p>
        </p:txBody>
      </p:sp>
      <p:sp>
        <p:nvSpPr>
          <p:cNvPr id="19464" name="Text Box 12"/>
          <p:cNvSpPr txBox="1">
            <a:spLocks noChangeArrowheads="1"/>
          </p:cNvSpPr>
          <p:nvPr/>
        </p:nvSpPr>
        <p:spPr bwMode="auto">
          <a:xfrm>
            <a:off x="304800" y="3810000"/>
            <a:ext cx="2659063" cy="412750"/>
          </a:xfrm>
          <a:prstGeom prst="rect">
            <a:avLst/>
          </a:prstGeom>
          <a:solidFill>
            <a:srgbClr val="FFFF99"/>
          </a:solidFill>
          <a:ln w="15875">
            <a:solidFill>
              <a:schemeClr val="tx1"/>
            </a:solidFill>
            <a:miter lim="800000"/>
            <a:headEnd/>
            <a:tailEnd/>
          </a:ln>
        </p:spPr>
        <p:txBody>
          <a:bodyPr wrap="none"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2000" b="0">
                <a:latin typeface="Tahoma" pitchFamily="34" charset="0"/>
              </a:rPr>
              <a:t>Minimum Support = 3</a:t>
            </a:r>
          </a:p>
        </p:txBody>
      </p:sp>
    </p:spTree>
    <p:extLst>
      <p:ext uri="{BB962C8B-B14F-4D97-AF65-F5344CB8AC3E}">
        <p14:creationId xmlns:p14="http://schemas.microsoft.com/office/powerpoint/2010/main" val="1367336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Illustrating Apriori Principle</a:t>
            </a:r>
          </a:p>
        </p:txBody>
      </p:sp>
      <p:graphicFrame>
        <p:nvGraphicFramePr>
          <p:cNvPr id="20483" name="Object 3"/>
          <p:cNvGraphicFramePr>
            <a:graphicFrameLocks noChangeAspect="1"/>
          </p:cNvGraphicFramePr>
          <p:nvPr/>
        </p:nvGraphicFramePr>
        <p:xfrm>
          <a:off x="304800" y="1387475"/>
          <a:ext cx="2289175" cy="2498725"/>
        </p:xfrm>
        <a:graphic>
          <a:graphicData uri="http://schemas.openxmlformats.org/presentationml/2006/ole">
            <mc:AlternateContent xmlns:mc="http://schemas.openxmlformats.org/markup-compatibility/2006">
              <mc:Choice xmlns:v="urn:schemas-microsoft-com:vml" Requires="v">
                <p:oleObj name="Document" r:id="rId2" imgW="2289908" imgH="2495536" progId="Word.Document.8">
                  <p:embed/>
                </p:oleObj>
              </mc:Choice>
              <mc:Fallback>
                <p:oleObj name="Document" r:id="rId2" imgW="2289908" imgH="2495536" progId="Word.Document.8">
                  <p:embed/>
                  <p:pic>
                    <p:nvPicPr>
                      <p:cNvPr id="20483"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87475"/>
                        <a:ext cx="2289175" cy="249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4" name="Object 4"/>
          <p:cNvGraphicFramePr>
            <a:graphicFrameLocks noChangeAspect="1"/>
          </p:cNvGraphicFramePr>
          <p:nvPr/>
        </p:nvGraphicFramePr>
        <p:xfrm>
          <a:off x="3352800" y="2133600"/>
          <a:ext cx="3292475" cy="1981200"/>
        </p:xfrm>
        <a:graphic>
          <a:graphicData uri="http://schemas.openxmlformats.org/presentationml/2006/ole">
            <mc:AlternateContent xmlns:mc="http://schemas.openxmlformats.org/markup-compatibility/2006">
              <mc:Choice xmlns:v="urn:schemas-microsoft-com:vml" Requires="v">
                <p:oleObj name="Document" r:id="rId4" imgW="3328641" imgH="2008846" progId="Word.Document.8">
                  <p:embed/>
                </p:oleObj>
              </mc:Choice>
              <mc:Fallback>
                <p:oleObj name="Document" r:id="rId4" imgW="3328641" imgH="2008846" progId="Word.Document.8">
                  <p:embed/>
                  <p:pic>
                    <p:nvPicPr>
                      <p:cNvPr id="2048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133600"/>
                        <a:ext cx="3292475"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5" name="Text Box 6"/>
          <p:cNvSpPr txBox="1">
            <a:spLocks noChangeArrowheads="1"/>
          </p:cNvSpPr>
          <p:nvPr/>
        </p:nvSpPr>
        <p:spPr bwMode="auto">
          <a:xfrm>
            <a:off x="2514600" y="1295400"/>
            <a:ext cx="2055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ahoma" pitchFamily="34" charset="0"/>
              </a:rPr>
              <a:t>Items (1-itemsets)</a:t>
            </a:r>
          </a:p>
        </p:txBody>
      </p:sp>
      <p:sp>
        <p:nvSpPr>
          <p:cNvPr id="20486" name="Text Box 7"/>
          <p:cNvSpPr txBox="1">
            <a:spLocks noChangeArrowheads="1"/>
          </p:cNvSpPr>
          <p:nvPr/>
        </p:nvSpPr>
        <p:spPr bwMode="auto">
          <a:xfrm>
            <a:off x="6096000" y="2055813"/>
            <a:ext cx="279082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ahoma" pitchFamily="34" charset="0"/>
              </a:rPr>
              <a:t>Pairs (2-itemsets)</a:t>
            </a:r>
          </a:p>
          <a:p>
            <a:pPr>
              <a:spcBef>
                <a:spcPct val="0"/>
              </a:spcBef>
              <a:spcAft>
                <a:spcPct val="0"/>
              </a:spcAft>
              <a:buClrTx/>
              <a:buSzTx/>
              <a:buFontTx/>
              <a:buNone/>
            </a:pPr>
            <a:endParaRPr lang="en-US" altLang="en-US" sz="1800" b="0">
              <a:latin typeface="Tahoma" pitchFamily="34" charset="0"/>
            </a:endParaRPr>
          </a:p>
          <a:p>
            <a:pPr>
              <a:spcBef>
                <a:spcPct val="0"/>
              </a:spcBef>
              <a:spcAft>
                <a:spcPct val="0"/>
              </a:spcAft>
              <a:buClrTx/>
              <a:buSzTx/>
              <a:buFontTx/>
              <a:buNone/>
            </a:pPr>
            <a:r>
              <a:rPr lang="en-US" altLang="en-US" sz="1800" b="0">
                <a:latin typeface="Tahoma" pitchFamily="34" charset="0"/>
              </a:rPr>
              <a:t>(No need to generate</a:t>
            </a:r>
            <a:br>
              <a:rPr lang="en-US" altLang="en-US" sz="1800" b="0">
                <a:latin typeface="Tahoma" pitchFamily="34" charset="0"/>
              </a:rPr>
            </a:br>
            <a:r>
              <a:rPr lang="en-US" altLang="en-US" sz="1800" b="0">
                <a:latin typeface="Tahoma" pitchFamily="34" charset="0"/>
              </a:rPr>
              <a:t>candidates involving Coke</a:t>
            </a:r>
            <a:br>
              <a:rPr lang="en-US" altLang="en-US" sz="1800" b="0">
                <a:latin typeface="Tahoma" pitchFamily="34" charset="0"/>
              </a:rPr>
            </a:br>
            <a:r>
              <a:rPr lang="en-US" altLang="en-US" sz="1800" b="0">
                <a:latin typeface="Tahoma" pitchFamily="34" charset="0"/>
              </a:rPr>
              <a:t>or Eggs)</a:t>
            </a:r>
            <a:endParaRPr lang="en-US" altLang="en-US" sz="2400" b="0">
              <a:latin typeface="Times New Roman" pitchFamily="18" charset="0"/>
            </a:endParaRPr>
          </a:p>
        </p:txBody>
      </p:sp>
      <p:sp>
        <p:nvSpPr>
          <p:cNvPr id="20487" name="Line 10"/>
          <p:cNvSpPr>
            <a:spLocks noChangeShapeType="1"/>
          </p:cNvSpPr>
          <p:nvPr/>
        </p:nvSpPr>
        <p:spPr bwMode="auto">
          <a:xfrm>
            <a:off x="2819400" y="1981200"/>
            <a:ext cx="304800" cy="304800"/>
          </a:xfrm>
          <a:prstGeom prst="line">
            <a:avLst/>
          </a:prstGeom>
          <a:noFill/>
          <a:ln w="73025" cmpd="tri">
            <a:solidFill>
              <a:srgbClr val="CC0000"/>
            </a:solidFill>
            <a:round/>
            <a:headEnd/>
            <a:tailEnd type="arrow" w="med" len="sm"/>
          </a:ln>
          <a:extLst>
            <a:ext uri="{909E8E84-426E-40DD-AFC4-6F175D3DCCD1}">
              <a14:hiddenFill xmlns:a14="http://schemas.microsoft.com/office/drawing/2010/main">
                <a:noFill/>
              </a14:hiddenFill>
            </a:ext>
          </a:extLst>
        </p:spPr>
        <p:txBody>
          <a:bodyPr wrap="none" anchor="ctr"/>
          <a:lstStyle/>
          <a:p>
            <a:endParaRPr lang="en-US"/>
          </a:p>
        </p:txBody>
      </p:sp>
      <p:sp>
        <p:nvSpPr>
          <p:cNvPr id="20488" name="Text Box 12"/>
          <p:cNvSpPr txBox="1">
            <a:spLocks noChangeArrowheads="1"/>
          </p:cNvSpPr>
          <p:nvPr/>
        </p:nvSpPr>
        <p:spPr bwMode="auto">
          <a:xfrm>
            <a:off x="304800" y="3810000"/>
            <a:ext cx="2659063" cy="412750"/>
          </a:xfrm>
          <a:prstGeom prst="rect">
            <a:avLst/>
          </a:prstGeom>
          <a:solidFill>
            <a:srgbClr val="FFFF99"/>
          </a:solidFill>
          <a:ln w="15875">
            <a:solidFill>
              <a:schemeClr val="tx1"/>
            </a:solidFill>
            <a:miter lim="800000"/>
            <a:headEnd/>
            <a:tailEnd/>
          </a:ln>
        </p:spPr>
        <p:txBody>
          <a:bodyPr wrap="none"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2000" b="0">
                <a:latin typeface="Tahoma" pitchFamily="34" charset="0"/>
              </a:rPr>
              <a:t>Minimum Support = 3</a:t>
            </a:r>
          </a:p>
        </p:txBody>
      </p:sp>
    </p:spTree>
    <p:extLst>
      <p:ext uri="{BB962C8B-B14F-4D97-AF65-F5344CB8AC3E}">
        <p14:creationId xmlns:p14="http://schemas.microsoft.com/office/powerpoint/2010/main" val="2308282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Illustrating Apriori Principle</a:t>
            </a:r>
          </a:p>
        </p:txBody>
      </p:sp>
      <p:graphicFrame>
        <p:nvGraphicFramePr>
          <p:cNvPr id="21507" name="Object 3"/>
          <p:cNvGraphicFramePr>
            <a:graphicFrameLocks noChangeAspect="1"/>
          </p:cNvGraphicFramePr>
          <p:nvPr/>
        </p:nvGraphicFramePr>
        <p:xfrm>
          <a:off x="304800" y="1387475"/>
          <a:ext cx="2289175" cy="2498725"/>
        </p:xfrm>
        <a:graphic>
          <a:graphicData uri="http://schemas.openxmlformats.org/presentationml/2006/ole">
            <mc:AlternateContent xmlns:mc="http://schemas.openxmlformats.org/markup-compatibility/2006">
              <mc:Choice xmlns:v="urn:schemas-microsoft-com:vml" Requires="v">
                <p:oleObj name="Document" r:id="rId2" imgW="2289908" imgH="2495536" progId="Word.Document.8">
                  <p:embed/>
                </p:oleObj>
              </mc:Choice>
              <mc:Fallback>
                <p:oleObj name="Document" r:id="rId2" imgW="2289908" imgH="2495536" progId="Word.Document.8">
                  <p:embed/>
                  <p:pic>
                    <p:nvPicPr>
                      <p:cNvPr id="21507"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87475"/>
                        <a:ext cx="2289175" cy="249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08" name="Object 4"/>
          <p:cNvGraphicFramePr>
            <a:graphicFrameLocks noChangeAspect="1"/>
          </p:cNvGraphicFramePr>
          <p:nvPr/>
        </p:nvGraphicFramePr>
        <p:xfrm>
          <a:off x="3352800" y="2133600"/>
          <a:ext cx="3327400" cy="2128838"/>
        </p:xfrm>
        <a:graphic>
          <a:graphicData uri="http://schemas.openxmlformats.org/presentationml/2006/ole">
            <mc:AlternateContent xmlns:mc="http://schemas.openxmlformats.org/markup-compatibility/2006">
              <mc:Choice xmlns:v="urn:schemas-microsoft-com:vml" Requires="v">
                <p:oleObj name="Document" r:id="rId4" imgW="3328641" imgH="2008846" progId="Word.Document.8">
                  <p:embed/>
                </p:oleObj>
              </mc:Choice>
              <mc:Fallback>
                <p:oleObj name="Document" r:id="rId4" imgW="3328641" imgH="2008846" progId="Word.Document.8">
                  <p:embed/>
                  <p:pic>
                    <p:nvPicPr>
                      <p:cNvPr id="2150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133600"/>
                        <a:ext cx="3327400" cy="212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09" name="Object 5"/>
          <p:cNvGraphicFramePr>
            <a:graphicFrameLocks noChangeAspect="1"/>
          </p:cNvGraphicFramePr>
          <p:nvPr/>
        </p:nvGraphicFramePr>
        <p:xfrm>
          <a:off x="4700588" y="4406900"/>
          <a:ext cx="3556000" cy="2130425"/>
        </p:xfrm>
        <a:graphic>
          <a:graphicData uri="http://schemas.openxmlformats.org/presentationml/2006/ole">
            <mc:AlternateContent xmlns:mc="http://schemas.openxmlformats.org/markup-compatibility/2006">
              <mc:Choice xmlns:v="urn:schemas-microsoft-com:vml" Requires="v">
                <p:oleObj name="Document" r:id="rId6" imgW="3637555" imgH="2179681" progId="Word.Document.8">
                  <p:embed/>
                </p:oleObj>
              </mc:Choice>
              <mc:Fallback>
                <p:oleObj name="Document" r:id="rId6" imgW="3637555" imgH="2179681" progId="Word.Document.8">
                  <p:embed/>
                  <p:pic>
                    <p:nvPicPr>
                      <p:cNvPr id="21509" name="Object 5"/>
                      <p:cNvPicPr>
                        <a:picLocks noChangeAspect="1" noChangeArrowheads="1"/>
                      </p:cNvPicPr>
                      <p:nvPr/>
                    </p:nvPicPr>
                    <p:blipFill>
                      <a:blip r:embed="rId7"/>
                      <a:srcRect/>
                      <a:stretch>
                        <a:fillRect/>
                      </a:stretch>
                    </p:blipFill>
                    <p:spPr bwMode="auto">
                      <a:xfrm>
                        <a:off x="4700588" y="4406900"/>
                        <a:ext cx="3556000" cy="2130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10" name="Text Box 6"/>
          <p:cNvSpPr txBox="1">
            <a:spLocks noChangeArrowheads="1"/>
          </p:cNvSpPr>
          <p:nvPr/>
        </p:nvSpPr>
        <p:spPr bwMode="auto">
          <a:xfrm>
            <a:off x="2514600" y="1295400"/>
            <a:ext cx="2055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ahoma" pitchFamily="34" charset="0"/>
              </a:rPr>
              <a:t>Items (1-itemsets)</a:t>
            </a:r>
          </a:p>
        </p:txBody>
      </p:sp>
      <p:sp>
        <p:nvSpPr>
          <p:cNvPr id="21511" name="Text Box 7"/>
          <p:cNvSpPr txBox="1">
            <a:spLocks noChangeArrowheads="1"/>
          </p:cNvSpPr>
          <p:nvPr/>
        </p:nvSpPr>
        <p:spPr bwMode="auto">
          <a:xfrm>
            <a:off x="6096000" y="2055813"/>
            <a:ext cx="279082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ahoma" pitchFamily="34" charset="0"/>
              </a:rPr>
              <a:t>Pairs (2-itemsets)</a:t>
            </a:r>
          </a:p>
          <a:p>
            <a:pPr>
              <a:spcBef>
                <a:spcPct val="0"/>
              </a:spcBef>
              <a:spcAft>
                <a:spcPct val="0"/>
              </a:spcAft>
              <a:buClrTx/>
              <a:buSzTx/>
              <a:buFontTx/>
              <a:buNone/>
            </a:pPr>
            <a:endParaRPr lang="en-US" altLang="en-US" sz="1800" b="0">
              <a:latin typeface="Tahoma" pitchFamily="34" charset="0"/>
            </a:endParaRPr>
          </a:p>
          <a:p>
            <a:pPr>
              <a:spcBef>
                <a:spcPct val="0"/>
              </a:spcBef>
              <a:spcAft>
                <a:spcPct val="0"/>
              </a:spcAft>
              <a:buClrTx/>
              <a:buSzTx/>
              <a:buFontTx/>
              <a:buNone/>
            </a:pPr>
            <a:r>
              <a:rPr lang="en-US" altLang="en-US" sz="1800" b="0">
                <a:latin typeface="Tahoma" pitchFamily="34" charset="0"/>
              </a:rPr>
              <a:t>(No need to generate</a:t>
            </a:r>
            <a:br>
              <a:rPr lang="en-US" altLang="en-US" sz="1800" b="0">
                <a:latin typeface="Tahoma" pitchFamily="34" charset="0"/>
              </a:rPr>
            </a:br>
            <a:r>
              <a:rPr lang="en-US" altLang="en-US" sz="1800" b="0">
                <a:latin typeface="Tahoma" pitchFamily="34" charset="0"/>
              </a:rPr>
              <a:t>candidates involving Coke</a:t>
            </a:r>
            <a:br>
              <a:rPr lang="en-US" altLang="en-US" sz="1800" b="0">
                <a:latin typeface="Tahoma" pitchFamily="34" charset="0"/>
              </a:rPr>
            </a:br>
            <a:r>
              <a:rPr lang="en-US" altLang="en-US" sz="1800" b="0">
                <a:latin typeface="Tahoma" pitchFamily="34" charset="0"/>
              </a:rPr>
              <a:t>or Eggs)</a:t>
            </a:r>
            <a:endParaRPr lang="en-US" altLang="en-US" sz="2400" b="0">
              <a:latin typeface="Times New Roman" pitchFamily="18" charset="0"/>
            </a:endParaRPr>
          </a:p>
        </p:txBody>
      </p:sp>
      <p:sp>
        <p:nvSpPr>
          <p:cNvPr id="21512" name="Text Box 8"/>
          <p:cNvSpPr txBox="1">
            <a:spLocks noChangeArrowheads="1"/>
          </p:cNvSpPr>
          <p:nvPr/>
        </p:nvSpPr>
        <p:spPr bwMode="auto">
          <a:xfrm>
            <a:off x="6781800" y="4038600"/>
            <a:ext cx="2225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ahoma" pitchFamily="34" charset="0"/>
              </a:rPr>
              <a:t>Triplets (3-itemsets)</a:t>
            </a:r>
            <a:endParaRPr lang="en-US" altLang="en-US" sz="2400" b="0">
              <a:latin typeface="Times New Roman" pitchFamily="18" charset="0"/>
            </a:endParaRPr>
          </a:p>
        </p:txBody>
      </p:sp>
      <p:sp>
        <p:nvSpPr>
          <p:cNvPr id="21513" name="Line 9"/>
          <p:cNvSpPr>
            <a:spLocks noChangeShapeType="1"/>
          </p:cNvSpPr>
          <p:nvPr/>
        </p:nvSpPr>
        <p:spPr bwMode="auto">
          <a:xfrm>
            <a:off x="5410200" y="4038600"/>
            <a:ext cx="304800" cy="304800"/>
          </a:xfrm>
          <a:prstGeom prst="line">
            <a:avLst/>
          </a:prstGeom>
          <a:noFill/>
          <a:ln w="73025" cmpd="tri">
            <a:solidFill>
              <a:srgbClr val="CC0000"/>
            </a:solidFill>
            <a:round/>
            <a:headEnd/>
            <a:tailEnd type="arrow" w="med" len="sm"/>
          </a:ln>
          <a:extLst>
            <a:ext uri="{909E8E84-426E-40DD-AFC4-6F175D3DCCD1}">
              <a14:hiddenFill xmlns:a14="http://schemas.microsoft.com/office/drawing/2010/main">
                <a:noFill/>
              </a14:hiddenFill>
            </a:ext>
          </a:extLst>
        </p:spPr>
        <p:txBody>
          <a:bodyPr wrap="none" anchor="ctr"/>
          <a:lstStyle/>
          <a:p>
            <a:endParaRPr lang="en-US"/>
          </a:p>
        </p:txBody>
      </p:sp>
      <p:sp>
        <p:nvSpPr>
          <p:cNvPr id="21514" name="Line 10"/>
          <p:cNvSpPr>
            <a:spLocks noChangeShapeType="1"/>
          </p:cNvSpPr>
          <p:nvPr/>
        </p:nvSpPr>
        <p:spPr bwMode="auto">
          <a:xfrm>
            <a:off x="2819400" y="1981200"/>
            <a:ext cx="304800" cy="304800"/>
          </a:xfrm>
          <a:prstGeom prst="line">
            <a:avLst/>
          </a:prstGeom>
          <a:noFill/>
          <a:ln w="73025" cmpd="tri">
            <a:solidFill>
              <a:srgbClr val="CC0000"/>
            </a:solidFill>
            <a:round/>
            <a:headEnd/>
            <a:tailEnd type="arrow" w="med" len="sm"/>
          </a:ln>
          <a:extLst>
            <a:ext uri="{909E8E84-426E-40DD-AFC4-6F175D3DCCD1}">
              <a14:hiddenFill xmlns:a14="http://schemas.microsoft.com/office/drawing/2010/main">
                <a:noFill/>
              </a14:hiddenFill>
            </a:ext>
          </a:extLst>
        </p:spPr>
        <p:txBody>
          <a:bodyPr wrap="none" anchor="ctr"/>
          <a:lstStyle/>
          <a:p>
            <a:endParaRPr lang="en-US"/>
          </a:p>
        </p:txBody>
      </p:sp>
      <p:sp>
        <p:nvSpPr>
          <p:cNvPr id="21515" name="Text Box 12"/>
          <p:cNvSpPr txBox="1">
            <a:spLocks noChangeArrowheads="1"/>
          </p:cNvSpPr>
          <p:nvPr/>
        </p:nvSpPr>
        <p:spPr bwMode="auto">
          <a:xfrm>
            <a:off x="304800" y="3810000"/>
            <a:ext cx="2659063" cy="412750"/>
          </a:xfrm>
          <a:prstGeom prst="rect">
            <a:avLst/>
          </a:prstGeom>
          <a:solidFill>
            <a:srgbClr val="FFFF99"/>
          </a:solidFill>
          <a:ln w="15875">
            <a:solidFill>
              <a:schemeClr val="tx1"/>
            </a:solidFill>
            <a:miter lim="800000"/>
            <a:headEnd/>
            <a:tailEnd/>
          </a:ln>
        </p:spPr>
        <p:txBody>
          <a:bodyPr wrap="none"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2000" b="0">
                <a:latin typeface="Tahoma" pitchFamily="34" charset="0"/>
              </a:rPr>
              <a:t>Minimum Support = 3</a:t>
            </a:r>
          </a:p>
        </p:txBody>
      </p:sp>
    </p:spTree>
    <p:extLst>
      <p:ext uri="{BB962C8B-B14F-4D97-AF65-F5344CB8AC3E}">
        <p14:creationId xmlns:p14="http://schemas.microsoft.com/office/powerpoint/2010/main" val="2320906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Association Rule Mining</a:t>
            </a:r>
          </a:p>
        </p:txBody>
      </p:sp>
      <p:sp>
        <p:nvSpPr>
          <p:cNvPr id="5123" name="Rectangle 3"/>
          <p:cNvSpPr>
            <a:spLocks noGrp="1" noChangeArrowheads="1"/>
          </p:cNvSpPr>
          <p:nvPr>
            <p:ph type="body" idx="1"/>
          </p:nvPr>
        </p:nvSpPr>
        <p:spPr>
          <a:xfrm>
            <a:off x="381000" y="1143000"/>
            <a:ext cx="8318500" cy="1143000"/>
          </a:xfrm>
        </p:spPr>
        <p:txBody>
          <a:bodyPr/>
          <a:lstStyle/>
          <a:p>
            <a:pPr>
              <a:lnSpc>
                <a:spcPct val="90000"/>
              </a:lnSpc>
            </a:pPr>
            <a:r>
              <a:rPr lang="en-US" altLang="en-US" sz="2400" dirty="0"/>
              <a:t>Given a set of transactions, find rules that will predict the occurrence of an item based on the occurrences of other items in the transaction</a:t>
            </a:r>
          </a:p>
        </p:txBody>
      </p:sp>
      <p:sp>
        <p:nvSpPr>
          <p:cNvPr id="5124" name="Text Box 4"/>
          <p:cNvSpPr txBox="1">
            <a:spLocks noChangeArrowheads="1"/>
          </p:cNvSpPr>
          <p:nvPr/>
        </p:nvSpPr>
        <p:spPr bwMode="auto">
          <a:xfrm>
            <a:off x="304800" y="2344737"/>
            <a:ext cx="419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2000">
                <a:solidFill>
                  <a:srgbClr val="0C6D9C"/>
                </a:solidFill>
              </a:rPr>
              <a:t>Market-Basket transactions</a:t>
            </a:r>
          </a:p>
        </p:txBody>
      </p:sp>
      <p:graphicFrame>
        <p:nvGraphicFramePr>
          <p:cNvPr id="5125" name="Object 5"/>
          <p:cNvGraphicFramePr>
            <a:graphicFrameLocks noChangeAspect="1"/>
          </p:cNvGraphicFramePr>
          <p:nvPr>
            <p:extLst>
              <p:ext uri="{D42A27DB-BD31-4B8C-83A1-F6EECF244321}">
                <p14:modId xmlns:p14="http://schemas.microsoft.com/office/powerpoint/2010/main" val="24555840"/>
              </p:ext>
            </p:extLst>
          </p:nvPr>
        </p:nvGraphicFramePr>
        <p:xfrm>
          <a:off x="228600" y="2954337"/>
          <a:ext cx="4343400" cy="2532063"/>
        </p:xfrm>
        <a:graphic>
          <a:graphicData uri="http://schemas.openxmlformats.org/presentationml/2006/ole">
            <mc:AlternateContent xmlns:mc="http://schemas.openxmlformats.org/markup-compatibility/2006">
              <mc:Choice xmlns:v="urn:schemas-microsoft-com:vml" Requires="v">
                <p:oleObj name="Document" r:id="rId2" imgW="3433292" imgH="1998228" progId="Word.Document.8">
                  <p:embed/>
                </p:oleObj>
              </mc:Choice>
              <mc:Fallback>
                <p:oleObj name="Document" r:id="rId2" imgW="3433292" imgH="1998228" progId="Word.Document.8">
                  <p:embed/>
                  <p:pic>
                    <p:nvPicPr>
                      <p:cNvPr id="5125"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954337"/>
                        <a:ext cx="4343400" cy="2532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6" name="Text Box 6"/>
          <p:cNvSpPr txBox="1">
            <a:spLocks noChangeArrowheads="1"/>
          </p:cNvSpPr>
          <p:nvPr/>
        </p:nvSpPr>
        <p:spPr bwMode="auto">
          <a:xfrm>
            <a:off x="4876800" y="2573337"/>
            <a:ext cx="381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2000"/>
              <a:t>Example of Association Rules</a:t>
            </a:r>
          </a:p>
        </p:txBody>
      </p:sp>
      <p:sp>
        <p:nvSpPr>
          <p:cNvPr id="5127" name="Text Box 7"/>
          <p:cNvSpPr txBox="1">
            <a:spLocks noChangeArrowheads="1"/>
          </p:cNvSpPr>
          <p:nvPr/>
        </p:nvSpPr>
        <p:spPr bwMode="auto">
          <a:xfrm>
            <a:off x="5334000" y="3182937"/>
            <a:ext cx="3276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800" b="0"/>
              <a:t>{Diaper} </a:t>
            </a:r>
            <a:r>
              <a:rPr lang="en-US" altLang="en-US" sz="1800" b="0">
                <a:sym typeface="Symbol" pitchFamily="18" charset="2"/>
              </a:rPr>
              <a:t> {Beer},</a:t>
            </a:r>
            <a:br>
              <a:rPr lang="en-US" altLang="en-US" sz="1800" b="0">
                <a:sym typeface="Symbol" pitchFamily="18" charset="2"/>
              </a:rPr>
            </a:br>
            <a:r>
              <a:rPr lang="en-US" altLang="en-US" sz="1800" b="0">
                <a:sym typeface="Symbol" pitchFamily="18" charset="2"/>
              </a:rPr>
              <a:t>{Milk, Bread}  {Eggs,Coke},</a:t>
            </a:r>
            <a:br>
              <a:rPr lang="en-US" altLang="en-US" sz="1800" b="0">
                <a:sym typeface="Symbol" pitchFamily="18" charset="2"/>
              </a:rPr>
            </a:br>
            <a:r>
              <a:rPr lang="en-US" altLang="en-US" sz="1800" b="0">
                <a:sym typeface="Symbol" pitchFamily="18" charset="2"/>
              </a:rPr>
              <a:t>{Beer, Bread}  {Milk},</a:t>
            </a:r>
          </a:p>
        </p:txBody>
      </p:sp>
      <p:sp>
        <p:nvSpPr>
          <p:cNvPr id="5128" name="Text Box 8"/>
          <p:cNvSpPr txBox="1">
            <a:spLocks noChangeArrowheads="1"/>
          </p:cNvSpPr>
          <p:nvPr/>
        </p:nvSpPr>
        <p:spPr bwMode="auto">
          <a:xfrm>
            <a:off x="4876800" y="4173537"/>
            <a:ext cx="4038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2000" b="0" dirty="0"/>
              <a:t>Implication means co-occurrence, not causality!</a:t>
            </a:r>
          </a:p>
        </p:txBody>
      </p:sp>
      <p:sp>
        <p:nvSpPr>
          <p:cNvPr id="2" name="TextBox 1">
            <a:extLst>
              <a:ext uri="{FF2B5EF4-FFF2-40B4-BE49-F238E27FC236}">
                <a16:creationId xmlns:a16="http://schemas.microsoft.com/office/drawing/2014/main" id="{602245E2-6632-6246-8F3D-CCE36D442749}"/>
              </a:ext>
            </a:extLst>
          </p:cNvPr>
          <p:cNvSpPr txBox="1"/>
          <p:nvPr/>
        </p:nvSpPr>
        <p:spPr>
          <a:xfrm>
            <a:off x="990600" y="5699126"/>
            <a:ext cx="7893424" cy="373372"/>
          </a:xfrm>
          <a:prstGeom prst="rect">
            <a:avLst/>
          </a:prstGeom>
          <a:noFill/>
        </p:spPr>
        <p:txBody>
          <a:bodyPr wrap="square" rtlCol="0">
            <a:spAutoFit/>
          </a:bodyPr>
          <a:lstStyle/>
          <a:p>
            <a:pPr lvl="1">
              <a:lnSpc>
                <a:spcPct val="110000"/>
              </a:lnSpc>
              <a:buSzTx/>
            </a:pPr>
            <a:r>
              <a:rPr lang="it-IT" altLang="it-IT" sz="1800" dirty="0" err="1"/>
              <a:t>Find</a:t>
            </a:r>
            <a:r>
              <a:rPr lang="it-IT" altLang="it-IT" sz="1800" dirty="0"/>
              <a:t> </a:t>
            </a:r>
            <a:r>
              <a:rPr lang="en-US" altLang="it-IT" sz="1800" dirty="0"/>
              <a:t>groups of items which are </a:t>
            </a:r>
            <a:r>
              <a:rPr lang="en-US" altLang="it-IT" sz="1800" dirty="0">
                <a:solidFill>
                  <a:schemeClr val="accent1"/>
                </a:solidFill>
              </a:rPr>
              <a:t>frequently purchased together</a:t>
            </a:r>
            <a:r>
              <a:rPr lang="en-US" altLang="it-IT" sz="1800" dirty="0"/>
              <a:t> </a:t>
            </a:r>
          </a:p>
        </p:txBody>
      </p:sp>
    </p:spTree>
    <p:extLst>
      <p:ext uri="{BB962C8B-B14F-4D97-AF65-F5344CB8AC3E}">
        <p14:creationId xmlns:p14="http://schemas.microsoft.com/office/powerpoint/2010/main" val="3466195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Illustrating Apriori Principle</a:t>
            </a:r>
          </a:p>
        </p:txBody>
      </p:sp>
      <p:graphicFrame>
        <p:nvGraphicFramePr>
          <p:cNvPr id="22531" name="Object 3"/>
          <p:cNvGraphicFramePr>
            <a:graphicFrameLocks noChangeAspect="1"/>
          </p:cNvGraphicFramePr>
          <p:nvPr/>
        </p:nvGraphicFramePr>
        <p:xfrm>
          <a:off x="304800" y="1387475"/>
          <a:ext cx="2289175" cy="2498725"/>
        </p:xfrm>
        <a:graphic>
          <a:graphicData uri="http://schemas.openxmlformats.org/presentationml/2006/ole">
            <mc:AlternateContent xmlns:mc="http://schemas.openxmlformats.org/markup-compatibility/2006">
              <mc:Choice xmlns:v="urn:schemas-microsoft-com:vml" Requires="v">
                <p:oleObj name="Document" r:id="rId2" imgW="2289908" imgH="2495536" progId="Word.Document.8">
                  <p:embed/>
                </p:oleObj>
              </mc:Choice>
              <mc:Fallback>
                <p:oleObj name="Document" r:id="rId2" imgW="2289908" imgH="2495536" progId="Word.Document.8">
                  <p:embed/>
                  <p:pic>
                    <p:nvPicPr>
                      <p:cNvPr id="22531"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87475"/>
                        <a:ext cx="2289175" cy="249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2" name="Object 4"/>
          <p:cNvGraphicFramePr>
            <a:graphicFrameLocks noChangeAspect="1"/>
          </p:cNvGraphicFramePr>
          <p:nvPr/>
        </p:nvGraphicFramePr>
        <p:xfrm>
          <a:off x="3352800" y="2133600"/>
          <a:ext cx="3327400" cy="2128838"/>
        </p:xfrm>
        <a:graphic>
          <a:graphicData uri="http://schemas.openxmlformats.org/presentationml/2006/ole">
            <mc:AlternateContent xmlns:mc="http://schemas.openxmlformats.org/markup-compatibility/2006">
              <mc:Choice xmlns:v="urn:schemas-microsoft-com:vml" Requires="v">
                <p:oleObj name="Document" r:id="rId4" imgW="3328641" imgH="2008846" progId="Word.Document.8">
                  <p:embed/>
                </p:oleObj>
              </mc:Choice>
              <mc:Fallback>
                <p:oleObj name="Document" r:id="rId4" imgW="3328641" imgH="2008846" progId="Word.Document.8">
                  <p:embed/>
                  <p:pic>
                    <p:nvPicPr>
                      <p:cNvPr id="2253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133600"/>
                        <a:ext cx="3327400" cy="212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3" name="Object 5"/>
          <p:cNvGraphicFramePr>
            <a:graphicFrameLocks noChangeAspect="1"/>
          </p:cNvGraphicFramePr>
          <p:nvPr/>
        </p:nvGraphicFramePr>
        <p:xfrm>
          <a:off x="4876800" y="4572000"/>
          <a:ext cx="3094038" cy="1508125"/>
        </p:xfrm>
        <a:graphic>
          <a:graphicData uri="http://schemas.openxmlformats.org/presentationml/2006/ole">
            <mc:AlternateContent xmlns:mc="http://schemas.openxmlformats.org/markup-compatibility/2006">
              <mc:Choice xmlns:v="urn:schemas-microsoft-com:vml" Requires="v">
                <p:oleObj name="Document" r:id="rId6" imgW="3122634" imgH="1524623" progId="Word.Document.8">
                  <p:embed/>
                </p:oleObj>
              </mc:Choice>
              <mc:Fallback>
                <p:oleObj name="Document" r:id="rId6" imgW="3122634" imgH="1524623" progId="Word.Document.8">
                  <p:embed/>
                  <p:pic>
                    <p:nvPicPr>
                      <p:cNvPr id="22533" name="Object 5"/>
                      <p:cNvPicPr>
                        <a:picLocks noChangeAspect="1" noChangeArrowheads="1"/>
                      </p:cNvPicPr>
                      <p:nvPr/>
                    </p:nvPicPr>
                    <p:blipFill>
                      <a:blip r:embed="rId7"/>
                      <a:srcRect/>
                      <a:stretch>
                        <a:fillRect/>
                      </a:stretch>
                    </p:blipFill>
                    <p:spPr bwMode="auto">
                      <a:xfrm>
                        <a:off x="4876800" y="4572000"/>
                        <a:ext cx="3094038" cy="150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4" name="Text Box 6"/>
          <p:cNvSpPr txBox="1">
            <a:spLocks noChangeArrowheads="1"/>
          </p:cNvSpPr>
          <p:nvPr/>
        </p:nvSpPr>
        <p:spPr bwMode="auto">
          <a:xfrm>
            <a:off x="2514600" y="1295400"/>
            <a:ext cx="2055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ahoma" pitchFamily="34" charset="0"/>
              </a:rPr>
              <a:t>Items (1-itemsets)</a:t>
            </a:r>
          </a:p>
        </p:txBody>
      </p:sp>
      <p:sp>
        <p:nvSpPr>
          <p:cNvPr id="22535" name="Text Box 7"/>
          <p:cNvSpPr txBox="1">
            <a:spLocks noChangeArrowheads="1"/>
          </p:cNvSpPr>
          <p:nvPr/>
        </p:nvSpPr>
        <p:spPr bwMode="auto">
          <a:xfrm>
            <a:off x="6096000" y="2055813"/>
            <a:ext cx="279082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ahoma" pitchFamily="34" charset="0"/>
              </a:rPr>
              <a:t>Pairs (2-itemsets)</a:t>
            </a:r>
          </a:p>
          <a:p>
            <a:pPr>
              <a:spcBef>
                <a:spcPct val="0"/>
              </a:spcBef>
              <a:spcAft>
                <a:spcPct val="0"/>
              </a:spcAft>
              <a:buClrTx/>
              <a:buSzTx/>
              <a:buFontTx/>
              <a:buNone/>
            </a:pPr>
            <a:endParaRPr lang="en-US" altLang="en-US" sz="1800" b="0">
              <a:latin typeface="Tahoma" pitchFamily="34" charset="0"/>
            </a:endParaRPr>
          </a:p>
          <a:p>
            <a:pPr>
              <a:spcBef>
                <a:spcPct val="0"/>
              </a:spcBef>
              <a:spcAft>
                <a:spcPct val="0"/>
              </a:spcAft>
              <a:buClrTx/>
              <a:buSzTx/>
              <a:buFontTx/>
              <a:buNone/>
            </a:pPr>
            <a:r>
              <a:rPr lang="en-US" altLang="en-US" sz="1800" b="0">
                <a:latin typeface="Tahoma" pitchFamily="34" charset="0"/>
              </a:rPr>
              <a:t>(No need to generate</a:t>
            </a:r>
            <a:br>
              <a:rPr lang="en-US" altLang="en-US" sz="1800" b="0">
                <a:latin typeface="Tahoma" pitchFamily="34" charset="0"/>
              </a:rPr>
            </a:br>
            <a:r>
              <a:rPr lang="en-US" altLang="en-US" sz="1800" b="0">
                <a:latin typeface="Tahoma" pitchFamily="34" charset="0"/>
              </a:rPr>
              <a:t>candidates involving Coke</a:t>
            </a:r>
            <a:br>
              <a:rPr lang="en-US" altLang="en-US" sz="1800" b="0">
                <a:latin typeface="Tahoma" pitchFamily="34" charset="0"/>
              </a:rPr>
            </a:br>
            <a:r>
              <a:rPr lang="en-US" altLang="en-US" sz="1800" b="0">
                <a:latin typeface="Tahoma" pitchFamily="34" charset="0"/>
              </a:rPr>
              <a:t>or Eggs)</a:t>
            </a:r>
            <a:endParaRPr lang="en-US" altLang="en-US" sz="2400" b="0">
              <a:latin typeface="Times New Roman" pitchFamily="18" charset="0"/>
            </a:endParaRPr>
          </a:p>
        </p:txBody>
      </p:sp>
      <p:sp>
        <p:nvSpPr>
          <p:cNvPr id="22536" name="Text Box 8"/>
          <p:cNvSpPr txBox="1">
            <a:spLocks noChangeArrowheads="1"/>
          </p:cNvSpPr>
          <p:nvPr/>
        </p:nvSpPr>
        <p:spPr bwMode="auto">
          <a:xfrm>
            <a:off x="6781800" y="4038600"/>
            <a:ext cx="2225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ahoma" pitchFamily="34" charset="0"/>
              </a:rPr>
              <a:t>Triplets (3-itemsets)</a:t>
            </a:r>
            <a:endParaRPr lang="en-US" altLang="en-US" sz="2400" b="0">
              <a:latin typeface="Times New Roman" pitchFamily="18" charset="0"/>
            </a:endParaRPr>
          </a:p>
        </p:txBody>
      </p:sp>
      <p:sp>
        <p:nvSpPr>
          <p:cNvPr id="22537" name="Line 9"/>
          <p:cNvSpPr>
            <a:spLocks noChangeShapeType="1"/>
          </p:cNvSpPr>
          <p:nvPr/>
        </p:nvSpPr>
        <p:spPr bwMode="auto">
          <a:xfrm>
            <a:off x="5410200" y="4038600"/>
            <a:ext cx="304800" cy="304800"/>
          </a:xfrm>
          <a:prstGeom prst="line">
            <a:avLst/>
          </a:prstGeom>
          <a:noFill/>
          <a:ln w="73025" cmpd="tri">
            <a:solidFill>
              <a:srgbClr val="CC0000"/>
            </a:solidFill>
            <a:round/>
            <a:headEnd/>
            <a:tailEnd type="arrow" w="med" len="sm"/>
          </a:ln>
          <a:extLst>
            <a:ext uri="{909E8E84-426E-40DD-AFC4-6F175D3DCCD1}">
              <a14:hiddenFill xmlns:a14="http://schemas.microsoft.com/office/drawing/2010/main">
                <a:noFill/>
              </a14:hiddenFill>
            </a:ext>
          </a:extLst>
        </p:spPr>
        <p:txBody>
          <a:bodyPr wrap="none" anchor="ctr"/>
          <a:lstStyle/>
          <a:p>
            <a:endParaRPr lang="en-US"/>
          </a:p>
        </p:txBody>
      </p:sp>
      <p:sp>
        <p:nvSpPr>
          <p:cNvPr id="22538" name="Line 10"/>
          <p:cNvSpPr>
            <a:spLocks noChangeShapeType="1"/>
          </p:cNvSpPr>
          <p:nvPr/>
        </p:nvSpPr>
        <p:spPr bwMode="auto">
          <a:xfrm>
            <a:off x="2819400" y="1981200"/>
            <a:ext cx="304800" cy="304800"/>
          </a:xfrm>
          <a:prstGeom prst="line">
            <a:avLst/>
          </a:prstGeom>
          <a:noFill/>
          <a:ln w="73025" cmpd="tri">
            <a:solidFill>
              <a:srgbClr val="CC0000"/>
            </a:solidFill>
            <a:round/>
            <a:headEnd/>
            <a:tailEnd type="arrow" w="med" len="sm"/>
          </a:ln>
          <a:extLst>
            <a:ext uri="{909E8E84-426E-40DD-AFC4-6F175D3DCCD1}">
              <a14:hiddenFill xmlns:a14="http://schemas.microsoft.com/office/drawing/2010/main">
                <a:noFill/>
              </a14:hiddenFill>
            </a:ext>
          </a:extLst>
        </p:spPr>
        <p:txBody>
          <a:bodyPr wrap="none" anchor="ctr"/>
          <a:lstStyle/>
          <a:p>
            <a:endParaRPr lang="en-US"/>
          </a:p>
        </p:txBody>
      </p:sp>
      <p:sp>
        <p:nvSpPr>
          <p:cNvPr id="22539" name="Text Box 12"/>
          <p:cNvSpPr txBox="1">
            <a:spLocks noChangeArrowheads="1"/>
          </p:cNvSpPr>
          <p:nvPr/>
        </p:nvSpPr>
        <p:spPr bwMode="auto">
          <a:xfrm>
            <a:off x="304800" y="3810000"/>
            <a:ext cx="2659063" cy="412750"/>
          </a:xfrm>
          <a:prstGeom prst="rect">
            <a:avLst/>
          </a:prstGeom>
          <a:solidFill>
            <a:srgbClr val="FFFF99"/>
          </a:solidFill>
          <a:ln w="15875">
            <a:solidFill>
              <a:schemeClr val="tx1"/>
            </a:solidFill>
            <a:miter lim="800000"/>
            <a:headEnd/>
            <a:tailEnd/>
          </a:ln>
        </p:spPr>
        <p:txBody>
          <a:bodyPr wrap="none"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2000" b="0">
                <a:latin typeface="Tahoma" pitchFamily="34" charset="0"/>
              </a:rPr>
              <a:t>Minimum Support = 3</a:t>
            </a:r>
          </a:p>
        </p:txBody>
      </p:sp>
    </p:spTree>
    <p:extLst>
      <p:ext uri="{BB962C8B-B14F-4D97-AF65-F5344CB8AC3E}">
        <p14:creationId xmlns:p14="http://schemas.microsoft.com/office/powerpoint/2010/main" val="1887586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Illustrating Apriori Principle</a:t>
            </a:r>
          </a:p>
        </p:txBody>
      </p:sp>
      <p:graphicFrame>
        <p:nvGraphicFramePr>
          <p:cNvPr id="22531" name="Object 3"/>
          <p:cNvGraphicFramePr>
            <a:graphicFrameLocks noChangeAspect="1"/>
          </p:cNvGraphicFramePr>
          <p:nvPr/>
        </p:nvGraphicFramePr>
        <p:xfrm>
          <a:off x="304800" y="1387475"/>
          <a:ext cx="2289175" cy="2498725"/>
        </p:xfrm>
        <a:graphic>
          <a:graphicData uri="http://schemas.openxmlformats.org/presentationml/2006/ole">
            <mc:AlternateContent xmlns:mc="http://schemas.openxmlformats.org/markup-compatibility/2006">
              <mc:Choice xmlns:v="urn:schemas-microsoft-com:vml" Requires="v">
                <p:oleObj name="Document" r:id="rId2" imgW="2289908" imgH="2495536" progId="Word.Document.8">
                  <p:embed/>
                </p:oleObj>
              </mc:Choice>
              <mc:Fallback>
                <p:oleObj name="Document" r:id="rId2" imgW="2289908" imgH="2495536" progId="Word.Document.8">
                  <p:embed/>
                  <p:pic>
                    <p:nvPicPr>
                      <p:cNvPr id="22531"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87475"/>
                        <a:ext cx="2289175" cy="249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2" name="Object 4"/>
          <p:cNvGraphicFramePr>
            <a:graphicFrameLocks noChangeAspect="1"/>
          </p:cNvGraphicFramePr>
          <p:nvPr/>
        </p:nvGraphicFramePr>
        <p:xfrm>
          <a:off x="3352800" y="2133600"/>
          <a:ext cx="3327400" cy="2128838"/>
        </p:xfrm>
        <a:graphic>
          <a:graphicData uri="http://schemas.openxmlformats.org/presentationml/2006/ole">
            <mc:AlternateContent xmlns:mc="http://schemas.openxmlformats.org/markup-compatibility/2006">
              <mc:Choice xmlns:v="urn:schemas-microsoft-com:vml" Requires="v">
                <p:oleObj name="Document" r:id="rId4" imgW="3328641" imgH="2008846" progId="Word.Document.8">
                  <p:embed/>
                </p:oleObj>
              </mc:Choice>
              <mc:Fallback>
                <p:oleObj name="Document" r:id="rId4" imgW="3328641" imgH="2008846" progId="Word.Document.8">
                  <p:embed/>
                  <p:pic>
                    <p:nvPicPr>
                      <p:cNvPr id="2253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133600"/>
                        <a:ext cx="3327400" cy="212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3" name="Object 5"/>
          <p:cNvGraphicFramePr>
            <a:graphicFrameLocks noChangeAspect="1"/>
          </p:cNvGraphicFramePr>
          <p:nvPr/>
        </p:nvGraphicFramePr>
        <p:xfrm>
          <a:off x="4876800" y="4572000"/>
          <a:ext cx="3094038" cy="1508125"/>
        </p:xfrm>
        <a:graphic>
          <a:graphicData uri="http://schemas.openxmlformats.org/presentationml/2006/ole">
            <mc:AlternateContent xmlns:mc="http://schemas.openxmlformats.org/markup-compatibility/2006">
              <mc:Choice xmlns:v="urn:schemas-microsoft-com:vml" Requires="v">
                <p:oleObj name="Document" r:id="rId6" imgW="3124026" imgH="1522425" progId="Word.Document.8">
                  <p:embed/>
                </p:oleObj>
              </mc:Choice>
              <mc:Fallback>
                <p:oleObj name="Document" r:id="rId6" imgW="3124026" imgH="1522425" progId="Word.Document.8">
                  <p:embed/>
                  <p:pic>
                    <p:nvPicPr>
                      <p:cNvPr id="22533"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4572000"/>
                        <a:ext cx="3094038" cy="150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4" name="Text Box 6"/>
          <p:cNvSpPr txBox="1">
            <a:spLocks noChangeArrowheads="1"/>
          </p:cNvSpPr>
          <p:nvPr/>
        </p:nvSpPr>
        <p:spPr bwMode="auto">
          <a:xfrm>
            <a:off x="2514600" y="1295400"/>
            <a:ext cx="2055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ahoma" pitchFamily="34" charset="0"/>
              </a:rPr>
              <a:t>Items (1-itemsets)</a:t>
            </a:r>
          </a:p>
        </p:txBody>
      </p:sp>
      <p:sp>
        <p:nvSpPr>
          <p:cNvPr id="22535" name="Text Box 7"/>
          <p:cNvSpPr txBox="1">
            <a:spLocks noChangeArrowheads="1"/>
          </p:cNvSpPr>
          <p:nvPr/>
        </p:nvSpPr>
        <p:spPr bwMode="auto">
          <a:xfrm>
            <a:off x="6096000" y="2055813"/>
            <a:ext cx="279082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ahoma" pitchFamily="34" charset="0"/>
              </a:rPr>
              <a:t>Pairs (2-itemsets)</a:t>
            </a:r>
          </a:p>
          <a:p>
            <a:pPr>
              <a:spcBef>
                <a:spcPct val="0"/>
              </a:spcBef>
              <a:spcAft>
                <a:spcPct val="0"/>
              </a:spcAft>
              <a:buClrTx/>
              <a:buSzTx/>
              <a:buFontTx/>
              <a:buNone/>
            </a:pPr>
            <a:endParaRPr lang="en-US" altLang="en-US" sz="1800" b="0">
              <a:latin typeface="Tahoma" pitchFamily="34" charset="0"/>
            </a:endParaRPr>
          </a:p>
          <a:p>
            <a:pPr>
              <a:spcBef>
                <a:spcPct val="0"/>
              </a:spcBef>
              <a:spcAft>
                <a:spcPct val="0"/>
              </a:spcAft>
              <a:buClrTx/>
              <a:buSzTx/>
              <a:buFontTx/>
              <a:buNone/>
            </a:pPr>
            <a:r>
              <a:rPr lang="en-US" altLang="en-US" sz="1800" b="0">
                <a:latin typeface="Tahoma" pitchFamily="34" charset="0"/>
              </a:rPr>
              <a:t>(No need to generate</a:t>
            </a:r>
            <a:br>
              <a:rPr lang="en-US" altLang="en-US" sz="1800" b="0">
                <a:latin typeface="Tahoma" pitchFamily="34" charset="0"/>
              </a:rPr>
            </a:br>
            <a:r>
              <a:rPr lang="en-US" altLang="en-US" sz="1800" b="0">
                <a:latin typeface="Tahoma" pitchFamily="34" charset="0"/>
              </a:rPr>
              <a:t>candidates involving Coke</a:t>
            </a:r>
            <a:br>
              <a:rPr lang="en-US" altLang="en-US" sz="1800" b="0">
                <a:latin typeface="Tahoma" pitchFamily="34" charset="0"/>
              </a:rPr>
            </a:br>
            <a:r>
              <a:rPr lang="en-US" altLang="en-US" sz="1800" b="0">
                <a:latin typeface="Tahoma" pitchFamily="34" charset="0"/>
              </a:rPr>
              <a:t>or Eggs)</a:t>
            </a:r>
            <a:endParaRPr lang="en-US" altLang="en-US" sz="2400" b="0">
              <a:latin typeface="Times New Roman" pitchFamily="18" charset="0"/>
            </a:endParaRPr>
          </a:p>
        </p:txBody>
      </p:sp>
      <p:sp>
        <p:nvSpPr>
          <p:cNvPr id="22536" name="Text Box 8"/>
          <p:cNvSpPr txBox="1">
            <a:spLocks noChangeArrowheads="1"/>
          </p:cNvSpPr>
          <p:nvPr/>
        </p:nvSpPr>
        <p:spPr bwMode="auto">
          <a:xfrm>
            <a:off x="6781800" y="4038600"/>
            <a:ext cx="2225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ahoma" pitchFamily="34" charset="0"/>
              </a:rPr>
              <a:t>Triplets (3-itemsets)</a:t>
            </a:r>
            <a:endParaRPr lang="en-US" altLang="en-US" sz="2400" b="0">
              <a:latin typeface="Times New Roman" pitchFamily="18" charset="0"/>
            </a:endParaRPr>
          </a:p>
        </p:txBody>
      </p:sp>
      <p:sp>
        <p:nvSpPr>
          <p:cNvPr id="22537" name="Line 9"/>
          <p:cNvSpPr>
            <a:spLocks noChangeShapeType="1"/>
          </p:cNvSpPr>
          <p:nvPr/>
        </p:nvSpPr>
        <p:spPr bwMode="auto">
          <a:xfrm>
            <a:off x="5410200" y="4038600"/>
            <a:ext cx="304800" cy="304800"/>
          </a:xfrm>
          <a:prstGeom prst="line">
            <a:avLst/>
          </a:prstGeom>
          <a:noFill/>
          <a:ln w="73025" cmpd="tri">
            <a:solidFill>
              <a:srgbClr val="CC0000"/>
            </a:solidFill>
            <a:round/>
            <a:headEnd/>
            <a:tailEnd type="arrow" w="med" len="sm"/>
          </a:ln>
          <a:extLst>
            <a:ext uri="{909E8E84-426E-40DD-AFC4-6F175D3DCCD1}">
              <a14:hiddenFill xmlns:a14="http://schemas.microsoft.com/office/drawing/2010/main">
                <a:noFill/>
              </a14:hiddenFill>
            </a:ext>
          </a:extLst>
        </p:spPr>
        <p:txBody>
          <a:bodyPr wrap="none" anchor="ctr"/>
          <a:lstStyle/>
          <a:p>
            <a:endParaRPr lang="en-US"/>
          </a:p>
        </p:txBody>
      </p:sp>
      <p:sp>
        <p:nvSpPr>
          <p:cNvPr id="22538" name="Line 10"/>
          <p:cNvSpPr>
            <a:spLocks noChangeShapeType="1"/>
          </p:cNvSpPr>
          <p:nvPr/>
        </p:nvSpPr>
        <p:spPr bwMode="auto">
          <a:xfrm>
            <a:off x="2819400" y="1981200"/>
            <a:ext cx="304800" cy="304800"/>
          </a:xfrm>
          <a:prstGeom prst="line">
            <a:avLst/>
          </a:prstGeom>
          <a:noFill/>
          <a:ln w="73025" cmpd="tri">
            <a:solidFill>
              <a:srgbClr val="CC0000"/>
            </a:solidFill>
            <a:round/>
            <a:headEnd/>
            <a:tailEnd type="arrow" w="med" len="sm"/>
          </a:ln>
          <a:extLst>
            <a:ext uri="{909E8E84-426E-40DD-AFC4-6F175D3DCCD1}">
              <a14:hiddenFill xmlns:a14="http://schemas.microsoft.com/office/drawing/2010/main">
                <a:noFill/>
              </a14:hiddenFill>
            </a:ext>
          </a:extLst>
        </p:spPr>
        <p:txBody>
          <a:bodyPr wrap="none" anchor="ctr"/>
          <a:lstStyle/>
          <a:p>
            <a:endParaRPr lang="en-US"/>
          </a:p>
        </p:txBody>
      </p:sp>
      <p:sp>
        <p:nvSpPr>
          <p:cNvPr id="22539" name="Text Box 12"/>
          <p:cNvSpPr txBox="1">
            <a:spLocks noChangeArrowheads="1"/>
          </p:cNvSpPr>
          <p:nvPr/>
        </p:nvSpPr>
        <p:spPr bwMode="auto">
          <a:xfrm>
            <a:off x="304800" y="3810000"/>
            <a:ext cx="2659063" cy="412750"/>
          </a:xfrm>
          <a:prstGeom prst="rect">
            <a:avLst/>
          </a:prstGeom>
          <a:solidFill>
            <a:srgbClr val="FFFF99"/>
          </a:solidFill>
          <a:ln w="15875">
            <a:solidFill>
              <a:schemeClr val="tx1"/>
            </a:solidFill>
            <a:miter lim="800000"/>
            <a:headEnd/>
            <a:tailEnd/>
          </a:ln>
        </p:spPr>
        <p:txBody>
          <a:bodyPr wrap="none"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2000" b="0">
                <a:latin typeface="Tahoma" pitchFamily="34" charset="0"/>
              </a:rPr>
              <a:t>Minimum Support = 3</a:t>
            </a:r>
          </a:p>
        </p:txBody>
      </p:sp>
      <p:sp>
        <p:nvSpPr>
          <p:cNvPr id="2" name="TextBox 1">
            <a:extLst>
              <a:ext uri="{FF2B5EF4-FFF2-40B4-BE49-F238E27FC236}">
                <a16:creationId xmlns:a16="http://schemas.microsoft.com/office/drawing/2014/main" id="{71620982-CA4B-D041-9F36-FC9E08249320}"/>
              </a:ext>
            </a:extLst>
          </p:cNvPr>
          <p:cNvSpPr txBox="1"/>
          <p:nvPr/>
        </p:nvSpPr>
        <p:spPr>
          <a:xfrm>
            <a:off x="10024533" y="6400800"/>
            <a:ext cx="184731" cy="307777"/>
          </a:xfrm>
          <a:prstGeom prst="rect">
            <a:avLst/>
          </a:prstGeom>
          <a:noFill/>
        </p:spPr>
        <p:txBody>
          <a:bodyPr wrap="none" rtlCol="0">
            <a:spAutoFit/>
          </a:bodyPr>
          <a:lstStyle/>
          <a:p>
            <a:endParaRPr lang="en-IT"/>
          </a:p>
        </p:txBody>
      </p:sp>
    </p:spTree>
    <p:extLst>
      <p:ext uri="{BB962C8B-B14F-4D97-AF65-F5344CB8AC3E}">
        <p14:creationId xmlns:p14="http://schemas.microsoft.com/office/powerpoint/2010/main" val="820353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Apriori Algorithm</a:t>
            </a:r>
          </a:p>
        </p:txBody>
      </p:sp>
      <p:sp>
        <p:nvSpPr>
          <p:cNvPr id="23555" name="Rectangle 3"/>
          <p:cNvSpPr>
            <a:spLocks noGrp="1" noChangeArrowheads="1"/>
          </p:cNvSpPr>
          <p:nvPr>
            <p:ph idx="1"/>
          </p:nvPr>
        </p:nvSpPr>
        <p:spPr/>
        <p:txBody>
          <a:bodyPr/>
          <a:lstStyle/>
          <a:p>
            <a:pPr marL="742950" lvl="1" indent="-285750">
              <a:lnSpc>
                <a:spcPct val="90000"/>
              </a:lnSpc>
            </a:pPr>
            <a:r>
              <a:rPr lang="en-US" altLang="en-US"/>
              <a:t>F</a:t>
            </a:r>
            <a:r>
              <a:rPr lang="en-US" altLang="en-US" baseline="-25000"/>
              <a:t>k</a:t>
            </a:r>
            <a:r>
              <a:rPr lang="en-US" altLang="en-US"/>
              <a:t>: frequent k-itemsets</a:t>
            </a:r>
          </a:p>
          <a:p>
            <a:pPr marL="742950" lvl="1" indent="-285750">
              <a:lnSpc>
                <a:spcPct val="90000"/>
              </a:lnSpc>
            </a:pPr>
            <a:r>
              <a:rPr lang="en-US" altLang="en-US"/>
              <a:t>L</a:t>
            </a:r>
            <a:r>
              <a:rPr lang="en-US" altLang="en-US" baseline="-25000"/>
              <a:t>k</a:t>
            </a:r>
            <a:r>
              <a:rPr lang="en-US" altLang="en-US"/>
              <a:t>: candidate k-itemsets</a:t>
            </a:r>
          </a:p>
          <a:p>
            <a:pPr marL="1543050" lvl="3" indent="-285750">
              <a:lnSpc>
                <a:spcPct val="90000"/>
              </a:lnSpc>
            </a:pPr>
            <a:endParaRPr lang="en-US" altLang="en-US" sz="800"/>
          </a:p>
          <a:p>
            <a:pPr marL="234950" indent="-285750">
              <a:lnSpc>
                <a:spcPct val="90000"/>
              </a:lnSpc>
            </a:pPr>
            <a:r>
              <a:rPr lang="en-US" altLang="en-US"/>
              <a:t>Algorithm</a:t>
            </a:r>
          </a:p>
          <a:p>
            <a:pPr marL="742950" lvl="1" indent="-285750">
              <a:lnSpc>
                <a:spcPct val="90000"/>
              </a:lnSpc>
            </a:pPr>
            <a:r>
              <a:rPr lang="en-US" altLang="en-US"/>
              <a:t>Let k=1</a:t>
            </a:r>
          </a:p>
          <a:p>
            <a:pPr marL="742950" lvl="1" indent="-285750">
              <a:lnSpc>
                <a:spcPct val="90000"/>
              </a:lnSpc>
            </a:pPr>
            <a:r>
              <a:rPr lang="en-US" altLang="en-US"/>
              <a:t>Generate F</a:t>
            </a:r>
            <a:r>
              <a:rPr lang="en-US" altLang="en-US" baseline="-25000"/>
              <a:t>1</a:t>
            </a:r>
            <a:r>
              <a:rPr lang="en-US" altLang="en-US"/>
              <a:t> = {frequent 1-itemsets}</a:t>
            </a:r>
          </a:p>
          <a:p>
            <a:pPr marL="742950" lvl="1" indent="-285750">
              <a:lnSpc>
                <a:spcPct val="90000"/>
              </a:lnSpc>
            </a:pPr>
            <a:r>
              <a:rPr lang="en-US" altLang="en-US"/>
              <a:t>Repeat until F</a:t>
            </a:r>
            <a:r>
              <a:rPr lang="en-US" altLang="en-US" baseline="-25000"/>
              <a:t>k</a:t>
            </a:r>
            <a:r>
              <a:rPr lang="en-US" altLang="en-US"/>
              <a:t> is empty</a:t>
            </a:r>
          </a:p>
          <a:p>
            <a:pPr marL="1143000" lvl="2" indent="-228600">
              <a:lnSpc>
                <a:spcPct val="90000"/>
              </a:lnSpc>
            </a:pPr>
            <a:r>
              <a:rPr lang="en-US" altLang="en-US" b="1"/>
              <a:t>Candidate Generation</a:t>
            </a:r>
            <a:r>
              <a:rPr lang="en-US" altLang="en-US"/>
              <a:t>: Generate L</a:t>
            </a:r>
            <a:r>
              <a:rPr lang="en-US" altLang="en-US" baseline="-25000"/>
              <a:t>k+1 </a:t>
            </a:r>
            <a:r>
              <a:rPr lang="en-US" altLang="en-US"/>
              <a:t>from F</a:t>
            </a:r>
            <a:r>
              <a:rPr lang="en-US" altLang="en-US" baseline="-25000"/>
              <a:t>k</a:t>
            </a:r>
          </a:p>
          <a:p>
            <a:pPr marL="1143000" lvl="2" indent="-228600">
              <a:lnSpc>
                <a:spcPct val="90000"/>
              </a:lnSpc>
            </a:pPr>
            <a:r>
              <a:rPr lang="en-US" altLang="en-US" b="1"/>
              <a:t>Candidate Pruning</a:t>
            </a:r>
            <a:r>
              <a:rPr lang="en-US" altLang="en-US"/>
              <a:t>: Prune candidate itemsets in L</a:t>
            </a:r>
            <a:r>
              <a:rPr lang="en-US" altLang="en-US" baseline="-25000"/>
              <a:t>k+1 </a:t>
            </a:r>
            <a:r>
              <a:rPr lang="en-US" altLang="en-US"/>
              <a:t>containing subsets of length k that are infrequent </a:t>
            </a:r>
          </a:p>
          <a:p>
            <a:pPr marL="1143000" lvl="2" indent="-228600">
              <a:lnSpc>
                <a:spcPct val="90000"/>
              </a:lnSpc>
            </a:pPr>
            <a:r>
              <a:rPr lang="en-US" altLang="en-US" b="1"/>
              <a:t>Support Counting</a:t>
            </a:r>
            <a:r>
              <a:rPr lang="en-US" altLang="en-US"/>
              <a:t>: Count the support of each candidate in L</a:t>
            </a:r>
            <a:r>
              <a:rPr lang="en-US" altLang="en-US" baseline="-25000"/>
              <a:t>k+1 </a:t>
            </a:r>
            <a:r>
              <a:rPr lang="en-US" altLang="en-US"/>
              <a:t>by scanning the DB</a:t>
            </a:r>
          </a:p>
          <a:p>
            <a:pPr marL="1143000" lvl="2" indent="-228600">
              <a:lnSpc>
                <a:spcPct val="90000"/>
              </a:lnSpc>
            </a:pPr>
            <a:r>
              <a:rPr lang="en-US" altLang="en-US" b="1"/>
              <a:t>Candidate Elimination</a:t>
            </a:r>
            <a:r>
              <a:rPr lang="en-US" altLang="en-US"/>
              <a:t>: Eliminate candidates in L</a:t>
            </a:r>
            <a:r>
              <a:rPr lang="en-US" altLang="en-US" baseline="-25000"/>
              <a:t>k+1 </a:t>
            </a:r>
            <a:r>
              <a:rPr lang="en-US" altLang="en-US"/>
              <a:t>that are infrequent, leaving only those that are frequent =&gt; F</a:t>
            </a:r>
            <a:r>
              <a:rPr lang="en-US" altLang="en-US" baseline="-25000"/>
              <a:t>k+1</a:t>
            </a:r>
          </a:p>
        </p:txBody>
      </p:sp>
    </p:spTree>
    <p:extLst>
      <p:ext uri="{BB962C8B-B14F-4D97-AF65-F5344CB8AC3E}">
        <p14:creationId xmlns:p14="http://schemas.microsoft.com/office/powerpoint/2010/main" val="181865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z="2800"/>
              <a:t>Candidate Generation: F</a:t>
            </a:r>
            <a:r>
              <a:rPr lang="en-US" altLang="en-US" sz="2800" baseline="-25000"/>
              <a:t>k-1</a:t>
            </a:r>
            <a:r>
              <a:rPr lang="en-US" altLang="en-US" sz="2800"/>
              <a:t> </a:t>
            </a:r>
            <a:r>
              <a:rPr lang="en-US" altLang="en-US" sz="2400" b="0"/>
              <a:t>x</a:t>
            </a:r>
            <a:r>
              <a:rPr lang="en-US" altLang="en-US" sz="2800"/>
              <a:t> F</a:t>
            </a:r>
            <a:r>
              <a:rPr lang="en-US" altLang="en-US" sz="2800" baseline="-25000"/>
              <a:t>k-1</a:t>
            </a:r>
            <a:r>
              <a:rPr lang="en-US" altLang="en-US" sz="2800"/>
              <a:t> Method</a:t>
            </a:r>
            <a:endParaRPr lang="en-US" altLang="en-US" sz="2800" baseline="-25000"/>
          </a:p>
        </p:txBody>
      </p:sp>
      <p:sp>
        <p:nvSpPr>
          <p:cNvPr id="26627" name="Rectangle 3"/>
          <p:cNvSpPr>
            <a:spLocks noGrp="1" noChangeArrowheads="1"/>
          </p:cNvSpPr>
          <p:nvPr>
            <p:ph type="body" idx="1"/>
          </p:nvPr>
        </p:nvSpPr>
        <p:spPr/>
        <p:txBody>
          <a:bodyPr/>
          <a:lstStyle/>
          <a:p>
            <a:r>
              <a:rPr lang="en-US" altLang="en-US" sz="2400"/>
              <a:t>Merge two frequent (k-1)-itemsets if their first (k-2) items are identical</a:t>
            </a:r>
          </a:p>
          <a:p>
            <a:pPr lvl="1">
              <a:buFont typeface="Arial" charset="0"/>
              <a:buNone/>
            </a:pPr>
            <a:endParaRPr lang="en-US" altLang="en-US"/>
          </a:p>
          <a:p>
            <a:r>
              <a:rPr lang="en-US" altLang="en-US"/>
              <a:t>F</a:t>
            </a:r>
            <a:r>
              <a:rPr lang="en-US" altLang="en-US" baseline="-25000"/>
              <a:t>3</a:t>
            </a:r>
            <a:r>
              <a:rPr lang="en-US" altLang="en-US"/>
              <a:t> = {ABC,ABD,ABE,ACD,BCD,BDE,CDE}</a:t>
            </a:r>
          </a:p>
          <a:p>
            <a:pPr lvl="1"/>
            <a:r>
              <a:rPr lang="en-US" altLang="en-US"/>
              <a:t>Merge(</a:t>
            </a:r>
            <a:r>
              <a:rPr lang="en-US" altLang="en-US" b="1" u="sng"/>
              <a:t>AB</a:t>
            </a:r>
            <a:r>
              <a:rPr lang="en-US" altLang="en-US"/>
              <a:t>C, </a:t>
            </a:r>
            <a:r>
              <a:rPr lang="en-US" altLang="en-US" b="1" u="sng"/>
              <a:t>AB</a:t>
            </a:r>
            <a:r>
              <a:rPr lang="en-US" altLang="en-US"/>
              <a:t>D) = </a:t>
            </a:r>
            <a:r>
              <a:rPr lang="en-US" altLang="en-US" b="1" u="sng"/>
              <a:t>AB</a:t>
            </a:r>
            <a:r>
              <a:rPr lang="en-US" altLang="en-US"/>
              <a:t>CD</a:t>
            </a:r>
          </a:p>
          <a:p>
            <a:pPr lvl="1"/>
            <a:r>
              <a:rPr lang="en-US" altLang="en-US"/>
              <a:t>Merge(</a:t>
            </a:r>
            <a:r>
              <a:rPr lang="en-US" altLang="en-US" b="1" u="sng"/>
              <a:t>AB</a:t>
            </a:r>
            <a:r>
              <a:rPr lang="en-US" altLang="en-US"/>
              <a:t>C, </a:t>
            </a:r>
            <a:r>
              <a:rPr lang="en-US" altLang="en-US" b="1" u="sng"/>
              <a:t>AB</a:t>
            </a:r>
            <a:r>
              <a:rPr lang="en-US" altLang="en-US"/>
              <a:t>E) = </a:t>
            </a:r>
            <a:r>
              <a:rPr lang="en-US" altLang="en-US" b="1" u="sng"/>
              <a:t>AB</a:t>
            </a:r>
            <a:r>
              <a:rPr lang="en-US" altLang="en-US"/>
              <a:t>CE</a:t>
            </a:r>
          </a:p>
          <a:p>
            <a:pPr lvl="1"/>
            <a:r>
              <a:rPr lang="en-US" altLang="en-US"/>
              <a:t>Merge(</a:t>
            </a:r>
            <a:r>
              <a:rPr lang="en-US" altLang="en-US" b="1" u="sng"/>
              <a:t>AB</a:t>
            </a:r>
            <a:r>
              <a:rPr lang="en-US" altLang="en-US"/>
              <a:t>D, </a:t>
            </a:r>
            <a:r>
              <a:rPr lang="en-US" altLang="en-US" b="1" u="sng"/>
              <a:t>AB</a:t>
            </a:r>
            <a:r>
              <a:rPr lang="en-US" altLang="en-US"/>
              <a:t>E) = </a:t>
            </a:r>
            <a:r>
              <a:rPr lang="en-US" altLang="en-US" b="1" u="sng"/>
              <a:t>AB</a:t>
            </a:r>
            <a:r>
              <a:rPr lang="en-US" altLang="en-US"/>
              <a:t>DE</a:t>
            </a:r>
          </a:p>
          <a:p>
            <a:pPr lvl="2">
              <a:buFont typeface="Wingdings" pitchFamily="2" charset="2"/>
              <a:buNone/>
            </a:pPr>
            <a:endParaRPr lang="en-US" altLang="en-US"/>
          </a:p>
          <a:p>
            <a:pPr lvl="1"/>
            <a:r>
              <a:rPr lang="en-US" altLang="en-US"/>
              <a:t>Do not merge(</a:t>
            </a:r>
            <a:r>
              <a:rPr lang="en-US" altLang="en-US" b="1" u="sng"/>
              <a:t>A</a:t>
            </a:r>
            <a:r>
              <a:rPr lang="en-US" altLang="en-US"/>
              <a:t>BD,</a:t>
            </a:r>
            <a:r>
              <a:rPr lang="en-US" altLang="en-US" b="1" u="sng"/>
              <a:t>A</a:t>
            </a:r>
            <a:r>
              <a:rPr lang="en-US" altLang="en-US"/>
              <a:t>CD) because they share only prefix of length 1 instead of length 2</a:t>
            </a:r>
          </a:p>
        </p:txBody>
      </p:sp>
    </p:spTree>
    <p:extLst>
      <p:ext uri="{BB962C8B-B14F-4D97-AF65-F5344CB8AC3E}">
        <p14:creationId xmlns:p14="http://schemas.microsoft.com/office/powerpoint/2010/main" val="4247714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Candidate Pruning</a:t>
            </a:r>
          </a:p>
        </p:txBody>
      </p:sp>
      <p:sp>
        <p:nvSpPr>
          <p:cNvPr id="25603" name="Rectangle 3"/>
          <p:cNvSpPr>
            <a:spLocks noGrp="1" noChangeArrowheads="1"/>
          </p:cNvSpPr>
          <p:nvPr>
            <p:ph type="body" idx="1"/>
          </p:nvPr>
        </p:nvSpPr>
        <p:spPr/>
        <p:txBody>
          <a:bodyPr/>
          <a:lstStyle/>
          <a:p>
            <a:r>
              <a:rPr lang="en-US" altLang="en-US"/>
              <a:t>Let F</a:t>
            </a:r>
            <a:r>
              <a:rPr lang="en-US" altLang="en-US" baseline="-25000"/>
              <a:t>3</a:t>
            </a:r>
            <a:r>
              <a:rPr lang="en-US" altLang="en-US"/>
              <a:t> = {ABC,ABD,ABE,ACD,BCD,BDE,CDE} be the set of frequent 3-itemsets</a:t>
            </a:r>
          </a:p>
          <a:p>
            <a:pPr lvl="2"/>
            <a:endParaRPr lang="en-US" altLang="en-US"/>
          </a:p>
          <a:p>
            <a:r>
              <a:rPr lang="en-US" altLang="en-US"/>
              <a:t>L</a:t>
            </a:r>
            <a:r>
              <a:rPr lang="en-US" altLang="en-US" baseline="-25000"/>
              <a:t>4</a:t>
            </a:r>
            <a:r>
              <a:rPr lang="en-US" altLang="en-US"/>
              <a:t> = {ABCD,ABCE,ABDE} is the set of candidate 4-itemsets generated (from previous slide)</a:t>
            </a:r>
          </a:p>
          <a:p>
            <a:pPr lvl="2"/>
            <a:endParaRPr lang="en-US" altLang="en-US"/>
          </a:p>
          <a:p>
            <a:r>
              <a:rPr lang="en-US" altLang="en-US"/>
              <a:t>Candidate pruning</a:t>
            </a:r>
          </a:p>
          <a:p>
            <a:pPr lvl="1"/>
            <a:r>
              <a:rPr lang="en-US" altLang="en-US"/>
              <a:t>Prune ABCE because ACE and BCE are infrequent</a:t>
            </a:r>
          </a:p>
          <a:p>
            <a:pPr lvl="1"/>
            <a:r>
              <a:rPr lang="en-US" altLang="en-US"/>
              <a:t>Prune ABDE because ADE is infrequent</a:t>
            </a:r>
          </a:p>
          <a:p>
            <a:pPr lvl="1"/>
            <a:endParaRPr lang="en-US" altLang="en-US"/>
          </a:p>
          <a:p>
            <a:r>
              <a:rPr lang="en-US" altLang="en-US"/>
              <a:t>After candidate pruning: L</a:t>
            </a:r>
            <a:r>
              <a:rPr lang="en-US" altLang="en-US" baseline="-25000"/>
              <a:t>4</a:t>
            </a:r>
            <a:r>
              <a:rPr lang="en-US" altLang="en-US"/>
              <a:t> = {ABCD} </a:t>
            </a:r>
          </a:p>
        </p:txBody>
      </p:sp>
    </p:spTree>
    <p:extLst>
      <p:ext uri="{BB962C8B-B14F-4D97-AF65-F5344CB8AC3E}">
        <p14:creationId xmlns:p14="http://schemas.microsoft.com/office/powerpoint/2010/main" val="8332084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Illustrating Apriori Principle</a:t>
            </a:r>
          </a:p>
        </p:txBody>
      </p:sp>
      <p:graphicFrame>
        <p:nvGraphicFramePr>
          <p:cNvPr id="28675" name="Object 3"/>
          <p:cNvGraphicFramePr>
            <a:graphicFrameLocks noChangeAspect="1"/>
          </p:cNvGraphicFramePr>
          <p:nvPr/>
        </p:nvGraphicFramePr>
        <p:xfrm>
          <a:off x="304800" y="1387475"/>
          <a:ext cx="2289175" cy="2498725"/>
        </p:xfrm>
        <a:graphic>
          <a:graphicData uri="http://schemas.openxmlformats.org/presentationml/2006/ole">
            <mc:AlternateContent xmlns:mc="http://schemas.openxmlformats.org/markup-compatibility/2006">
              <mc:Choice xmlns:v="urn:schemas-microsoft-com:vml" Requires="v">
                <p:oleObj name="Document" r:id="rId2" imgW="2289908" imgH="2495536" progId="Word.Document.8">
                  <p:embed/>
                </p:oleObj>
              </mc:Choice>
              <mc:Fallback>
                <p:oleObj name="Document" r:id="rId2" imgW="2289908" imgH="2495536" progId="Word.Document.8">
                  <p:embed/>
                  <p:pic>
                    <p:nvPicPr>
                      <p:cNvPr id="28675"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87475"/>
                        <a:ext cx="2289175" cy="249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76" name="Object 4"/>
          <p:cNvGraphicFramePr>
            <a:graphicFrameLocks noChangeAspect="1"/>
          </p:cNvGraphicFramePr>
          <p:nvPr/>
        </p:nvGraphicFramePr>
        <p:xfrm>
          <a:off x="3352800" y="2133600"/>
          <a:ext cx="3327400" cy="2128838"/>
        </p:xfrm>
        <a:graphic>
          <a:graphicData uri="http://schemas.openxmlformats.org/presentationml/2006/ole">
            <mc:AlternateContent xmlns:mc="http://schemas.openxmlformats.org/markup-compatibility/2006">
              <mc:Choice xmlns:v="urn:schemas-microsoft-com:vml" Requires="v">
                <p:oleObj name="Document" r:id="rId4" imgW="3328641" imgH="2008846" progId="Word.Document.8">
                  <p:embed/>
                </p:oleObj>
              </mc:Choice>
              <mc:Fallback>
                <p:oleObj name="Document" r:id="rId4" imgW="3328641" imgH="2008846" progId="Word.Document.8">
                  <p:embed/>
                  <p:pic>
                    <p:nvPicPr>
                      <p:cNvPr id="2867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133600"/>
                        <a:ext cx="3327400" cy="212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77" name="Object 5"/>
          <p:cNvGraphicFramePr>
            <a:graphicFrameLocks noChangeAspect="1"/>
          </p:cNvGraphicFramePr>
          <p:nvPr/>
        </p:nvGraphicFramePr>
        <p:xfrm>
          <a:off x="4876800" y="4435475"/>
          <a:ext cx="3094038" cy="1508125"/>
        </p:xfrm>
        <a:graphic>
          <a:graphicData uri="http://schemas.openxmlformats.org/presentationml/2006/ole">
            <mc:AlternateContent xmlns:mc="http://schemas.openxmlformats.org/markup-compatibility/2006">
              <mc:Choice xmlns:v="urn:schemas-microsoft-com:vml" Requires="v">
                <p:oleObj name="Document" r:id="rId6" imgW="3124026" imgH="1522425" progId="Word.Document.8">
                  <p:embed/>
                </p:oleObj>
              </mc:Choice>
              <mc:Fallback>
                <p:oleObj name="Document" r:id="rId6" imgW="3124026" imgH="1522425" progId="Word.Document.8">
                  <p:embed/>
                  <p:pic>
                    <p:nvPicPr>
                      <p:cNvPr id="28677"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4435475"/>
                        <a:ext cx="3094038" cy="150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8" name="Text Box 6"/>
          <p:cNvSpPr txBox="1">
            <a:spLocks noChangeArrowheads="1"/>
          </p:cNvSpPr>
          <p:nvPr/>
        </p:nvSpPr>
        <p:spPr bwMode="auto">
          <a:xfrm>
            <a:off x="2514600" y="1295400"/>
            <a:ext cx="2055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ahoma" pitchFamily="34" charset="0"/>
              </a:rPr>
              <a:t>Items (1-itemsets)</a:t>
            </a:r>
          </a:p>
        </p:txBody>
      </p:sp>
      <p:sp>
        <p:nvSpPr>
          <p:cNvPr id="28679" name="Text Box 7"/>
          <p:cNvSpPr txBox="1">
            <a:spLocks noChangeArrowheads="1"/>
          </p:cNvSpPr>
          <p:nvPr/>
        </p:nvSpPr>
        <p:spPr bwMode="auto">
          <a:xfrm>
            <a:off x="6096000" y="2055813"/>
            <a:ext cx="279082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ahoma" pitchFamily="34" charset="0"/>
              </a:rPr>
              <a:t>Pairs (2-itemsets)</a:t>
            </a:r>
          </a:p>
          <a:p>
            <a:pPr>
              <a:spcBef>
                <a:spcPct val="0"/>
              </a:spcBef>
              <a:spcAft>
                <a:spcPct val="0"/>
              </a:spcAft>
              <a:buClrTx/>
              <a:buSzTx/>
              <a:buFontTx/>
              <a:buNone/>
            </a:pPr>
            <a:endParaRPr lang="en-US" altLang="en-US" sz="1800" b="0">
              <a:latin typeface="Tahoma" pitchFamily="34" charset="0"/>
            </a:endParaRPr>
          </a:p>
          <a:p>
            <a:pPr>
              <a:spcBef>
                <a:spcPct val="0"/>
              </a:spcBef>
              <a:spcAft>
                <a:spcPct val="0"/>
              </a:spcAft>
              <a:buClrTx/>
              <a:buSzTx/>
              <a:buFontTx/>
              <a:buNone/>
            </a:pPr>
            <a:r>
              <a:rPr lang="en-US" altLang="en-US" sz="1800" b="0">
                <a:latin typeface="Tahoma" pitchFamily="34" charset="0"/>
              </a:rPr>
              <a:t>(No need to generate</a:t>
            </a:r>
            <a:br>
              <a:rPr lang="en-US" altLang="en-US" sz="1800" b="0">
                <a:latin typeface="Tahoma" pitchFamily="34" charset="0"/>
              </a:rPr>
            </a:br>
            <a:r>
              <a:rPr lang="en-US" altLang="en-US" sz="1800" b="0">
                <a:latin typeface="Tahoma" pitchFamily="34" charset="0"/>
              </a:rPr>
              <a:t>candidates involving Coke</a:t>
            </a:r>
            <a:br>
              <a:rPr lang="en-US" altLang="en-US" sz="1800" b="0">
                <a:latin typeface="Tahoma" pitchFamily="34" charset="0"/>
              </a:rPr>
            </a:br>
            <a:r>
              <a:rPr lang="en-US" altLang="en-US" sz="1800" b="0">
                <a:latin typeface="Tahoma" pitchFamily="34" charset="0"/>
              </a:rPr>
              <a:t>or Eggs)</a:t>
            </a:r>
            <a:endParaRPr lang="en-US" altLang="en-US" sz="2400" b="0">
              <a:latin typeface="Times New Roman" pitchFamily="18" charset="0"/>
            </a:endParaRPr>
          </a:p>
        </p:txBody>
      </p:sp>
      <p:sp>
        <p:nvSpPr>
          <p:cNvPr id="28680" name="Text Box 8"/>
          <p:cNvSpPr txBox="1">
            <a:spLocks noChangeArrowheads="1"/>
          </p:cNvSpPr>
          <p:nvPr/>
        </p:nvSpPr>
        <p:spPr bwMode="auto">
          <a:xfrm>
            <a:off x="6781800" y="4038600"/>
            <a:ext cx="2225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ahoma" pitchFamily="34" charset="0"/>
              </a:rPr>
              <a:t>Triplets (3-itemsets)</a:t>
            </a:r>
            <a:endParaRPr lang="en-US" altLang="en-US" sz="2400" b="0">
              <a:latin typeface="Times New Roman" pitchFamily="18" charset="0"/>
            </a:endParaRPr>
          </a:p>
        </p:txBody>
      </p:sp>
      <p:sp>
        <p:nvSpPr>
          <p:cNvPr id="28681" name="Line 9"/>
          <p:cNvSpPr>
            <a:spLocks noChangeShapeType="1"/>
          </p:cNvSpPr>
          <p:nvPr/>
        </p:nvSpPr>
        <p:spPr bwMode="auto">
          <a:xfrm>
            <a:off x="5410200" y="4038600"/>
            <a:ext cx="304800" cy="304800"/>
          </a:xfrm>
          <a:prstGeom prst="line">
            <a:avLst/>
          </a:prstGeom>
          <a:noFill/>
          <a:ln w="73025" cmpd="tri">
            <a:solidFill>
              <a:srgbClr val="CC0000"/>
            </a:solidFill>
            <a:round/>
            <a:headEnd/>
            <a:tailEnd type="arrow" w="med" len="sm"/>
          </a:ln>
          <a:extLst>
            <a:ext uri="{909E8E84-426E-40DD-AFC4-6F175D3DCCD1}">
              <a14:hiddenFill xmlns:a14="http://schemas.microsoft.com/office/drawing/2010/main">
                <a:noFill/>
              </a14:hiddenFill>
            </a:ext>
          </a:extLst>
        </p:spPr>
        <p:txBody>
          <a:bodyPr wrap="none" anchor="ctr"/>
          <a:lstStyle/>
          <a:p>
            <a:endParaRPr lang="en-US"/>
          </a:p>
        </p:txBody>
      </p:sp>
      <p:sp>
        <p:nvSpPr>
          <p:cNvPr id="28682" name="Line 10"/>
          <p:cNvSpPr>
            <a:spLocks noChangeShapeType="1"/>
          </p:cNvSpPr>
          <p:nvPr/>
        </p:nvSpPr>
        <p:spPr bwMode="auto">
          <a:xfrm>
            <a:off x="2819400" y="1981200"/>
            <a:ext cx="304800" cy="304800"/>
          </a:xfrm>
          <a:prstGeom prst="line">
            <a:avLst/>
          </a:prstGeom>
          <a:noFill/>
          <a:ln w="73025" cmpd="tri">
            <a:solidFill>
              <a:srgbClr val="CC0000"/>
            </a:solidFill>
            <a:round/>
            <a:headEnd/>
            <a:tailEnd type="arrow" w="med" len="sm"/>
          </a:ln>
          <a:extLst>
            <a:ext uri="{909E8E84-426E-40DD-AFC4-6F175D3DCCD1}">
              <a14:hiddenFill xmlns:a14="http://schemas.microsoft.com/office/drawing/2010/main">
                <a:noFill/>
              </a14:hiddenFill>
            </a:ext>
          </a:extLst>
        </p:spPr>
        <p:txBody>
          <a:bodyPr wrap="none" anchor="ctr"/>
          <a:lstStyle/>
          <a:p>
            <a:endParaRPr lang="en-US"/>
          </a:p>
        </p:txBody>
      </p:sp>
      <p:sp>
        <p:nvSpPr>
          <p:cNvPr id="28683" name="Text Box 12"/>
          <p:cNvSpPr txBox="1">
            <a:spLocks noChangeArrowheads="1"/>
          </p:cNvSpPr>
          <p:nvPr/>
        </p:nvSpPr>
        <p:spPr bwMode="auto">
          <a:xfrm>
            <a:off x="304800" y="3810000"/>
            <a:ext cx="2659063" cy="412750"/>
          </a:xfrm>
          <a:prstGeom prst="rect">
            <a:avLst/>
          </a:prstGeom>
          <a:solidFill>
            <a:srgbClr val="FFFF99"/>
          </a:solidFill>
          <a:ln w="15875">
            <a:solidFill>
              <a:schemeClr val="tx1"/>
            </a:solidFill>
            <a:miter lim="800000"/>
            <a:headEnd/>
            <a:tailEnd/>
          </a:ln>
        </p:spPr>
        <p:txBody>
          <a:bodyPr wrap="none"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2000" b="0">
                <a:latin typeface="Tahoma" pitchFamily="34" charset="0"/>
              </a:rPr>
              <a:t>Minimum Support = 3</a:t>
            </a:r>
          </a:p>
        </p:txBody>
      </p:sp>
      <p:sp>
        <p:nvSpPr>
          <p:cNvPr id="28685" name="TextBox 12"/>
          <p:cNvSpPr txBox="1">
            <a:spLocks noChangeArrowheads="1"/>
          </p:cNvSpPr>
          <p:nvPr/>
        </p:nvSpPr>
        <p:spPr bwMode="auto">
          <a:xfrm>
            <a:off x="3581400" y="5562600"/>
            <a:ext cx="5562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r>
              <a:rPr lang="en-US" altLang="en-US" sz="1400"/>
              <a:t>Use of F</a:t>
            </a:r>
            <a:r>
              <a:rPr lang="en-US" altLang="en-US" sz="1400" baseline="-25000"/>
              <a:t>k-1</a:t>
            </a:r>
            <a:r>
              <a:rPr lang="en-US" altLang="en-US" sz="1400"/>
              <a:t>xF</a:t>
            </a:r>
            <a:r>
              <a:rPr lang="en-US" altLang="en-US" sz="1400" baseline="-25000"/>
              <a:t>k-1</a:t>
            </a:r>
            <a:r>
              <a:rPr lang="en-US" altLang="en-US" sz="1400"/>
              <a:t> method for candidate generation results in</a:t>
            </a:r>
          </a:p>
          <a:p>
            <a:pPr algn="ctr">
              <a:spcBef>
                <a:spcPct val="0"/>
              </a:spcBef>
              <a:spcAft>
                <a:spcPct val="0"/>
              </a:spcAft>
              <a:buClrTx/>
              <a:buSzTx/>
              <a:buFontTx/>
              <a:buNone/>
            </a:pPr>
            <a:r>
              <a:rPr lang="en-US" altLang="en-US" sz="1400"/>
              <a:t> only one 3-itemset.  This is eliminated after the support counting step.</a:t>
            </a:r>
          </a:p>
        </p:txBody>
      </p:sp>
    </p:spTree>
    <p:extLst>
      <p:ext uri="{BB962C8B-B14F-4D97-AF65-F5344CB8AC3E}">
        <p14:creationId xmlns:p14="http://schemas.microsoft.com/office/powerpoint/2010/main" val="1751919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z="2800" dirty="0"/>
              <a:t>Alternate F</a:t>
            </a:r>
            <a:r>
              <a:rPr lang="en-US" altLang="en-US" sz="2800" baseline="-25000" dirty="0"/>
              <a:t>k-1</a:t>
            </a:r>
            <a:r>
              <a:rPr lang="en-US" altLang="en-US" sz="2800" dirty="0"/>
              <a:t> </a:t>
            </a:r>
            <a:r>
              <a:rPr lang="en-US" altLang="en-US" sz="2400" b="0" dirty="0"/>
              <a:t>x</a:t>
            </a:r>
            <a:r>
              <a:rPr lang="en-US" altLang="en-US" sz="2800" dirty="0"/>
              <a:t> F</a:t>
            </a:r>
            <a:r>
              <a:rPr lang="en-US" altLang="en-US" sz="2800" baseline="-25000" dirty="0"/>
              <a:t>k-1</a:t>
            </a:r>
            <a:r>
              <a:rPr lang="en-US" altLang="en-US" sz="2800" dirty="0"/>
              <a:t> Method</a:t>
            </a:r>
            <a:endParaRPr lang="en-US" altLang="en-US" sz="2800" baseline="-25000" dirty="0"/>
          </a:p>
        </p:txBody>
      </p:sp>
      <p:sp>
        <p:nvSpPr>
          <p:cNvPr id="26627" name="Rectangle 3"/>
          <p:cNvSpPr>
            <a:spLocks noGrp="1" noChangeArrowheads="1"/>
          </p:cNvSpPr>
          <p:nvPr>
            <p:ph type="body" idx="1"/>
          </p:nvPr>
        </p:nvSpPr>
        <p:spPr/>
        <p:txBody>
          <a:bodyPr/>
          <a:lstStyle/>
          <a:p>
            <a:r>
              <a:rPr lang="en-US" altLang="en-US" sz="2400" dirty="0"/>
              <a:t>Merge two frequent (k-1)-</a:t>
            </a:r>
            <a:r>
              <a:rPr lang="en-US" altLang="en-US" sz="2400" dirty="0" err="1"/>
              <a:t>itemsets</a:t>
            </a:r>
            <a:r>
              <a:rPr lang="en-US" altLang="en-US" sz="2400" dirty="0"/>
              <a:t> if the last (k-2) items of the first one is identical to the first (k-2) items of the second.</a:t>
            </a:r>
          </a:p>
          <a:p>
            <a:pPr lvl="1">
              <a:buFont typeface="Arial" charset="0"/>
              <a:buNone/>
            </a:pPr>
            <a:endParaRPr lang="en-US" altLang="en-US" dirty="0"/>
          </a:p>
          <a:p>
            <a:r>
              <a:rPr lang="en-US" altLang="en-US" dirty="0"/>
              <a:t>F</a:t>
            </a:r>
            <a:r>
              <a:rPr lang="en-US" altLang="en-US" baseline="-25000" dirty="0"/>
              <a:t>3</a:t>
            </a:r>
            <a:r>
              <a:rPr lang="en-US" altLang="en-US" dirty="0"/>
              <a:t> = {ABC,ABD,ABE,ACD,BCD,BDE,CDE}</a:t>
            </a:r>
          </a:p>
          <a:p>
            <a:pPr lvl="1"/>
            <a:r>
              <a:rPr lang="en-US" altLang="en-US" dirty="0"/>
              <a:t>Merge(A</a:t>
            </a:r>
            <a:r>
              <a:rPr lang="en-US" altLang="en-US" b="1" u="sng" dirty="0"/>
              <a:t>BC</a:t>
            </a:r>
            <a:r>
              <a:rPr lang="en-US" altLang="en-US" dirty="0"/>
              <a:t>, </a:t>
            </a:r>
            <a:r>
              <a:rPr lang="en-US" altLang="en-US" b="1" u="sng" dirty="0"/>
              <a:t>BC</a:t>
            </a:r>
            <a:r>
              <a:rPr lang="en-US" altLang="en-US" dirty="0"/>
              <a:t>D) = A</a:t>
            </a:r>
            <a:r>
              <a:rPr lang="en-US" altLang="en-US" b="1" u="sng" dirty="0"/>
              <a:t>BC</a:t>
            </a:r>
            <a:r>
              <a:rPr lang="en-US" altLang="en-US" dirty="0"/>
              <a:t>D</a:t>
            </a:r>
          </a:p>
          <a:p>
            <a:pPr lvl="1"/>
            <a:r>
              <a:rPr lang="en-US" altLang="en-US" dirty="0"/>
              <a:t>Merge(A</a:t>
            </a:r>
            <a:r>
              <a:rPr lang="en-US" altLang="en-US" b="1" u="sng" dirty="0"/>
              <a:t>BD</a:t>
            </a:r>
            <a:r>
              <a:rPr lang="en-US" altLang="en-US" dirty="0"/>
              <a:t>, </a:t>
            </a:r>
            <a:r>
              <a:rPr lang="en-US" altLang="en-US" b="1" u="sng" dirty="0"/>
              <a:t>BD</a:t>
            </a:r>
            <a:r>
              <a:rPr lang="en-US" altLang="en-US" dirty="0"/>
              <a:t>E) = A</a:t>
            </a:r>
            <a:r>
              <a:rPr lang="en-US" altLang="en-US" b="1" u="sng" dirty="0"/>
              <a:t>BD</a:t>
            </a:r>
            <a:r>
              <a:rPr lang="en-US" altLang="en-US" dirty="0"/>
              <a:t>E</a:t>
            </a:r>
          </a:p>
          <a:p>
            <a:pPr lvl="1"/>
            <a:r>
              <a:rPr lang="en-US" altLang="en-US" dirty="0"/>
              <a:t>Merge(A</a:t>
            </a:r>
            <a:r>
              <a:rPr lang="en-US" altLang="en-US" b="1" u="sng" dirty="0"/>
              <a:t>CD</a:t>
            </a:r>
            <a:r>
              <a:rPr lang="en-US" altLang="en-US" dirty="0"/>
              <a:t>, </a:t>
            </a:r>
            <a:r>
              <a:rPr lang="en-US" altLang="en-US" b="1" u="sng" dirty="0"/>
              <a:t>CD</a:t>
            </a:r>
            <a:r>
              <a:rPr lang="en-US" altLang="en-US" dirty="0"/>
              <a:t>E) = A</a:t>
            </a:r>
            <a:r>
              <a:rPr lang="en-US" altLang="en-US" b="1" u="sng" dirty="0"/>
              <a:t>CD</a:t>
            </a:r>
            <a:r>
              <a:rPr lang="en-US" altLang="en-US" dirty="0"/>
              <a:t>E</a:t>
            </a:r>
          </a:p>
          <a:p>
            <a:pPr lvl="1"/>
            <a:r>
              <a:rPr lang="en-US" altLang="en-US" dirty="0"/>
              <a:t>Merge(B</a:t>
            </a:r>
            <a:r>
              <a:rPr lang="en-US" altLang="en-US" b="1" u="sng" dirty="0"/>
              <a:t>CD</a:t>
            </a:r>
            <a:r>
              <a:rPr lang="en-US" altLang="en-US" dirty="0"/>
              <a:t>, </a:t>
            </a:r>
            <a:r>
              <a:rPr lang="en-US" altLang="en-US" b="1" u="sng" dirty="0"/>
              <a:t>CD</a:t>
            </a:r>
            <a:r>
              <a:rPr lang="en-US" altLang="en-US" dirty="0"/>
              <a:t>E) = B</a:t>
            </a:r>
            <a:r>
              <a:rPr lang="en-US" altLang="en-US" b="1" u="sng" dirty="0"/>
              <a:t>CD</a:t>
            </a:r>
            <a:r>
              <a:rPr lang="en-US" altLang="en-US" dirty="0"/>
              <a:t>E</a:t>
            </a:r>
          </a:p>
        </p:txBody>
      </p:sp>
    </p:spTree>
    <p:extLst>
      <p:ext uri="{BB962C8B-B14F-4D97-AF65-F5344CB8AC3E}">
        <p14:creationId xmlns:p14="http://schemas.microsoft.com/office/powerpoint/2010/main" val="1460205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z="2400" dirty="0"/>
              <a:t>Candidate Pruning for Alternate F</a:t>
            </a:r>
            <a:r>
              <a:rPr lang="en-US" altLang="en-US" sz="2400" baseline="-25000" dirty="0"/>
              <a:t>k-1</a:t>
            </a:r>
            <a:r>
              <a:rPr lang="en-US" altLang="en-US" sz="2400" dirty="0"/>
              <a:t> </a:t>
            </a:r>
            <a:r>
              <a:rPr lang="en-US" altLang="en-US" sz="2000" b="0" dirty="0"/>
              <a:t>x</a:t>
            </a:r>
            <a:r>
              <a:rPr lang="en-US" altLang="en-US" sz="2400" dirty="0"/>
              <a:t> F</a:t>
            </a:r>
            <a:r>
              <a:rPr lang="en-US" altLang="en-US" sz="2400" baseline="-25000" dirty="0"/>
              <a:t>k-1</a:t>
            </a:r>
            <a:r>
              <a:rPr lang="en-US" altLang="en-US" sz="2400" dirty="0"/>
              <a:t> Method</a:t>
            </a:r>
          </a:p>
        </p:txBody>
      </p:sp>
      <p:sp>
        <p:nvSpPr>
          <p:cNvPr id="25603" name="Rectangle 3"/>
          <p:cNvSpPr>
            <a:spLocks noGrp="1" noChangeArrowheads="1"/>
          </p:cNvSpPr>
          <p:nvPr>
            <p:ph type="body" idx="1"/>
          </p:nvPr>
        </p:nvSpPr>
        <p:spPr>
          <a:xfrm>
            <a:off x="411163" y="1143000"/>
            <a:ext cx="8318500" cy="5257800"/>
          </a:xfrm>
        </p:spPr>
        <p:txBody>
          <a:bodyPr/>
          <a:lstStyle/>
          <a:p>
            <a:r>
              <a:rPr lang="en-US" altLang="en-US" dirty="0"/>
              <a:t>Let F</a:t>
            </a:r>
            <a:r>
              <a:rPr lang="en-US" altLang="en-US" baseline="-25000" dirty="0"/>
              <a:t>3</a:t>
            </a:r>
            <a:r>
              <a:rPr lang="en-US" altLang="en-US" dirty="0"/>
              <a:t> = {ABC,ABD,ABE,ACD,BCD,BDE,CDE} be the set of frequent 3-itemsets</a:t>
            </a:r>
          </a:p>
          <a:p>
            <a:pPr lvl="2"/>
            <a:endParaRPr lang="en-US" altLang="en-US" dirty="0"/>
          </a:p>
          <a:p>
            <a:r>
              <a:rPr lang="en-US" altLang="en-US" dirty="0"/>
              <a:t>L</a:t>
            </a:r>
            <a:r>
              <a:rPr lang="en-US" altLang="en-US" baseline="-25000" dirty="0"/>
              <a:t>4</a:t>
            </a:r>
            <a:r>
              <a:rPr lang="en-US" altLang="en-US" dirty="0"/>
              <a:t> = {ABCD,ABDE,ACDE,BCDE} is the set of candidate 4-itemsets generated (from previous slide)</a:t>
            </a:r>
          </a:p>
          <a:p>
            <a:r>
              <a:rPr lang="en-US" altLang="en-US" dirty="0"/>
              <a:t>Candidate pruning</a:t>
            </a:r>
          </a:p>
          <a:p>
            <a:pPr lvl="1"/>
            <a:r>
              <a:rPr lang="en-US" altLang="en-US" dirty="0"/>
              <a:t>Prune ABDE because ADE is infrequent</a:t>
            </a:r>
          </a:p>
          <a:p>
            <a:pPr lvl="1"/>
            <a:r>
              <a:rPr lang="en-US" altLang="en-US" dirty="0"/>
              <a:t>Prune ACDE because ACE and ADE are infrequent</a:t>
            </a:r>
          </a:p>
          <a:p>
            <a:pPr lvl="1"/>
            <a:r>
              <a:rPr lang="en-US" altLang="en-US" dirty="0"/>
              <a:t>Prune BCDE because BCE </a:t>
            </a:r>
          </a:p>
          <a:p>
            <a:r>
              <a:rPr lang="en-US" altLang="en-US" dirty="0"/>
              <a:t>After candidate pruning: L</a:t>
            </a:r>
            <a:r>
              <a:rPr lang="en-US" altLang="en-US" baseline="-25000" dirty="0"/>
              <a:t>4</a:t>
            </a:r>
            <a:r>
              <a:rPr lang="en-US" altLang="en-US" dirty="0"/>
              <a:t> = {ABCD} </a:t>
            </a:r>
          </a:p>
        </p:txBody>
      </p:sp>
    </p:spTree>
    <p:extLst>
      <p:ext uri="{BB962C8B-B14F-4D97-AF65-F5344CB8AC3E}">
        <p14:creationId xmlns:p14="http://schemas.microsoft.com/office/powerpoint/2010/main" val="409489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560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z="2800"/>
              <a:t>Support Counting of Candidate Itemsets</a:t>
            </a:r>
          </a:p>
        </p:txBody>
      </p:sp>
      <p:sp>
        <p:nvSpPr>
          <p:cNvPr id="29699" name="Rectangle 3"/>
          <p:cNvSpPr>
            <a:spLocks noGrp="1" noChangeArrowheads="1"/>
          </p:cNvSpPr>
          <p:nvPr>
            <p:ph type="body" idx="1"/>
          </p:nvPr>
        </p:nvSpPr>
        <p:spPr>
          <a:xfrm>
            <a:off x="411163" y="1066800"/>
            <a:ext cx="8318500" cy="1752600"/>
          </a:xfrm>
        </p:spPr>
        <p:txBody>
          <a:bodyPr/>
          <a:lstStyle/>
          <a:p>
            <a:pPr>
              <a:lnSpc>
                <a:spcPct val="90000"/>
              </a:lnSpc>
            </a:pPr>
            <a:r>
              <a:rPr lang="en-US" altLang="en-US" sz="2400"/>
              <a:t>Scan the database of transactions to determine the support of each candidate itemset</a:t>
            </a:r>
          </a:p>
          <a:p>
            <a:pPr lvl="1">
              <a:lnSpc>
                <a:spcPct val="90000"/>
              </a:lnSpc>
            </a:pPr>
            <a:r>
              <a:rPr lang="en-US" altLang="en-US" sz="2000"/>
              <a:t>Must match every candidate itemset against every transaction, which is an expensive operation</a:t>
            </a:r>
          </a:p>
        </p:txBody>
      </p:sp>
      <p:graphicFrame>
        <p:nvGraphicFramePr>
          <p:cNvPr id="29700" name="Object 21"/>
          <p:cNvGraphicFramePr>
            <a:graphicFrameLocks noGrp="1" noChangeAspect="1"/>
          </p:cNvGraphicFramePr>
          <p:nvPr/>
        </p:nvGraphicFramePr>
        <p:xfrm>
          <a:off x="762000" y="3200400"/>
          <a:ext cx="3568700" cy="2146300"/>
        </p:xfrm>
        <a:graphic>
          <a:graphicData uri="http://schemas.openxmlformats.org/presentationml/2006/ole">
            <mc:AlternateContent xmlns:mc="http://schemas.openxmlformats.org/markup-compatibility/2006">
              <mc:Choice xmlns:v="urn:schemas-microsoft-com:vml" Requires="v">
                <p:oleObj name="Document" r:id="rId2" imgW="3352666" imgH="2016134" progId="Word.Document.8">
                  <p:embed/>
                </p:oleObj>
              </mc:Choice>
              <mc:Fallback>
                <p:oleObj name="Document" r:id="rId2" imgW="3352666" imgH="2016134" progId="Word.Document.8">
                  <p:embed/>
                  <p:pic>
                    <p:nvPicPr>
                      <p:cNvPr id="29700" name="Object 21"/>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200400"/>
                        <a:ext cx="3568700" cy="214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01" name="Object 5"/>
          <p:cNvGraphicFramePr>
            <a:graphicFrameLocks noChangeAspect="1"/>
          </p:cNvGraphicFramePr>
          <p:nvPr/>
        </p:nvGraphicFramePr>
        <p:xfrm>
          <a:off x="5287963" y="3429000"/>
          <a:ext cx="3094037" cy="1508125"/>
        </p:xfrm>
        <a:graphic>
          <a:graphicData uri="http://schemas.openxmlformats.org/presentationml/2006/ole">
            <mc:AlternateContent xmlns:mc="http://schemas.openxmlformats.org/markup-compatibility/2006">
              <mc:Choice xmlns:v="urn:schemas-microsoft-com:vml" Requires="v">
                <p:oleObj name="Document" r:id="rId4" imgW="3122634" imgH="1524623" progId="Word.Document.8">
                  <p:embed/>
                </p:oleObj>
              </mc:Choice>
              <mc:Fallback>
                <p:oleObj name="Document" r:id="rId4" imgW="3122634" imgH="1524623" progId="Word.Document.8">
                  <p:embed/>
                  <p:pic>
                    <p:nvPicPr>
                      <p:cNvPr id="29701" name="Object 5"/>
                      <p:cNvPicPr>
                        <a:picLocks noChangeAspect="1" noChangeArrowheads="1"/>
                      </p:cNvPicPr>
                      <p:nvPr/>
                    </p:nvPicPr>
                    <p:blipFill>
                      <a:blip r:embed="rId5"/>
                      <a:srcRect/>
                      <a:stretch>
                        <a:fillRect/>
                      </a:stretch>
                    </p:blipFill>
                    <p:spPr bwMode="auto">
                      <a:xfrm>
                        <a:off x="5287963" y="3429000"/>
                        <a:ext cx="3094037" cy="150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830318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z="2800"/>
              <a:t>Support Counting of Candidate Itemsets</a:t>
            </a:r>
          </a:p>
        </p:txBody>
      </p:sp>
      <p:sp>
        <p:nvSpPr>
          <p:cNvPr id="30723" name="Rectangle 3"/>
          <p:cNvSpPr>
            <a:spLocks noGrp="1" noChangeArrowheads="1"/>
          </p:cNvSpPr>
          <p:nvPr>
            <p:ph type="body" idx="1"/>
          </p:nvPr>
        </p:nvSpPr>
        <p:spPr>
          <a:xfrm>
            <a:off x="411163" y="1066800"/>
            <a:ext cx="8318500" cy="2819400"/>
          </a:xfrm>
        </p:spPr>
        <p:txBody>
          <a:bodyPr/>
          <a:lstStyle/>
          <a:p>
            <a:pPr>
              <a:lnSpc>
                <a:spcPct val="90000"/>
              </a:lnSpc>
            </a:pPr>
            <a:r>
              <a:rPr lang="en-US" altLang="en-US" sz="2400"/>
              <a:t>To reduce number of comparisons, store the candidate itemsets in a hash structure</a:t>
            </a:r>
          </a:p>
          <a:p>
            <a:pPr lvl="1">
              <a:lnSpc>
                <a:spcPct val="90000"/>
              </a:lnSpc>
            </a:pPr>
            <a:r>
              <a:rPr lang="en-US" altLang="en-US" sz="2000"/>
              <a:t>Instead of matching each transaction against every candidate, match it against candidates contained in the hashed buckets</a:t>
            </a:r>
          </a:p>
        </p:txBody>
      </p:sp>
      <p:graphicFrame>
        <p:nvGraphicFramePr>
          <p:cNvPr id="30724" name="Object 4"/>
          <p:cNvGraphicFramePr>
            <a:graphicFrameLocks noChangeAspect="1"/>
          </p:cNvGraphicFramePr>
          <p:nvPr/>
        </p:nvGraphicFramePr>
        <p:xfrm>
          <a:off x="1066800" y="3124200"/>
          <a:ext cx="6477000" cy="2763838"/>
        </p:xfrm>
        <a:graphic>
          <a:graphicData uri="http://schemas.openxmlformats.org/presentationml/2006/ole">
            <mc:AlternateContent xmlns:mc="http://schemas.openxmlformats.org/markup-compatibility/2006">
              <mc:Choice xmlns:v="urn:schemas-microsoft-com:vml" Requires="v">
                <p:oleObj name="Visio" r:id="rId2" imgW="7643978" imgH="3191008" progId="Visio.Drawing.6">
                  <p:embed/>
                </p:oleObj>
              </mc:Choice>
              <mc:Fallback>
                <p:oleObj name="Visio" r:id="rId2" imgW="7643978" imgH="3191008" progId="Visio.Drawing.6">
                  <p:embed/>
                  <p:pic>
                    <p:nvPicPr>
                      <p:cNvPr id="30724"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124200"/>
                        <a:ext cx="6477000" cy="276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8207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Definition: Frequent Itemset</a:t>
            </a:r>
          </a:p>
        </p:txBody>
      </p:sp>
      <p:sp>
        <p:nvSpPr>
          <p:cNvPr id="1231875" name="Rectangle 3"/>
          <p:cNvSpPr>
            <a:spLocks noGrp="1" noChangeArrowheads="1"/>
          </p:cNvSpPr>
          <p:nvPr>
            <p:ph type="body" sz="half" idx="1"/>
          </p:nvPr>
        </p:nvSpPr>
        <p:spPr>
          <a:xfrm>
            <a:off x="304800" y="1066800"/>
            <a:ext cx="4876800" cy="5334000"/>
          </a:xfrm>
          <a:noFill/>
        </p:spPr>
        <p:txBody>
          <a:bodyPr/>
          <a:lstStyle/>
          <a:p>
            <a:pPr marL="342900" indent="-342900"/>
            <a:r>
              <a:rPr lang="en-US" altLang="en-US" sz="2000" b="1"/>
              <a:t>Itemset</a:t>
            </a:r>
          </a:p>
          <a:p>
            <a:pPr marL="742950" lvl="1" indent="-285750"/>
            <a:r>
              <a:rPr lang="en-US" altLang="en-US" sz="1800"/>
              <a:t>A collection of one or more items</a:t>
            </a:r>
          </a:p>
          <a:p>
            <a:pPr marL="1143000" lvl="2" indent="-228600"/>
            <a:r>
              <a:rPr lang="en-US" altLang="en-US" sz="1600"/>
              <a:t>Example: {Milk, Bread, Diaper}</a:t>
            </a:r>
          </a:p>
          <a:p>
            <a:pPr marL="742950" lvl="1" indent="-285750"/>
            <a:r>
              <a:rPr lang="en-US" altLang="en-US" sz="1800"/>
              <a:t>k-itemset</a:t>
            </a:r>
          </a:p>
          <a:p>
            <a:pPr marL="1143000" lvl="2" indent="-228600"/>
            <a:r>
              <a:rPr lang="en-US" altLang="en-US" sz="1600"/>
              <a:t>An itemset that contains k items</a:t>
            </a:r>
            <a:endParaRPr lang="en-US" altLang="en-US" sz="1600" b="1"/>
          </a:p>
          <a:p>
            <a:pPr marL="342900" indent="-342900"/>
            <a:r>
              <a:rPr lang="en-US" altLang="en-US" sz="2000" b="1"/>
              <a:t>Support count (</a:t>
            </a:r>
            <a:r>
              <a:rPr lang="en-US" altLang="en-US" sz="2000" b="1">
                <a:sym typeface="Symbol" pitchFamily="18" charset="2"/>
              </a:rPr>
              <a:t>)</a:t>
            </a:r>
          </a:p>
          <a:p>
            <a:pPr marL="742950" lvl="1" indent="-285750"/>
            <a:r>
              <a:rPr lang="en-US" altLang="en-US" sz="1800"/>
              <a:t>Frequency of occurrence of an itemset</a:t>
            </a:r>
          </a:p>
          <a:p>
            <a:pPr marL="742950" lvl="1" indent="-285750"/>
            <a:r>
              <a:rPr lang="en-US" altLang="en-US" sz="1800"/>
              <a:t>E.g.   </a:t>
            </a:r>
            <a:r>
              <a:rPr lang="en-US" altLang="en-US" sz="1800">
                <a:sym typeface="Symbol" pitchFamily="18" charset="2"/>
              </a:rPr>
              <a:t>({Milk, Bread,Diaper}) = 2 </a:t>
            </a:r>
            <a:endParaRPr lang="en-US" altLang="en-US" sz="1800"/>
          </a:p>
          <a:p>
            <a:pPr marL="342900" indent="-342900"/>
            <a:r>
              <a:rPr lang="en-US" altLang="en-US" sz="2000" b="1"/>
              <a:t>Support</a:t>
            </a:r>
          </a:p>
          <a:p>
            <a:pPr marL="742950" lvl="1" indent="-285750"/>
            <a:r>
              <a:rPr lang="en-US" altLang="en-US" sz="1800"/>
              <a:t>Fraction of transactions that contain an itemset</a:t>
            </a:r>
          </a:p>
          <a:p>
            <a:pPr marL="742950" lvl="1" indent="-285750"/>
            <a:r>
              <a:rPr lang="en-US" altLang="en-US" sz="1800"/>
              <a:t>E.g.   s({Milk, Bread, Diaper}) = 2/5</a:t>
            </a:r>
          </a:p>
          <a:p>
            <a:pPr marL="342900" indent="-342900"/>
            <a:r>
              <a:rPr lang="en-US" altLang="en-US" sz="2000" b="1"/>
              <a:t>Frequent Itemset</a:t>
            </a:r>
          </a:p>
          <a:p>
            <a:pPr marL="742950" lvl="1" indent="-285750"/>
            <a:r>
              <a:rPr lang="en-US" altLang="en-US" sz="1800"/>
              <a:t>An itemset whose support is greater than or equal to a </a:t>
            </a:r>
            <a:r>
              <a:rPr lang="en-US" altLang="en-US" sz="1800" i="1"/>
              <a:t>minsup</a:t>
            </a:r>
            <a:r>
              <a:rPr lang="en-US" altLang="en-US" sz="1800"/>
              <a:t> threshold</a:t>
            </a:r>
          </a:p>
        </p:txBody>
      </p:sp>
      <p:graphicFrame>
        <p:nvGraphicFramePr>
          <p:cNvPr id="6148" name="Object 45"/>
          <p:cNvGraphicFramePr>
            <a:graphicFrameLocks noGrp="1" noChangeAspect="1"/>
          </p:cNvGraphicFramePr>
          <p:nvPr>
            <p:ph type="clipArt" sz="half" idx="2"/>
          </p:nvPr>
        </p:nvGraphicFramePr>
        <p:xfrm>
          <a:off x="5410200" y="2089150"/>
          <a:ext cx="3657600" cy="2195513"/>
        </p:xfrm>
        <a:graphic>
          <a:graphicData uri="http://schemas.openxmlformats.org/presentationml/2006/ole">
            <mc:AlternateContent xmlns:mc="http://schemas.openxmlformats.org/markup-compatibility/2006">
              <mc:Choice xmlns:v="urn:schemas-microsoft-com:vml" Requires="v">
                <p:oleObj name="Document" r:id="rId2" imgW="3359338" imgH="2015504" progId="Word.Document.8">
                  <p:embed/>
                </p:oleObj>
              </mc:Choice>
              <mc:Fallback>
                <p:oleObj name="Document" r:id="rId2" imgW="3359338" imgH="2015504" progId="Word.Document.8">
                  <p:embed/>
                  <p:pic>
                    <p:nvPicPr>
                      <p:cNvPr id="6148" name="Object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089150"/>
                        <a:ext cx="3657600" cy="2195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81842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18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18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318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3187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3187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187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3187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31875">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3187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31875">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31875">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31875">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3187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87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Rule Generation</a:t>
            </a:r>
          </a:p>
        </p:txBody>
      </p:sp>
      <p:sp>
        <p:nvSpPr>
          <p:cNvPr id="1275907" name="Rectangle 3"/>
          <p:cNvSpPr>
            <a:spLocks noGrp="1" noChangeArrowheads="1"/>
          </p:cNvSpPr>
          <p:nvPr>
            <p:ph type="body" idx="1"/>
          </p:nvPr>
        </p:nvSpPr>
        <p:spPr/>
        <p:txBody>
          <a:bodyPr/>
          <a:lstStyle/>
          <a:p>
            <a:r>
              <a:rPr lang="en-US" altLang="en-US"/>
              <a:t>Given a frequent itemset L, find all non-empty subsets f </a:t>
            </a:r>
            <a:r>
              <a:rPr lang="en-US" altLang="en-US">
                <a:sym typeface="Symbol" pitchFamily="18" charset="2"/>
              </a:rPr>
              <a:t> L such that f  L – f satisfies the minimum confidence requirement</a:t>
            </a:r>
          </a:p>
          <a:p>
            <a:pPr lvl="1"/>
            <a:r>
              <a:rPr lang="en-US" altLang="en-US">
                <a:sym typeface="Symbol" pitchFamily="18" charset="2"/>
              </a:rPr>
              <a:t>If {A,B,C,D} is a frequent itemset, candidate rules:</a:t>
            </a:r>
          </a:p>
          <a:p>
            <a:pPr lvl="2">
              <a:buFont typeface="Wingdings" pitchFamily="2" charset="2"/>
              <a:buNone/>
            </a:pPr>
            <a:r>
              <a:rPr lang="en-US" altLang="en-US">
                <a:sym typeface="Symbol" pitchFamily="18" charset="2"/>
              </a:rPr>
              <a:t>ABC D, 	ABD C, 	ACD B, 	BCD A, </a:t>
            </a:r>
            <a:br>
              <a:rPr lang="en-US" altLang="en-US">
                <a:sym typeface="Symbol" pitchFamily="18" charset="2"/>
              </a:rPr>
            </a:br>
            <a:r>
              <a:rPr lang="en-US" altLang="en-US">
                <a:sym typeface="Symbol" pitchFamily="18" charset="2"/>
              </a:rPr>
              <a:t>A BCD,	B ACD,	C ABD, 	D ABC</a:t>
            </a:r>
            <a:br>
              <a:rPr lang="en-US" altLang="en-US">
                <a:sym typeface="Symbol" pitchFamily="18" charset="2"/>
              </a:rPr>
            </a:br>
            <a:r>
              <a:rPr lang="en-US" altLang="en-US">
                <a:sym typeface="Symbol" pitchFamily="18" charset="2"/>
              </a:rPr>
              <a:t>AB CD,	AC  BD, 	AD  BC, 	BC AD, </a:t>
            </a:r>
            <a:br>
              <a:rPr lang="en-US" altLang="en-US">
                <a:sym typeface="Symbol" pitchFamily="18" charset="2"/>
              </a:rPr>
            </a:br>
            <a:r>
              <a:rPr lang="en-US" altLang="en-US">
                <a:sym typeface="Symbol" pitchFamily="18" charset="2"/>
              </a:rPr>
              <a:t>BD AC, 	CD AB,	</a:t>
            </a:r>
            <a:br>
              <a:rPr lang="en-US" altLang="en-US">
                <a:sym typeface="Symbol" pitchFamily="18" charset="2"/>
              </a:rPr>
            </a:br>
            <a:endParaRPr lang="en-US" altLang="en-US" sz="1000">
              <a:sym typeface="Symbol" pitchFamily="18" charset="2"/>
            </a:endParaRPr>
          </a:p>
          <a:p>
            <a:r>
              <a:rPr lang="en-US" altLang="en-US"/>
              <a:t>If |L| = k, then there are 2</a:t>
            </a:r>
            <a:r>
              <a:rPr lang="en-US" altLang="en-US" baseline="30000"/>
              <a:t>k</a:t>
            </a:r>
            <a:r>
              <a:rPr lang="en-US" altLang="en-US"/>
              <a:t> – 2 candidate association rules (ignoring L </a:t>
            </a:r>
            <a:r>
              <a:rPr lang="en-US" altLang="en-US">
                <a:sym typeface="Symbol" pitchFamily="18" charset="2"/>
              </a:rPr>
              <a:t>  and   L)</a:t>
            </a:r>
          </a:p>
        </p:txBody>
      </p:sp>
    </p:spTree>
    <p:extLst>
      <p:ext uri="{BB962C8B-B14F-4D97-AF65-F5344CB8AC3E}">
        <p14:creationId xmlns:p14="http://schemas.microsoft.com/office/powerpoint/2010/main" val="3265829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59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759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7590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759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5907"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Rule Generation</a:t>
            </a:r>
          </a:p>
        </p:txBody>
      </p:sp>
      <p:sp>
        <p:nvSpPr>
          <p:cNvPr id="1276931" name="Rectangle 3"/>
          <p:cNvSpPr>
            <a:spLocks noGrp="1" noChangeArrowheads="1"/>
          </p:cNvSpPr>
          <p:nvPr>
            <p:ph type="body" idx="1"/>
          </p:nvPr>
        </p:nvSpPr>
        <p:spPr/>
        <p:txBody>
          <a:bodyPr/>
          <a:lstStyle/>
          <a:p>
            <a:r>
              <a:rPr lang="en-US" altLang="en-US">
                <a:sym typeface="Symbol" pitchFamily="18" charset="2"/>
              </a:rPr>
              <a:t>In general, confidence does not have an anti-monotone property</a:t>
            </a:r>
          </a:p>
          <a:p>
            <a:pPr lvl="1">
              <a:buFont typeface="Arial" charset="0"/>
              <a:buNone/>
            </a:pPr>
            <a:r>
              <a:rPr lang="en-US" altLang="en-US">
                <a:sym typeface="Symbol" pitchFamily="18" charset="2"/>
              </a:rPr>
              <a:t>	c(ABC D) can be larger or smaller than c(AB D)</a:t>
            </a:r>
          </a:p>
          <a:p>
            <a:pPr lvl="3"/>
            <a:endParaRPr lang="en-US" altLang="en-US">
              <a:sym typeface="Symbol" pitchFamily="18" charset="2"/>
            </a:endParaRPr>
          </a:p>
          <a:p>
            <a:r>
              <a:rPr lang="en-US" altLang="en-US">
                <a:sym typeface="Symbol" pitchFamily="18" charset="2"/>
              </a:rPr>
              <a:t>But confidence of rules generated from the same itemset has an anti-monotone property</a:t>
            </a:r>
          </a:p>
          <a:p>
            <a:pPr lvl="1"/>
            <a:r>
              <a:rPr lang="en-US" altLang="en-US">
                <a:sym typeface="Symbol" pitchFamily="18" charset="2"/>
              </a:rPr>
              <a:t>E.g., Suppose {A,B,C,D} is a frequent 4-itemset:</a:t>
            </a:r>
            <a:br>
              <a:rPr lang="en-US" altLang="en-US">
                <a:sym typeface="Symbol" pitchFamily="18" charset="2"/>
              </a:rPr>
            </a:br>
            <a:r>
              <a:rPr lang="en-US" altLang="en-US">
                <a:sym typeface="Symbol" pitchFamily="18" charset="2"/>
              </a:rPr>
              <a:t> </a:t>
            </a:r>
            <a:br>
              <a:rPr lang="en-US" altLang="en-US">
                <a:sym typeface="Symbol" pitchFamily="18" charset="2"/>
              </a:rPr>
            </a:br>
            <a:r>
              <a:rPr lang="en-US" altLang="en-US">
                <a:sym typeface="Symbol" pitchFamily="18" charset="2"/>
              </a:rPr>
              <a:t>		c(ABC  D)  c(AB  CD)  c(A  BCD)</a:t>
            </a:r>
          </a:p>
          <a:p>
            <a:pPr lvl="1">
              <a:buFont typeface="Arial" charset="0"/>
              <a:buNone/>
            </a:pPr>
            <a:r>
              <a:rPr lang="en-US" altLang="en-US">
                <a:sym typeface="Symbol" pitchFamily="18" charset="2"/>
              </a:rPr>
              <a:t> </a:t>
            </a:r>
          </a:p>
          <a:p>
            <a:pPr lvl="1"/>
            <a:r>
              <a:rPr lang="en-US" altLang="en-US">
                <a:sym typeface="Symbol" pitchFamily="18" charset="2"/>
              </a:rPr>
              <a:t> Confidence is anti-monotone w.r.t. number of items on the RHS of the rule</a:t>
            </a:r>
          </a:p>
        </p:txBody>
      </p:sp>
    </p:spTree>
    <p:extLst>
      <p:ext uri="{BB962C8B-B14F-4D97-AF65-F5344CB8AC3E}">
        <p14:creationId xmlns:p14="http://schemas.microsoft.com/office/powerpoint/2010/main" val="2821405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69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769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7693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7693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7693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769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6931" grpId="0"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Rule Generation for Apriori Algorithm</a:t>
            </a:r>
          </a:p>
        </p:txBody>
      </p:sp>
      <p:graphicFrame>
        <p:nvGraphicFramePr>
          <p:cNvPr id="41987" name="Object 2"/>
          <p:cNvGraphicFramePr>
            <a:graphicFrameLocks noChangeAspect="1"/>
          </p:cNvGraphicFramePr>
          <p:nvPr/>
        </p:nvGraphicFramePr>
        <p:xfrm>
          <a:off x="914400" y="1419225"/>
          <a:ext cx="7620000" cy="4295775"/>
        </p:xfrm>
        <a:graphic>
          <a:graphicData uri="http://schemas.openxmlformats.org/presentationml/2006/ole">
            <mc:AlternateContent xmlns:mc="http://schemas.openxmlformats.org/markup-compatibility/2006">
              <mc:Choice xmlns:v="urn:schemas-microsoft-com:vml" Requires="v">
                <p:oleObj name="Visio" r:id="rId2" imgW="8671306" imgH="4782859" progId="Visio.Drawing.6">
                  <p:embed/>
                </p:oleObj>
              </mc:Choice>
              <mc:Fallback>
                <p:oleObj name="Visio" r:id="rId2" imgW="8671306" imgH="4782859" progId="Visio.Drawing.6">
                  <p:embed/>
                  <p:pic>
                    <p:nvPicPr>
                      <p:cNvPr id="41987"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19225"/>
                        <a:ext cx="76200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88" name="Text Box 4"/>
          <p:cNvSpPr txBox="1">
            <a:spLocks noChangeArrowheads="1"/>
          </p:cNvSpPr>
          <p:nvPr/>
        </p:nvSpPr>
        <p:spPr bwMode="auto">
          <a:xfrm>
            <a:off x="457200" y="1066800"/>
            <a:ext cx="2025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400" b="0">
                <a:solidFill>
                  <a:srgbClr val="CC3300"/>
                </a:solidFill>
                <a:latin typeface="Times New Roman" pitchFamily="18" charset="0"/>
              </a:rPr>
              <a:t>Lattice of rules</a:t>
            </a:r>
          </a:p>
        </p:txBody>
      </p:sp>
      <p:grpSp>
        <p:nvGrpSpPr>
          <p:cNvPr id="2" name="Group 5"/>
          <p:cNvGrpSpPr>
            <a:grpSpLocks/>
          </p:cNvGrpSpPr>
          <p:nvPr/>
        </p:nvGrpSpPr>
        <p:grpSpPr bwMode="auto">
          <a:xfrm>
            <a:off x="381000" y="1419225"/>
            <a:ext cx="8153400" cy="4784725"/>
            <a:chOff x="96" y="894"/>
            <a:chExt cx="5136" cy="3014"/>
          </a:xfrm>
        </p:grpSpPr>
        <p:graphicFrame>
          <p:nvGraphicFramePr>
            <p:cNvPr id="41992" name="Object 3"/>
            <p:cNvGraphicFramePr>
              <a:graphicFrameLocks noChangeAspect="1"/>
            </p:cNvGraphicFramePr>
            <p:nvPr/>
          </p:nvGraphicFramePr>
          <p:xfrm>
            <a:off x="432" y="894"/>
            <a:ext cx="4800" cy="2706"/>
          </p:xfrm>
          <a:graphic>
            <a:graphicData uri="http://schemas.openxmlformats.org/presentationml/2006/ole">
              <mc:AlternateContent xmlns:mc="http://schemas.openxmlformats.org/markup-compatibility/2006">
                <mc:Choice xmlns:v="urn:schemas-microsoft-com:vml" Requires="v">
                  <p:oleObj name="Visio" r:id="rId4" imgW="8671306" imgH="4782859" progId="Visio.Drawing.6">
                    <p:embed/>
                  </p:oleObj>
                </mc:Choice>
                <mc:Fallback>
                  <p:oleObj name="Visio" r:id="rId4" imgW="8671306" imgH="4782859" progId="Visio.Drawing.6">
                    <p:embed/>
                    <p:pic>
                      <p:nvPicPr>
                        <p:cNvPr id="41992"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 y="894"/>
                          <a:ext cx="4800" cy="2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93" name="Freeform 7"/>
            <p:cNvSpPr>
              <a:spLocks/>
            </p:cNvSpPr>
            <p:nvPr/>
          </p:nvSpPr>
          <p:spPr bwMode="auto">
            <a:xfrm>
              <a:off x="320" y="1064"/>
              <a:ext cx="3712" cy="2808"/>
            </a:xfrm>
            <a:custGeom>
              <a:avLst/>
              <a:gdLst>
                <a:gd name="T0" fmla="*/ 256 w 3712"/>
                <a:gd name="T1" fmla="*/ 376 h 2808"/>
                <a:gd name="T2" fmla="*/ 736 w 3712"/>
                <a:gd name="T3" fmla="*/ 88 h 2808"/>
                <a:gd name="T4" fmla="*/ 2176 w 3712"/>
                <a:gd name="T5" fmla="*/ 904 h 2808"/>
                <a:gd name="T6" fmla="*/ 2656 w 3712"/>
                <a:gd name="T7" fmla="*/ 1768 h 2808"/>
                <a:gd name="T8" fmla="*/ 3520 w 3712"/>
                <a:gd name="T9" fmla="*/ 2296 h 2808"/>
                <a:gd name="T10" fmla="*/ 3376 w 3712"/>
                <a:gd name="T11" fmla="*/ 2584 h 2808"/>
                <a:gd name="T12" fmla="*/ 1504 w 3712"/>
                <a:gd name="T13" fmla="*/ 2776 h 2808"/>
                <a:gd name="T14" fmla="*/ 352 w 3712"/>
                <a:gd name="T15" fmla="*/ 2392 h 2808"/>
                <a:gd name="T16" fmla="*/ 16 w 3712"/>
                <a:gd name="T17" fmla="*/ 1288 h 2808"/>
                <a:gd name="T18" fmla="*/ 256 w 3712"/>
                <a:gd name="T19" fmla="*/ 376 h 28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12"/>
                <a:gd name="T31" fmla="*/ 0 h 2808"/>
                <a:gd name="T32" fmla="*/ 3712 w 3712"/>
                <a:gd name="T33" fmla="*/ 2808 h 28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12" h="2808">
                  <a:moveTo>
                    <a:pt x="256" y="376"/>
                  </a:moveTo>
                  <a:cubicBezTo>
                    <a:pt x="376" y="176"/>
                    <a:pt x="416" y="0"/>
                    <a:pt x="736" y="88"/>
                  </a:cubicBezTo>
                  <a:cubicBezTo>
                    <a:pt x="1056" y="176"/>
                    <a:pt x="1856" y="624"/>
                    <a:pt x="2176" y="904"/>
                  </a:cubicBezTo>
                  <a:cubicBezTo>
                    <a:pt x="2496" y="1184"/>
                    <a:pt x="2432" y="1536"/>
                    <a:pt x="2656" y="1768"/>
                  </a:cubicBezTo>
                  <a:cubicBezTo>
                    <a:pt x="2880" y="2000"/>
                    <a:pt x="3400" y="2160"/>
                    <a:pt x="3520" y="2296"/>
                  </a:cubicBezTo>
                  <a:cubicBezTo>
                    <a:pt x="3640" y="2432"/>
                    <a:pt x="3712" y="2504"/>
                    <a:pt x="3376" y="2584"/>
                  </a:cubicBezTo>
                  <a:cubicBezTo>
                    <a:pt x="3040" y="2664"/>
                    <a:pt x="2008" y="2808"/>
                    <a:pt x="1504" y="2776"/>
                  </a:cubicBezTo>
                  <a:cubicBezTo>
                    <a:pt x="1000" y="2744"/>
                    <a:pt x="600" y="2640"/>
                    <a:pt x="352" y="2392"/>
                  </a:cubicBezTo>
                  <a:cubicBezTo>
                    <a:pt x="104" y="2144"/>
                    <a:pt x="32" y="1624"/>
                    <a:pt x="16" y="1288"/>
                  </a:cubicBezTo>
                  <a:cubicBezTo>
                    <a:pt x="0" y="952"/>
                    <a:pt x="136" y="576"/>
                    <a:pt x="256" y="376"/>
                  </a:cubicBezTo>
                  <a:close/>
                </a:path>
              </a:pathLst>
            </a:custGeom>
            <a:noFill/>
            <a:ln w="38100" cap="flat" cmpd="sng">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94" name="Text Box 8"/>
            <p:cNvSpPr txBox="1">
              <a:spLocks noChangeArrowheads="1"/>
            </p:cNvSpPr>
            <p:nvPr/>
          </p:nvSpPr>
          <p:spPr bwMode="auto">
            <a:xfrm>
              <a:off x="96" y="3504"/>
              <a:ext cx="72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800"/>
                <a:t>Pruned Rules</a:t>
              </a:r>
            </a:p>
          </p:txBody>
        </p:sp>
      </p:grpSp>
      <p:sp>
        <p:nvSpPr>
          <p:cNvPr id="41990" name="Line 9"/>
          <p:cNvSpPr>
            <a:spLocks noChangeShapeType="1"/>
          </p:cNvSpPr>
          <p:nvPr/>
        </p:nvSpPr>
        <p:spPr bwMode="auto">
          <a:xfrm>
            <a:off x="1066800" y="2286000"/>
            <a:ext cx="914400" cy="152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1" name="Text Box 10"/>
          <p:cNvSpPr txBox="1">
            <a:spLocks noChangeArrowheads="1"/>
          </p:cNvSpPr>
          <p:nvPr/>
        </p:nvSpPr>
        <p:spPr bwMode="auto">
          <a:xfrm>
            <a:off x="304800" y="1600200"/>
            <a:ext cx="1371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800" b="0"/>
              <a:t>Low Confidence Rule</a:t>
            </a:r>
          </a:p>
        </p:txBody>
      </p:sp>
    </p:spTree>
    <p:extLst>
      <p:ext uri="{BB962C8B-B14F-4D97-AF65-F5344CB8AC3E}">
        <p14:creationId xmlns:p14="http://schemas.microsoft.com/office/powerpoint/2010/main" val="4224219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Factors Affecting Complexity of Apriori</a:t>
            </a:r>
          </a:p>
        </p:txBody>
      </p:sp>
      <p:sp>
        <p:nvSpPr>
          <p:cNvPr id="45059" name="Rectangle 3"/>
          <p:cNvSpPr>
            <a:spLocks noGrp="1" noChangeArrowheads="1"/>
          </p:cNvSpPr>
          <p:nvPr>
            <p:ph type="body" idx="1"/>
          </p:nvPr>
        </p:nvSpPr>
        <p:spPr>
          <a:xfrm>
            <a:off x="411163" y="1143000"/>
            <a:ext cx="8504237" cy="5181600"/>
          </a:xfrm>
        </p:spPr>
        <p:txBody>
          <a:bodyPr/>
          <a:lstStyle/>
          <a:p>
            <a:pPr>
              <a:lnSpc>
                <a:spcPct val="80000"/>
              </a:lnSpc>
            </a:pPr>
            <a:r>
              <a:rPr lang="en-US" altLang="en-US" sz="2400" dirty="0"/>
              <a:t>Choice of minimum support threshold</a:t>
            </a:r>
          </a:p>
          <a:p>
            <a:pPr lvl="1">
              <a:lnSpc>
                <a:spcPct val="80000"/>
              </a:lnSpc>
            </a:pPr>
            <a:r>
              <a:rPr lang="en-US" altLang="en-US" sz="2000" dirty="0"/>
              <a:t> lowering support threshold results in more frequent </a:t>
            </a:r>
            <a:r>
              <a:rPr lang="en-US" altLang="en-US" sz="2000" dirty="0" err="1"/>
              <a:t>itemsets</a:t>
            </a:r>
            <a:endParaRPr lang="en-US" altLang="en-US" sz="2000" dirty="0"/>
          </a:p>
          <a:p>
            <a:pPr lvl="1">
              <a:lnSpc>
                <a:spcPct val="80000"/>
              </a:lnSpc>
            </a:pPr>
            <a:r>
              <a:rPr lang="en-US" altLang="en-US" sz="2000" dirty="0"/>
              <a:t> this may increase number of candidates and max length of frequent </a:t>
            </a:r>
            <a:r>
              <a:rPr lang="en-US" altLang="en-US" sz="2000" dirty="0" err="1"/>
              <a:t>itemsets</a:t>
            </a:r>
            <a:endParaRPr lang="en-US" altLang="en-US" sz="2000" dirty="0"/>
          </a:p>
          <a:p>
            <a:pPr>
              <a:lnSpc>
                <a:spcPct val="80000"/>
              </a:lnSpc>
            </a:pPr>
            <a:r>
              <a:rPr lang="en-US" altLang="en-US" sz="2400" dirty="0"/>
              <a:t>Dimensionality (number of items) of the data set</a:t>
            </a:r>
          </a:p>
          <a:p>
            <a:pPr lvl="1">
              <a:lnSpc>
                <a:spcPct val="80000"/>
              </a:lnSpc>
            </a:pPr>
            <a:r>
              <a:rPr lang="en-US" altLang="en-US" sz="2000" dirty="0"/>
              <a:t>More space is needed to store support count of  </a:t>
            </a:r>
            <a:r>
              <a:rPr lang="en-US" altLang="en-US" sz="2000" dirty="0" err="1"/>
              <a:t>itemsets</a:t>
            </a:r>
            <a:endParaRPr lang="en-US" altLang="en-US" sz="2000" dirty="0"/>
          </a:p>
          <a:p>
            <a:pPr lvl="1">
              <a:lnSpc>
                <a:spcPct val="80000"/>
              </a:lnSpc>
            </a:pPr>
            <a:r>
              <a:rPr lang="en-US" altLang="en-US" sz="2000" dirty="0"/>
              <a:t> if number of frequent </a:t>
            </a:r>
            <a:r>
              <a:rPr lang="en-US" altLang="en-US" sz="2000" dirty="0" err="1"/>
              <a:t>itemsets</a:t>
            </a:r>
            <a:r>
              <a:rPr lang="en-US" altLang="en-US" sz="2000" dirty="0"/>
              <a:t> also increases, both computation and I/O costs may also increase</a:t>
            </a:r>
          </a:p>
          <a:p>
            <a:pPr>
              <a:lnSpc>
                <a:spcPct val="80000"/>
              </a:lnSpc>
            </a:pPr>
            <a:r>
              <a:rPr lang="en-US" altLang="en-US" sz="2400" dirty="0"/>
              <a:t>Size of database</a:t>
            </a:r>
          </a:p>
          <a:p>
            <a:pPr lvl="1">
              <a:lnSpc>
                <a:spcPct val="80000"/>
              </a:lnSpc>
            </a:pPr>
            <a:r>
              <a:rPr lang="en-US" altLang="en-US" sz="2000" dirty="0"/>
              <a:t>  run time of algorithm increases with number of transactions</a:t>
            </a:r>
          </a:p>
          <a:p>
            <a:pPr>
              <a:lnSpc>
                <a:spcPct val="80000"/>
              </a:lnSpc>
            </a:pPr>
            <a:r>
              <a:rPr lang="en-US" altLang="en-US" sz="2400" dirty="0"/>
              <a:t>Average transaction width</a:t>
            </a:r>
          </a:p>
          <a:p>
            <a:pPr lvl="1">
              <a:lnSpc>
                <a:spcPct val="80000"/>
              </a:lnSpc>
            </a:pPr>
            <a:r>
              <a:rPr lang="en-US" altLang="en-US" sz="2000" dirty="0"/>
              <a:t> transaction width increases the max length of frequent </a:t>
            </a:r>
            <a:r>
              <a:rPr lang="en-US" altLang="en-US" sz="2000" dirty="0" err="1"/>
              <a:t>itemsets</a:t>
            </a:r>
            <a:endParaRPr lang="en-US" altLang="en-US" sz="2000" dirty="0"/>
          </a:p>
          <a:p>
            <a:pPr lvl="1">
              <a:lnSpc>
                <a:spcPct val="80000"/>
              </a:lnSpc>
            </a:pPr>
            <a:r>
              <a:rPr lang="en-US" altLang="en-US" sz="2000" dirty="0"/>
              <a:t> number of subsets in a transaction increases with its width, increasing computation time for support counting</a:t>
            </a:r>
          </a:p>
        </p:txBody>
      </p:sp>
    </p:spTree>
    <p:extLst>
      <p:ext uri="{BB962C8B-B14F-4D97-AF65-F5344CB8AC3E}">
        <p14:creationId xmlns:p14="http://schemas.microsoft.com/office/powerpoint/2010/main" val="1161615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Maximal Frequent Itemset</a:t>
            </a:r>
          </a:p>
        </p:txBody>
      </p:sp>
      <p:graphicFrame>
        <p:nvGraphicFramePr>
          <p:cNvPr id="48131" name="Object 3"/>
          <p:cNvGraphicFramePr>
            <a:graphicFrameLocks noChangeAspect="1"/>
          </p:cNvGraphicFramePr>
          <p:nvPr/>
        </p:nvGraphicFramePr>
        <p:xfrm>
          <a:off x="1162050" y="1524000"/>
          <a:ext cx="7140575" cy="4873625"/>
        </p:xfrm>
        <a:graphic>
          <a:graphicData uri="http://schemas.openxmlformats.org/presentationml/2006/ole">
            <mc:AlternateContent xmlns:mc="http://schemas.openxmlformats.org/markup-compatibility/2006">
              <mc:Choice xmlns:v="urn:schemas-microsoft-com:vml" Requires="v">
                <p:oleObj name="Visio" r:id="rId2" imgW="9687611" imgH="7157416" progId="Visio.Drawing.6">
                  <p:embed/>
                </p:oleObj>
              </mc:Choice>
              <mc:Fallback>
                <p:oleObj name="Visio" r:id="rId2" imgW="9687611" imgH="7157416" progId="Visio.Drawing.6">
                  <p:embed/>
                  <p:pic>
                    <p:nvPicPr>
                      <p:cNvPr id="48131"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050" y="1524000"/>
                        <a:ext cx="7140575" cy="48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132" name="Text Box 4"/>
          <p:cNvSpPr txBox="1">
            <a:spLocks noChangeArrowheads="1"/>
          </p:cNvSpPr>
          <p:nvPr/>
        </p:nvSpPr>
        <p:spPr bwMode="auto">
          <a:xfrm>
            <a:off x="7270750" y="5897563"/>
            <a:ext cx="1111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400"/>
              <a:t>Border</a:t>
            </a:r>
          </a:p>
        </p:txBody>
      </p:sp>
      <p:sp>
        <p:nvSpPr>
          <p:cNvPr id="48133" name="Text Box 5"/>
          <p:cNvSpPr txBox="1">
            <a:spLocks noChangeArrowheads="1"/>
          </p:cNvSpPr>
          <p:nvPr/>
        </p:nvSpPr>
        <p:spPr bwMode="auto">
          <a:xfrm>
            <a:off x="685800" y="5610225"/>
            <a:ext cx="11112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400"/>
              <a:t>Infrequent Itemsets</a:t>
            </a:r>
          </a:p>
        </p:txBody>
      </p:sp>
      <p:sp>
        <p:nvSpPr>
          <p:cNvPr id="48134" name="Text Box 6"/>
          <p:cNvSpPr txBox="1">
            <a:spLocks noChangeArrowheads="1"/>
          </p:cNvSpPr>
          <p:nvPr/>
        </p:nvSpPr>
        <p:spPr bwMode="auto">
          <a:xfrm>
            <a:off x="844550" y="2097088"/>
            <a:ext cx="11128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400"/>
              <a:t>Maximal Itemsets</a:t>
            </a:r>
          </a:p>
        </p:txBody>
      </p:sp>
      <p:sp>
        <p:nvSpPr>
          <p:cNvPr id="48135" name="Line 7"/>
          <p:cNvSpPr>
            <a:spLocks noChangeShapeType="1"/>
          </p:cNvSpPr>
          <p:nvPr/>
        </p:nvSpPr>
        <p:spPr bwMode="auto">
          <a:xfrm flipH="1">
            <a:off x="1241425" y="4606925"/>
            <a:ext cx="158750" cy="1074738"/>
          </a:xfrm>
          <a:prstGeom prst="line">
            <a:avLst/>
          </a:prstGeom>
          <a:noFill/>
          <a:ln w="254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6" name="Line 8"/>
          <p:cNvSpPr>
            <a:spLocks noChangeShapeType="1"/>
          </p:cNvSpPr>
          <p:nvPr/>
        </p:nvSpPr>
        <p:spPr bwMode="auto">
          <a:xfrm flipH="1" flipV="1">
            <a:off x="1717675" y="2527300"/>
            <a:ext cx="1030288" cy="646113"/>
          </a:xfrm>
          <a:prstGeom prst="line">
            <a:avLst/>
          </a:prstGeom>
          <a:noFill/>
          <a:ln w="254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7" name="Line 9"/>
          <p:cNvSpPr>
            <a:spLocks noChangeShapeType="1"/>
          </p:cNvSpPr>
          <p:nvPr/>
        </p:nvSpPr>
        <p:spPr bwMode="auto">
          <a:xfrm flipH="1">
            <a:off x="1717675" y="4535488"/>
            <a:ext cx="1030288" cy="1146175"/>
          </a:xfrm>
          <a:prstGeom prst="line">
            <a:avLst/>
          </a:prstGeom>
          <a:noFill/>
          <a:ln w="254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8" name="Line 10"/>
          <p:cNvSpPr>
            <a:spLocks noChangeShapeType="1"/>
          </p:cNvSpPr>
          <p:nvPr/>
        </p:nvSpPr>
        <p:spPr bwMode="auto">
          <a:xfrm flipH="1">
            <a:off x="1797050" y="5538788"/>
            <a:ext cx="635000" cy="287337"/>
          </a:xfrm>
          <a:prstGeom prst="line">
            <a:avLst/>
          </a:prstGeom>
          <a:noFill/>
          <a:ln w="254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9" name="Line 11"/>
          <p:cNvSpPr>
            <a:spLocks noChangeShapeType="1"/>
          </p:cNvSpPr>
          <p:nvPr/>
        </p:nvSpPr>
        <p:spPr bwMode="auto">
          <a:xfrm flipH="1" flipV="1">
            <a:off x="1638300" y="5969000"/>
            <a:ext cx="2697163" cy="287338"/>
          </a:xfrm>
          <a:prstGeom prst="line">
            <a:avLst/>
          </a:prstGeom>
          <a:noFill/>
          <a:ln w="254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40" name="Line 12"/>
          <p:cNvSpPr>
            <a:spLocks noChangeShapeType="1"/>
          </p:cNvSpPr>
          <p:nvPr/>
        </p:nvSpPr>
        <p:spPr bwMode="auto">
          <a:xfrm flipH="1" flipV="1">
            <a:off x="1558925" y="2598738"/>
            <a:ext cx="2632075" cy="1668462"/>
          </a:xfrm>
          <a:prstGeom prst="line">
            <a:avLst/>
          </a:prstGeom>
          <a:noFill/>
          <a:ln w="254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41" name="Line 13"/>
          <p:cNvSpPr>
            <a:spLocks noChangeShapeType="1"/>
          </p:cNvSpPr>
          <p:nvPr/>
        </p:nvSpPr>
        <p:spPr bwMode="auto">
          <a:xfrm flipH="1">
            <a:off x="1479550" y="4535488"/>
            <a:ext cx="555625" cy="1074737"/>
          </a:xfrm>
          <a:prstGeom prst="line">
            <a:avLst/>
          </a:prstGeom>
          <a:noFill/>
          <a:ln w="254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42" name="Text Box 14"/>
          <p:cNvSpPr txBox="1">
            <a:spLocks noChangeArrowheads="1"/>
          </p:cNvSpPr>
          <p:nvPr/>
        </p:nvSpPr>
        <p:spPr bwMode="auto">
          <a:xfrm>
            <a:off x="381000" y="1050925"/>
            <a:ext cx="830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2000" dirty="0"/>
              <a:t>An </a:t>
            </a:r>
            <a:r>
              <a:rPr lang="en-US" altLang="en-US" sz="2000" dirty="0" err="1"/>
              <a:t>itemset</a:t>
            </a:r>
            <a:r>
              <a:rPr lang="en-US" altLang="en-US" sz="2000" dirty="0"/>
              <a:t> is maximal frequent if it is frequent and  none of its immediate supersets is frequent</a:t>
            </a:r>
          </a:p>
        </p:txBody>
      </p:sp>
    </p:spTree>
    <p:extLst>
      <p:ext uri="{BB962C8B-B14F-4D97-AF65-F5344CB8AC3E}">
        <p14:creationId xmlns:p14="http://schemas.microsoft.com/office/powerpoint/2010/main" val="1018549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a:t>An illustrative example</a:t>
            </a:r>
          </a:p>
        </p:txBody>
      </p:sp>
      <p:sp>
        <p:nvSpPr>
          <p:cNvPr id="59395" name="TextBox 4"/>
          <p:cNvSpPr txBox="1">
            <a:spLocks noChangeArrowheads="1"/>
          </p:cNvSpPr>
          <p:nvPr/>
        </p:nvSpPr>
        <p:spPr bwMode="auto">
          <a:xfrm>
            <a:off x="5570538" y="1755775"/>
            <a:ext cx="3310522"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600" dirty="0"/>
              <a:t>Support threshold (by count) : 5</a:t>
            </a:r>
          </a:p>
          <a:p>
            <a:pPr>
              <a:spcBef>
                <a:spcPct val="0"/>
              </a:spcBef>
              <a:spcAft>
                <a:spcPct val="0"/>
              </a:spcAft>
              <a:buClrTx/>
              <a:buSzTx/>
              <a:buFontTx/>
              <a:buNone/>
            </a:pPr>
            <a:r>
              <a:rPr lang="en-US" altLang="en-US" sz="1100" dirty="0"/>
              <a:t>Frequent </a:t>
            </a:r>
            <a:r>
              <a:rPr lang="en-US" altLang="en-US" sz="1100" dirty="0" err="1"/>
              <a:t>itemsets</a:t>
            </a:r>
            <a:r>
              <a:rPr lang="en-US" altLang="en-US" sz="1100" dirty="0"/>
              <a:t>: ?</a:t>
            </a:r>
          </a:p>
          <a:p>
            <a:pPr>
              <a:spcBef>
                <a:spcPct val="0"/>
              </a:spcBef>
              <a:spcAft>
                <a:spcPct val="0"/>
              </a:spcAft>
              <a:buClrTx/>
              <a:buSzTx/>
              <a:buFontTx/>
              <a:buNone/>
            </a:pPr>
            <a:r>
              <a:rPr lang="en-US" altLang="en-US" sz="1100" dirty="0"/>
              <a:t>Maximal </a:t>
            </a:r>
            <a:r>
              <a:rPr lang="en-US" altLang="en-US" sz="1100" dirty="0" err="1"/>
              <a:t>itemsets</a:t>
            </a:r>
            <a:r>
              <a:rPr lang="en-US" altLang="en-US" sz="1100" dirty="0"/>
              <a:t>: ?</a:t>
            </a:r>
          </a:p>
          <a:p>
            <a:pPr>
              <a:spcBef>
                <a:spcPct val="0"/>
              </a:spcBef>
              <a:spcAft>
                <a:spcPct val="0"/>
              </a:spcAft>
              <a:buClrTx/>
              <a:buSzTx/>
              <a:buFontTx/>
              <a:buNone/>
            </a:pPr>
            <a:endParaRPr lang="en-US" altLang="en-US" sz="1100" dirty="0"/>
          </a:p>
        </p:txBody>
      </p:sp>
      <p:graphicFrame>
        <p:nvGraphicFramePr>
          <p:cNvPr id="6" name="Content Placeholder 3"/>
          <p:cNvGraphicFramePr>
            <a:graphicFrameLocks/>
          </p:cNvGraphicFramePr>
          <p:nvPr/>
        </p:nvGraphicFramePr>
        <p:xfrm>
          <a:off x="342900" y="1690688"/>
          <a:ext cx="5135559" cy="4079878"/>
        </p:xfrm>
        <a:graphic>
          <a:graphicData uri="http://schemas.openxmlformats.org/drawingml/2006/table">
            <a:tbl>
              <a:tblPr firstRow="1" bandRow="1">
                <a:tableStyleId>{5C22544A-7EE6-4342-B048-85BDC9FD1C3A}</a:tableStyleId>
              </a:tblPr>
              <a:tblGrid>
                <a:gridCol w="466869">
                  <a:extLst>
                    <a:ext uri="{9D8B030D-6E8A-4147-A177-3AD203B41FA5}">
                      <a16:colId xmlns:a16="http://schemas.microsoft.com/office/drawing/2014/main" val="20000"/>
                    </a:ext>
                  </a:extLst>
                </a:gridCol>
                <a:gridCol w="466869">
                  <a:extLst>
                    <a:ext uri="{9D8B030D-6E8A-4147-A177-3AD203B41FA5}">
                      <a16:colId xmlns:a16="http://schemas.microsoft.com/office/drawing/2014/main" val="20001"/>
                    </a:ext>
                  </a:extLst>
                </a:gridCol>
                <a:gridCol w="466869">
                  <a:extLst>
                    <a:ext uri="{9D8B030D-6E8A-4147-A177-3AD203B41FA5}">
                      <a16:colId xmlns:a16="http://schemas.microsoft.com/office/drawing/2014/main" val="20002"/>
                    </a:ext>
                  </a:extLst>
                </a:gridCol>
                <a:gridCol w="466869">
                  <a:extLst>
                    <a:ext uri="{9D8B030D-6E8A-4147-A177-3AD203B41FA5}">
                      <a16:colId xmlns:a16="http://schemas.microsoft.com/office/drawing/2014/main" val="20003"/>
                    </a:ext>
                  </a:extLst>
                </a:gridCol>
                <a:gridCol w="466869">
                  <a:extLst>
                    <a:ext uri="{9D8B030D-6E8A-4147-A177-3AD203B41FA5}">
                      <a16:colId xmlns:a16="http://schemas.microsoft.com/office/drawing/2014/main" val="20004"/>
                    </a:ext>
                  </a:extLst>
                </a:gridCol>
                <a:gridCol w="466869">
                  <a:extLst>
                    <a:ext uri="{9D8B030D-6E8A-4147-A177-3AD203B41FA5}">
                      <a16:colId xmlns:a16="http://schemas.microsoft.com/office/drawing/2014/main" val="20005"/>
                    </a:ext>
                  </a:extLst>
                </a:gridCol>
                <a:gridCol w="466869">
                  <a:extLst>
                    <a:ext uri="{9D8B030D-6E8A-4147-A177-3AD203B41FA5}">
                      <a16:colId xmlns:a16="http://schemas.microsoft.com/office/drawing/2014/main" val="20006"/>
                    </a:ext>
                  </a:extLst>
                </a:gridCol>
                <a:gridCol w="466869">
                  <a:extLst>
                    <a:ext uri="{9D8B030D-6E8A-4147-A177-3AD203B41FA5}">
                      <a16:colId xmlns:a16="http://schemas.microsoft.com/office/drawing/2014/main" val="20007"/>
                    </a:ext>
                  </a:extLst>
                </a:gridCol>
                <a:gridCol w="466869">
                  <a:extLst>
                    <a:ext uri="{9D8B030D-6E8A-4147-A177-3AD203B41FA5}">
                      <a16:colId xmlns:a16="http://schemas.microsoft.com/office/drawing/2014/main" val="20008"/>
                    </a:ext>
                  </a:extLst>
                </a:gridCol>
                <a:gridCol w="466869">
                  <a:extLst>
                    <a:ext uri="{9D8B030D-6E8A-4147-A177-3AD203B41FA5}">
                      <a16:colId xmlns:a16="http://schemas.microsoft.com/office/drawing/2014/main" val="20009"/>
                    </a:ext>
                  </a:extLst>
                </a:gridCol>
                <a:gridCol w="466869">
                  <a:extLst>
                    <a:ext uri="{9D8B030D-6E8A-4147-A177-3AD203B41FA5}">
                      <a16:colId xmlns:a16="http://schemas.microsoft.com/office/drawing/2014/main" val="20010"/>
                    </a:ext>
                  </a:extLst>
                </a:gridCol>
              </a:tblGrid>
              <a:tr h="370898">
                <a:tc>
                  <a:txBody>
                    <a:bodyPr/>
                    <a:lstStyle/>
                    <a:p>
                      <a:endParaRPr lang="en-US" sz="1800" dirty="0"/>
                    </a:p>
                  </a:txBody>
                  <a:tcPr marL="91444" marR="91444" marT="45727" marB="45727"/>
                </a:tc>
                <a:tc>
                  <a:txBody>
                    <a:bodyPr/>
                    <a:lstStyle/>
                    <a:p>
                      <a:r>
                        <a:rPr lang="en-US" sz="1800" dirty="0"/>
                        <a:t>A</a:t>
                      </a:r>
                    </a:p>
                  </a:txBody>
                  <a:tcPr marL="91444" marR="91444" marT="45727" marB="45727"/>
                </a:tc>
                <a:tc>
                  <a:txBody>
                    <a:bodyPr/>
                    <a:lstStyle/>
                    <a:p>
                      <a:r>
                        <a:rPr lang="en-US" sz="1800" dirty="0"/>
                        <a:t>B</a:t>
                      </a:r>
                    </a:p>
                  </a:txBody>
                  <a:tcPr marL="91444" marR="91444" marT="45727" marB="45727"/>
                </a:tc>
                <a:tc>
                  <a:txBody>
                    <a:bodyPr/>
                    <a:lstStyle/>
                    <a:p>
                      <a:r>
                        <a:rPr lang="en-US" sz="1800" dirty="0"/>
                        <a:t>C</a:t>
                      </a:r>
                    </a:p>
                  </a:txBody>
                  <a:tcPr marL="91444" marR="91444" marT="45727" marB="45727"/>
                </a:tc>
                <a:tc>
                  <a:txBody>
                    <a:bodyPr/>
                    <a:lstStyle/>
                    <a:p>
                      <a:r>
                        <a:rPr lang="en-US" sz="1800" dirty="0"/>
                        <a:t>D</a:t>
                      </a:r>
                    </a:p>
                  </a:txBody>
                  <a:tcPr marL="91444" marR="91444" marT="45727" marB="45727"/>
                </a:tc>
                <a:tc>
                  <a:txBody>
                    <a:bodyPr/>
                    <a:lstStyle/>
                    <a:p>
                      <a:r>
                        <a:rPr lang="en-US" sz="1800" dirty="0"/>
                        <a:t>E</a:t>
                      </a:r>
                    </a:p>
                  </a:txBody>
                  <a:tcPr marL="91444" marR="91444" marT="45727" marB="45727"/>
                </a:tc>
                <a:tc>
                  <a:txBody>
                    <a:bodyPr/>
                    <a:lstStyle/>
                    <a:p>
                      <a:r>
                        <a:rPr lang="en-US" sz="1800" dirty="0"/>
                        <a:t>F</a:t>
                      </a:r>
                    </a:p>
                  </a:txBody>
                  <a:tcPr marL="91444" marR="91444" marT="45727" marB="45727"/>
                </a:tc>
                <a:tc>
                  <a:txBody>
                    <a:bodyPr/>
                    <a:lstStyle/>
                    <a:p>
                      <a:r>
                        <a:rPr lang="en-US" sz="1800" dirty="0"/>
                        <a:t>G</a:t>
                      </a:r>
                    </a:p>
                  </a:txBody>
                  <a:tcPr marL="91444" marR="91444" marT="45727" marB="45727"/>
                </a:tc>
                <a:tc>
                  <a:txBody>
                    <a:bodyPr/>
                    <a:lstStyle/>
                    <a:p>
                      <a:r>
                        <a:rPr lang="en-US" sz="1800" dirty="0"/>
                        <a:t>H</a:t>
                      </a:r>
                    </a:p>
                  </a:txBody>
                  <a:tcPr marL="91444" marR="91444" marT="45727" marB="45727"/>
                </a:tc>
                <a:tc>
                  <a:txBody>
                    <a:bodyPr/>
                    <a:lstStyle/>
                    <a:p>
                      <a:r>
                        <a:rPr lang="en-US" sz="1800" dirty="0"/>
                        <a:t>I</a:t>
                      </a:r>
                    </a:p>
                  </a:txBody>
                  <a:tcPr marL="91444" marR="91444" marT="45727" marB="45727"/>
                </a:tc>
                <a:tc>
                  <a:txBody>
                    <a:bodyPr/>
                    <a:lstStyle/>
                    <a:p>
                      <a:r>
                        <a:rPr lang="en-US" sz="1800" dirty="0"/>
                        <a:t>J</a:t>
                      </a:r>
                    </a:p>
                  </a:txBody>
                  <a:tcPr marL="91444" marR="91444" marT="45727" marB="45727"/>
                </a:tc>
                <a:extLst>
                  <a:ext uri="{0D108BD9-81ED-4DB2-BD59-A6C34878D82A}">
                    <a16:rowId xmlns:a16="http://schemas.microsoft.com/office/drawing/2014/main" val="10000"/>
                  </a:ext>
                </a:extLst>
              </a:tr>
              <a:tr h="370898">
                <a:tc>
                  <a:txBody>
                    <a:bodyPr/>
                    <a:lstStyle/>
                    <a:p>
                      <a:r>
                        <a:rPr lang="en-US" sz="1800" dirty="0"/>
                        <a:t>1</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extLst>
                  <a:ext uri="{0D108BD9-81ED-4DB2-BD59-A6C34878D82A}">
                    <a16:rowId xmlns:a16="http://schemas.microsoft.com/office/drawing/2014/main" val="10001"/>
                  </a:ext>
                </a:extLst>
              </a:tr>
              <a:tr h="370898">
                <a:tc>
                  <a:txBody>
                    <a:bodyPr/>
                    <a:lstStyle/>
                    <a:p>
                      <a:r>
                        <a:rPr lang="en-US" sz="1800" dirty="0"/>
                        <a:t>2</a:t>
                      </a:r>
                    </a:p>
                  </a:txBody>
                  <a:tcPr marL="91444" marR="91444" marT="45727" marB="45727"/>
                </a:tc>
                <a:tc>
                  <a:txBody>
                    <a:bodyPr/>
                    <a:lstStyle/>
                    <a:p>
                      <a:endParaRPr lang="en-US" sz="1800" dirty="0"/>
                    </a:p>
                  </a:txBody>
                  <a:tcPr marL="91444" marR="91444" marT="45727" marB="45727">
                    <a:solidFill>
                      <a:schemeClr val="tx1"/>
                    </a:solidFill>
                  </a:tcPr>
                </a:tc>
                <a:tc>
                  <a:txBody>
                    <a:bodyPr/>
                    <a:lstStyle/>
                    <a:p>
                      <a:endParaRPr lang="en-US" sz="1800"/>
                    </a:p>
                  </a:txBody>
                  <a:tcPr marL="91444" marR="91444" marT="45727" marB="45727"/>
                </a:tc>
                <a:tc>
                  <a:txBody>
                    <a:bodyPr/>
                    <a:lstStyle/>
                    <a:p>
                      <a:endParaRPr lang="en-US" sz="1800" dirty="0"/>
                    </a:p>
                  </a:txBody>
                  <a:tcPr marL="91444" marR="91444" marT="45727" marB="45727">
                    <a:solidFill>
                      <a:schemeClr val="tx1"/>
                    </a:solidFill>
                  </a:tcPr>
                </a:tc>
                <a:tc>
                  <a:txBody>
                    <a:bodyPr/>
                    <a:lstStyle/>
                    <a:p>
                      <a:endParaRPr lang="en-US" sz="1800" dirty="0"/>
                    </a:p>
                  </a:txBody>
                  <a:tcPr marL="91444" marR="91444" marT="45727" marB="45727">
                    <a:solidFill>
                      <a:schemeClr val="tx1"/>
                    </a:solidFill>
                  </a:tcPr>
                </a:tc>
                <a:tc>
                  <a:txBody>
                    <a:bodyPr/>
                    <a:lstStyle/>
                    <a:p>
                      <a:endParaRPr lang="en-US" sz="1800" dirty="0"/>
                    </a:p>
                  </a:txBody>
                  <a:tcPr marL="91444" marR="91444" marT="45727" marB="45727">
                    <a:solidFill>
                      <a:schemeClr val="tx1"/>
                    </a:solidFill>
                  </a:tcPr>
                </a:tc>
                <a:tc>
                  <a:txBody>
                    <a:bodyPr/>
                    <a:lstStyle/>
                    <a:p>
                      <a:endParaRPr lang="en-US" sz="1800" dirty="0"/>
                    </a:p>
                  </a:txBody>
                  <a:tcPr marL="91444" marR="91444" marT="45727" marB="45727">
                    <a:solidFill>
                      <a:schemeClr val="tx1"/>
                    </a:solidFill>
                  </a:tcPr>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solidFill>
                      <a:schemeClr val="tx1"/>
                    </a:solidFill>
                  </a:tcPr>
                </a:tc>
                <a:extLst>
                  <a:ext uri="{0D108BD9-81ED-4DB2-BD59-A6C34878D82A}">
                    <a16:rowId xmlns:a16="http://schemas.microsoft.com/office/drawing/2014/main" val="10002"/>
                  </a:ext>
                </a:extLst>
              </a:tr>
              <a:tr h="370898">
                <a:tc>
                  <a:txBody>
                    <a:bodyPr/>
                    <a:lstStyle/>
                    <a:p>
                      <a:r>
                        <a:rPr lang="en-US" sz="1800" dirty="0"/>
                        <a:t>3</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solidFill>
                      <a:schemeClr val="tx1"/>
                    </a:solidFill>
                  </a:tcPr>
                </a:tc>
                <a:tc>
                  <a:txBody>
                    <a:bodyPr/>
                    <a:lstStyle/>
                    <a:p>
                      <a:endParaRPr lang="en-US" sz="1800"/>
                    </a:p>
                  </a:txBody>
                  <a:tcPr marL="91444" marR="91444" marT="45727" marB="45727">
                    <a:solidFill>
                      <a:schemeClr val="tx1"/>
                    </a:solidFill>
                  </a:tcPr>
                </a:tc>
                <a:tc>
                  <a:txBody>
                    <a:bodyPr/>
                    <a:lstStyle/>
                    <a:p>
                      <a:endParaRPr lang="en-US" sz="1800"/>
                    </a:p>
                  </a:txBody>
                  <a:tcPr marL="91444" marR="91444" marT="45727" marB="45727">
                    <a:solidFill>
                      <a:schemeClr val="tx1"/>
                    </a:solidFill>
                  </a:tcPr>
                </a:tc>
                <a:tc>
                  <a:txBody>
                    <a:bodyPr/>
                    <a:lstStyle/>
                    <a:p>
                      <a:endParaRPr lang="en-US" sz="1800" dirty="0"/>
                    </a:p>
                  </a:txBody>
                  <a:tcPr marL="91444" marR="91444" marT="45727" marB="45727">
                    <a:solidFill>
                      <a:schemeClr val="tx1"/>
                    </a:solidFill>
                  </a:tcPr>
                </a:tc>
                <a:tc>
                  <a:txBody>
                    <a:bodyPr/>
                    <a:lstStyle/>
                    <a:p>
                      <a:endParaRPr lang="en-US" sz="1800"/>
                    </a:p>
                  </a:txBody>
                  <a:tcPr marL="91444" marR="91444" marT="45727" marB="45727"/>
                </a:tc>
                <a:tc>
                  <a:txBody>
                    <a:bodyPr/>
                    <a:lstStyle/>
                    <a:p>
                      <a:endParaRPr lang="en-US" sz="1800" dirty="0"/>
                    </a:p>
                  </a:txBody>
                  <a:tcPr marL="91444" marR="91444" marT="45727" marB="45727">
                    <a:solidFill>
                      <a:schemeClr val="tx1"/>
                    </a:solidFill>
                  </a:tcPr>
                </a:tc>
                <a:tc>
                  <a:txBody>
                    <a:bodyPr/>
                    <a:lstStyle/>
                    <a:p>
                      <a:endParaRPr lang="en-US" sz="1800"/>
                    </a:p>
                  </a:txBody>
                  <a:tcPr marL="91444" marR="91444" marT="45727" marB="45727"/>
                </a:tc>
                <a:tc>
                  <a:txBody>
                    <a:bodyPr/>
                    <a:lstStyle/>
                    <a:p>
                      <a:endParaRPr lang="en-US" sz="1800" dirty="0"/>
                    </a:p>
                  </a:txBody>
                  <a:tcPr marL="91444" marR="91444" marT="45727" marB="45727"/>
                </a:tc>
                <a:extLst>
                  <a:ext uri="{0D108BD9-81ED-4DB2-BD59-A6C34878D82A}">
                    <a16:rowId xmlns:a16="http://schemas.microsoft.com/office/drawing/2014/main" val="10003"/>
                  </a:ext>
                </a:extLst>
              </a:tr>
              <a:tr h="370898">
                <a:tc>
                  <a:txBody>
                    <a:bodyPr/>
                    <a:lstStyle/>
                    <a:p>
                      <a:r>
                        <a:rPr lang="en-US" sz="1800" dirty="0"/>
                        <a:t>4</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solidFill>
                      <a:schemeClr val="tx1"/>
                    </a:solidFill>
                  </a:tcPr>
                </a:tc>
                <a:tc>
                  <a:txBody>
                    <a:bodyPr/>
                    <a:lstStyle/>
                    <a:p>
                      <a:endParaRPr lang="en-US" sz="1800"/>
                    </a:p>
                  </a:txBody>
                  <a:tcPr marL="91444" marR="91444" marT="45727" marB="45727">
                    <a:solidFill>
                      <a:schemeClr val="tx1"/>
                    </a:solidFill>
                  </a:tcPr>
                </a:tc>
                <a:tc>
                  <a:txBody>
                    <a:bodyPr/>
                    <a:lstStyle/>
                    <a:p>
                      <a:endParaRPr lang="en-US" sz="1800"/>
                    </a:p>
                  </a:txBody>
                  <a:tcPr marL="91444" marR="91444" marT="45727" marB="45727">
                    <a:solidFill>
                      <a:schemeClr val="tx1"/>
                    </a:solidFill>
                  </a:tcPr>
                </a:tc>
                <a:tc>
                  <a:txBody>
                    <a:bodyPr/>
                    <a:lstStyle/>
                    <a:p>
                      <a:endParaRPr lang="en-US" sz="1800" dirty="0"/>
                    </a:p>
                  </a:txBody>
                  <a:tcPr marL="91444" marR="91444" marT="45727" marB="45727">
                    <a:solidFill>
                      <a:schemeClr val="tx1"/>
                    </a:solidFill>
                  </a:tcPr>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solidFill>
                      <a:schemeClr val="tx1"/>
                    </a:solidFill>
                  </a:tcPr>
                </a:tc>
                <a:extLst>
                  <a:ext uri="{0D108BD9-81ED-4DB2-BD59-A6C34878D82A}">
                    <a16:rowId xmlns:a16="http://schemas.microsoft.com/office/drawing/2014/main" val="10004"/>
                  </a:ext>
                </a:extLst>
              </a:tr>
              <a:tr h="370898">
                <a:tc>
                  <a:txBody>
                    <a:bodyPr/>
                    <a:lstStyle/>
                    <a:p>
                      <a:r>
                        <a:rPr lang="en-US" sz="1800" dirty="0"/>
                        <a:t>5</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solidFill>
                      <a:schemeClr val="tx1"/>
                    </a:solidFill>
                  </a:tcPr>
                </a:tc>
                <a:tc>
                  <a:txBody>
                    <a:bodyPr/>
                    <a:lstStyle/>
                    <a:p>
                      <a:endParaRPr lang="en-US" sz="1800" dirty="0"/>
                    </a:p>
                  </a:txBody>
                  <a:tcPr marL="91444" marR="91444" marT="45727" marB="45727">
                    <a:solidFill>
                      <a:schemeClr val="tx1"/>
                    </a:solidFill>
                  </a:tcPr>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extLst>
                  <a:ext uri="{0D108BD9-81ED-4DB2-BD59-A6C34878D82A}">
                    <a16:rowId xmlns:a16="http://schemas.microsoft.com/office/drawing/2014/main" val="10005"/>
                  </a:ext>
                </a:extLst>
              </a:tr>
              <a:tr h="370898">
                <a:tc>
                  <a:txBody>
                    <a:bodyPr/>
                    <a:lstStyle/>
                    <a:p>
                      <a:r>
                        <a:rPr lang="en-US" sz="1800" dirty="0"/>
                        <a:t>6</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solidFill>
                      <a:schemeClr val="tx1"/>
                    </a:solidFill>
                  </a:tcPr>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extLst>
                  <a:ext uri="{0D108BD9-81ED-4DB2-BD59-A6C34878D82A}">
                    <a16:rowId xmlns:a16="http://schemas.microsoft.com/office/drawing/2014/main" val="10006"/>
                  </a:ext>
                </a:extLst>
              </a:tr>
              <a:tr h="370898">
                <a:tc>
                  <a:txBody>
                    <a:bodyPr/>
                    <a:lstStyle/>
                    <a:p>
                      <a:r>
                        <a:rPr lang="en-US" sz="1800" dirty="0"/>
                        <a:t>7</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solidFill>
                      <a:schemeClr val="tx1"/>
                    </a:solidFill>
                  </a:tcPr>
                </a:tc>
                <a:extLst>
                  <a:ext uri="{0D108BD9-81ED-4DB2-BD59-A6C34878D82A}">
                    <a16:rowId xmlns:a16="http://schemas.microsoft.com/office/drawing/2014/main" val="10007"/>
                  </a:ext>
                </a:extLst>
              </a:tr>
              <a:tr h="370898">
                <a:tc>
                  <a:txBody>
                    <a:bodyPr/>
                    <a:lstStyle/>
                    <a:p>
                      <a:r>
                        <a:rPr lang="en-US" sz="1800" dirty="0"/>
                        <a:t>8</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extLst>
                  <a:ext uri="{0D108BD9-81ED-4DB2-BD59-A6C34878D82A}">
                    <a16:rowId xmlns:a16="http://schemas.microsoft.com/office/drawing/2014/main" val="10008"/>
                  </a:ext>
                </a:extLst>
              </a:tr>
              <a:tr h="370898">
                <a:tc>
                  <a:txBody>
                    <a:bodyPr/>
                    <a:lstStyle/>
                    <a:p>
                      <a:r>
                        <a:rPr lang="en-US" sz="1800" dirty="0"/>
                        <a:t>9</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solidFill>
                      <a:schemeClr val="tx1"/>
                    </a:solidFill>
                  </a:tcPr>
                </a:tc>
                <a:extLst>
                  <a:ext uri="{0D108BD9-81ED-4DB2-BD59-A6C34878D82A}">
                    <a16:rowId xmlns:a16="http://schemas.microsoft.com/office/drawing/2014/main" val="10009"/>
                  </a:ext>
                </a:extLst>
              </a:tr>
              <a:tr h="370898">
                <a:tc>
                  <a:txBody>
                    <a:bodyPr/>
                    <a:lstStyle/>
                    <a:p>
                      <a:r>
                        <a:rPr lang="en-US" sz="1800" dirty="0"/>
                        <a:t>10</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extLst>
                  <a:ext uri="{0D108BD9-81ED-4DB2-BD59-A6C34878D82A}">
                    <a16:rowId xmlns:a16="http://schemas.microsoft.com/office/drawing/2014/main" val="10010"/>
                  </a:ext>
                </a:extLst>
              </a:tr>
            </a:tbl>
          </a:graphicData>
        </a:graphic>
      </p:graphicFrame>
      <p:sp>
        <p:nvSpPr>
          <p:cNvPr id="59542" name="TextBox 6"/>
          <p:cNvSpPr txBox="1">
            <a:spLocks noChangeArrowheads="1"/>
          </p:cNvSpPr>
          <p:nvPr/>
        </p:nvSpPr>
        <p:spPr bwMode="auto">
          <a:xfrm>
            <a:off x="2376488" y="1370013"/>
            <a:ext cx="706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400"/>
              <a:t>Items</a:t>
            </a:r>
          </a:p>
        </p:txBody>
      </p:sp>
      <p:sp>
        <p:nvSpPr>
          <p:cNvPr id="59543" name="TextBox 7"/>
          <p:cNvSpPr txBox="1">
            <a:spLocks noChangeArrowheads="1"/>
          </p:cNvSpPr>
          <p:nvPr/>
        </p:nvSpPr>
        <p:spPr bwMode="auto">
          <a:xfrm rot="-5400000">
            <a:off x="-491331" y="3547269"/>
            <a:ext cx="1352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400"/>
              <a:t>Transactions</a:t>
            </a:r>
          </a:p>
        </p:txBody>
      </p:sp>
    </p:spTree>
    <p:extLst>
      <p:ext uri="{BB962C8B-B14F-4D97-AF65-F5344CB8AC3E}">
        <p14:creationId xmlns:p14="http://schemas.microsoft.com/office/powerpoint/2010/main" val="1855889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a:t>An illustrative example</a:t>
            </a:r>
          </a:p>
        </p:txBody>
      </p:sp>
      <p:sp>
        <p:nvSpPr>
          <p:cNvPr id="59395" name="TextBox 4"/>
          <p:cNvSpPr txBox="1">
            <a:spLocks noChangeArrowheads="1"/>
          </p:cNvSpPr>
          <p:nvPr/>
        </p:nvSpPr>
        <p:spPr bwMode="auto">
          <a:xfrm>
            <a:off x="5570538" y="1755775"/>
            <a:ext cx="3310522"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600" dirty="0"/>
              <a:t>Support threshold (by count) : 5</a:t>
            </a:r>
          </a:p>
          <a:p>
            <a:pPr>
              <a:spcBef>
                <a:spcPct val="0"/>
              </a:spcBef>
              <a:spcAft>
                <a:spcPct val="0"/>
              </a:spcAft>
              <a:buClrTx/>
              <a:buSzTx/>
              <a:buFontTx/>
              <a:buNone/>
            </a:pPr>
            <a:r>
              <a:rPr lang="en-US" altLang="en-US" sz="1100" dirty="0"/>
              <a:t>Frequent </a:t>
            </a:r>
            <a:r>
              <a:rPr lang="en-US" altLang="en-US" sz="1100" dirty="0" err="1"/>
              <a:t>itemsets</a:t>
            </a:r>
            <a:r>
              <a:rPr lang="en-US" altLang="en-US" sz="1100" dirty="0"/>
              <a:t>: </a:t>
            </a:r>
            <a:r>
              <a:rPr lang="en-US" altLang="en-US" sz="1100" dirty="0">
                <a:solidFill>
                  <a:srgbClr val="FF0000"/>
                </a:solidFill>
              </a:rPr>
              <a:t>{F}</a:t>
            </a:r>
          </a:p>
          <a:p>
            <a:pPr>
              <a:spcBef>
                <a:spcPct val="0"/>
              </a:spcBef>
              <a:spcAft>
                <a:spcPct val="0"/>
              </a:spcAft>
              <a:buClrTx/>
              <a:buSzTx/>
              <a:buFontTx/>
              <a:buNone/>
            </a:pPr>
            <a:r>
              <a:rPr lang="en-US" altLang="en-US" sz="1100" dirty="0"/>
              <a:t>Maximal </a:t>
            </a:r>
            <a:r>
              <a:rPr lang="en-US" altLang="en-US" sz="1100" dirty="0" err="1"/>
              <a:t>itemsets</a:t>
            </a:r>
            <a:r>
              <a:rPr lang="en-US" altLang="en-US" sz="1100" dirty="0"/>
              <a:t>: </a:t>
            </a:r>
            <a:r>
              <a:rPr lang="en-US" altLang="en-US" sz="1100" dirty="0">
                <a:solidFill>
                  <a:srgbClr val="FF0000"/>
                </a:solidFill>
              </a:rPr>
              <a:t>{F} </a:t>
            </a:r>
          </a:p>
          <a:p>
            <a:pPr>
              <a:spcBef>
                <a:spcPct val="0"/>
              </a:spcBef>
              <a:spcAft>
                <a:spcPct val="0"/>
              </a:spcAft>
              <a:buClrTx/>
              <a:buSzTx/>
              <a:buFontTx/>
              <a:buNone/>
            </a:pPr>
            <a:endParaRPr lang="en-US" altLang="en-US" sz="1100" dirty="0"/>
          </a:p>
          <a:p>
            <a:pPr>
              <a:spcBef>
                <a:spcPct val="0"/>
              </a:spcBef>
              <a:spcAft>
                <a:spcPct val="0"/>
              </a:spcAft>
              <a:buClrTx/>
              <a:buSzTx/>
              <a:buFontTx/>
              <a:buNone/>
            </a:pPr>
            <a:r>
              <a:rPr lang="en-US" altLang="en-US" sz="1600" dirty="0"/>
              <a:t>Support threshold (by count): 4</a:t>
            </a:r>
          </a:p>
          <a:p>
            <a:pPr>
              <a:spcBef>
                <a:spcPct val="0"/>
              </a:spcBef>
              <a:spcAft>
                <a:spcPct val="0"/>
              </a:spcAft>
              <a:buClrTx/>
              <a:buSzTx/>
              <a:buFontTx/>
              <a:buNone/>
            </a:pPr>
            <a:r>
              <a:rPr lang="en-US" altLang="en-US" sz="1100" dirty="0"/>
              <a:t>Frequent </a:t>
            </a:r>
            <a:r>
              <a:rPr lang="en-US" altLang="en-US" sz="1100" dirty="0" err="1"/>
              <a:t>itemsets</a:t>
            </a:r>
            <a:r>
              <a:rPr lang="en-US" altLang="en-US" sz="1100" dirty="0"/>
              <a:t>: ?</a:t>
            </a:r>
          </a:p>
          <a:p>
            <a:pPr>
              <a:spcBef>
                <a:spcPct val="0"/>
              </a:spcBef>
              <a:spcAft>
                <a:spcPct val="0"/>
              </a:spcAft>
              <a:buClrTx/>
              <a:buSzTx/>
              <a:buFontTx/>
              <a:buNone/>
            </a:pPr>
            <a:r>
              <a:rPr lang="en-US" altLang="en-US" sz="1100" dirty="0"/>
              <a:t>Maximal </a:t>
            </a:r>
            <a:r>
              <a:rPr lang="en-US" altLang="en-US" sz="1100" dirty="0" err="1"/>
              <a:t>itemsets</a:t>
            </a:r>
            <a:r>
              <a:rPr lang="en-US" altLang="en-US" sz="1100" dirty="0"/>
              <a:t>: ?</a:t>
            </a:r>
          </a:p>
          <a:p>
            <a:pPr>
              <a:spcBef>
                <a:spcPct val="0"/>
              </a:spcBef>
              <a:spcAft>
                <a:spcPct val="0"/>
              </a:spcAft>
              <a:buClrTx/>
              <a:buSzTx/>
              <a:buFontTx/>
              <a:buNone/>
            </a:pPr>
            <a:endParaRPr lang="en-US" altLang="en-US" sz="1100" dirty="0"/>
          </a:p>
        </p:txBody>
      </p:sp>
      <p:graphicFrame>
        <p:nvGraphicFramePr>
          <p:cNvPr id="6" name="Content Placeholder 3"/>
          <p:cNvGraphicFramePr>
            <a:graphicFrameLocks/>
          </p:cNvGraphicFramePr>
          <p:nvPr/>
        </p:nvGraphicFramePr>
        <p:xfrm>
          <a:off x="342900" y="1690688"/>
          <a:ext cx="5135559" cy="4079878"/>
        </p:xfrm>
        <a:graphic>
          <a:graphicData uri="http://schemas.openxmlformats.org/drawingml/2006/table">
            <a:tbl>
              <a:tblPr firstRow="1" bandRow="1">
                <a:tableStyleId>{5C22544A-7EE6-4342-B048-85BDC9FD1C3A}</a:tableStyleId>
              </a:tblPr>
              <a:tblGrid>
                <a:gridCol w="466869">
                  <a:extLst>
                    <a:ext uri="{9D8B030D-6E8A-4147-A177-3AD203B41FA5}">
                      <a16:colId xmlns:a16="http://schemas.microsoft.com/office/drawing/2014/main" val="20000"/>
                    </a:ext>
                  </a:extLst>
                </a:gridCol>
                <a:gridCol w="466869">
                  <a:extLst>
                    <a:ext uri="{9D8B030D-6E8A-4147-A177-3AD203B41FA5}">
                      <a16:colId xmlns:a16="http://schemas.microsoft.com/office/drawing/2014/main" val="20001"/>
                    </a:ext>
                  </a:extLst>
                </a:gridCol>
                <a:gridCol w="466869">
                  <a:extLst>
                    <a:ext uri="{9D8B030D-6E8A-4147-A177-3AD203B41FA5}">
                      <a16:colId xmlns:a16="http://schemas.microsoft.com/office/drawing/2014/main" val="20002"/>
                    </a:ext>
                  </a:extLst>
                </a:gridCol>
                <a:gridCol w="466869">
                  <a:extLst>
                    <a:ext uri="{9D8B030D-6E8A-4147-A177-3AD203B41FA5}">
                      <a16:colId xmlns:a16="http://schemas.microsoft.com/office/drawing/2014/main" val="20003"/>
                    </a:ext>
                  </a:extLst>
                </a:gridCol>
                <a:gridCol w="466869">
                  <a:extLst>
                    <a:ext uri="{9D8B030D-6E8A-4147-A177-3AD203B41FA5}">
                      <a16:colId xmlns:a16="http://schemas.microsoft.com/office/drawing/2014/main" val="20004"/>
                    </a:ext>
                  </a:extLst>
                </a:gridCol>
                <a:gridCol w="466869">
                  <a:extLst>
                    <a:ext uri="{9D8B030D-6E8A-4147-A177-3AD203B41FA5}">
                      <a16:colId xmlns:a16="http://schemas.microsoft.com/office/drawing/2014/main" val="20005"/>
                    </a:ext>
                  </a:extLst>
                </a:gridCol>
                <a:gridCol w="466869">
                  <a:extLst>
                    <a:ext uri="{9D8B030D-6E8A-4147-A177-3AD203B41FA5}">
                      <a16:colId xmlns:a16="http://schemas.microsoft.com/office/drawing/2014/main" val="20006"/>
                    </a:ext>
                  </a:extLst>
                </a:gridCol>
                <a:gridCol w="466869">
                  <a:extLst>
                    <a:ext uri="{9D8B030D-6E8A-4147-A177-3AD203B41FA5}">
                      <a16:colId xmlns:a16="http://schemas.microsoft.com/office/drawing/2014/main" val="20007"/>
                    </a:ext>
                  </a:extLst>
                </a:gridCol>
                <a:gridCol w="466869">
                  <a:extLst>
                    <a:ext uri="{9D8B030D-6E8A-4147-A177-3AD203B41FA5}">
                      <a16:colId xmlns:a16="http://schemas.microsoft.com/office/drawing/2014/main" val="20008"/>
                    </a:ext>
                  </a:extLst>
                </a:gridCol>
                <a:gridCol w="466869">
                  <a:extLst>
                    <a:ext uri="{9D8B030D-6E8A-4147-A177-3AD203B41FA5}">
                      <a16:colId xmlns:a16="http://schemas.microsoft.com/office/drawing/2014/main" val="20009"/>
                    </a:ext>
                  </a:extLst>
                </a:gridCol>
                <a:gridCol w="466869">
                  <a:extLst>
                    <a:ext uri="{9D8B030D-6E8A-4147-A177-3AD203B41FA5}">
                      <a16:colId xmlns:a16="http://schemas.microsoft.com/office/drawing/2014/main" val="20010"/>
                    </a:ext>
                  </a:extLst>
                </a:gridCol>
              </a:tblGrid>
              <a:tr h="370898">
                <a:tc>
                  <a:txBody>
                    <a:bodyPr/>
                    <a:lstStyle/>
                    <a:p>
                      <a:endParaRPr lang="en-US" sz="1800" dirty="0"/>
                    </a:p>
                  </a:txBody>
                  <a:tcPr marL="91444" marR="91444" marT="45727" marB="45727"/>
                </a:tc>
                <a:tc>
                  <a:txBody>
                    <a:bodyPr/>
                    <a:lstStyle/>
                    <a:p>
                      <a:r>
                        <a:rPr lang="en-US" sz="1800" dirty="0"/>
                        <a:t>A</a:t>
                      </a:r>
                    </a:p>
                  </a:txBody>
                  <a:tcPr marL="91444" marR="91444" marT="45727" marB="45727"/>
                </a:tc>
                <a:tc>
                  <a:txBody>
                    <a:bodyPr/>
                    <a:lstStyle/>
                    <a:p>
                      <a:r>
                        <a:rPr lang="en-US" sz="1800" dirty="0"/>
                        <a:t>B</a:t>
                      </a:r>
                    </a:p>
                  </a:txBody>
                  <a:tcPr marL="91444" marR="91444" marT="45727" marB="45727"/>
                </a:tc>
                <a:tc>
                  <a:txBody>
                    <a:bodyPr/>
                    <a:lstStyle/>
                    <a:p>
                      <a:r>
                        <a:rPr lang="en-US" sz="1800" dirty="0"/>
                        <a:t>C</a:t>
                      </a:r>
                    </a:p>
                  </a:txBody>
                  <a:tcPr marL="91444" marR="91444" marT="45727" marB="45727"/>
                </a:tc>
                <a:tc>
                  <a:txBody>
                    <a:bodyPr/>
                    <a:lstStyle/>
                    <a:p>
                      <a:r>
                        <a:rPr lang="en-US" sz="1800" dirty="0"/>
                        <a:t>D</a:t>
                      </a:r>
                    </a:p>
                  </a:txBody>
                  <a:tcPr marL="91444" marR="91444" marT="45727" marB="45727"/>
                </a:tc>
                <a:tc>
                  <a:txBody>
                    <a:bodyPr/>
                    <a:lstStyle/>
                    <a:p>
                      <a:r>
                        <a:rPr lang="en-US" sz="1800" dirty="0"/>
                        <a:t>E</a:t>
                      </a:r>
                    </a:p>
                  </a:txBody>
                  <a:tcPr marL="91444" marR="91444" marT="45727" marB="45727"/>
                </a:tc>
                <a:tc>
                  <a:txBody>
                    <a:bodyPr/>
                    <a:lstStyle/>
                    <a:p>
                      <a:r>
                        <a:rPr lang="en-US" sz="1800" dirty="0"/>
                        <a:t>F</a:t>
                      </a:r>
                    </a:p>
                  </a:txBody>
                  <a:tcPr marL="91444" marR="91444" marT="45727" marB="45727"/>
                </a:tc>
                <a:tc>
                  <a:txBody>
                    <a:bodyPr/>
                    <a:lstStyle/>
                    <a:p>
                      <a:r>
                        <a:rPr lang="en-US" sz="1800" dirty="0"/>
                        <a:t>G</a:t>
                      </a:r>
                    </a:p>
                  </a:txBody>
                  <a:tcPr marL="91444" marR="91444" marT="45727" marB="45727"/>
                </a:tc>
                <a:tc>
                  <a:txBody>
                    <a:bodyPr/>
                    <a:lstStyle/>
                    <a:p>
                      <a:r>
                        <a:rPr lang="en-US" sz="1800" dirty="0"/>
                        <a:t>H</a:t>
                      </a:r>
                    </a:p>
                  </a:txBody>
                  <a:tcPr marL="91444" marR="91444" marT="45727" marB="45727"/>
                </a:tc>
                <a:tc>
                  <a:txBody>
                    <a:bodyPr/>
                    <a:lstStyle/>
                    <a:p>
                      <a:r>
                        <a:rPr lang="en-US" sz="1800" dirty="0"/>
                        <a:t>I</a:t>
                      </a:r>
                    </a:p>
                  </a:txBody>
                  <a:tcPr marL="91444" marR="91444" marT="45727" marB="45727"/>
                </a:tc>
                <a:tc>
                  <a:txBody>
                    <a:bodyPr/>
                    <a:lstStyle/>
                    <a:p>
                      <a:r>
                        <a:rPr lang="en-US" sz="1800" dirty="0"/>
                        <a:t>J</a:t>
                      </a:r>
                    </a:p>
                  </a:txBody>
                  <a:tcPr marL="91444" marR="91444" marT="45727" marB="45727"/>
                </a:tc>
                <a:extLst>
                  <a:ext uri="{0D108BD9-81ED-4DB2-BD59-A6C34878D82A}">
                    <a16:rowId xmlns:a16="http://schemas.microsoft.com/office/drawing/2014/main" val="10000"/>
                  </a:ext>
                </a:extLst>
              </a:tr>
              <a:tr h="370898">
                <a:tc>
                  <a:txBody>
                    <a:bodyPr/>
                    <a:lstStyle/>
                    <a:p>
                      <a:r>
                        <a:rPr lang="en-US" sz="1800" dirty="0"/>
                        <a:t>1</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extLst>
                  <a:ext uri="{0D108BD9-81ED-4DB2-BD59-A6C34878D82A}">
                    <a16:rowId xmlns:a16="http://schemas.microsoft.com/office/drawing/2014/main" val="10001"/>
                  </a:ext>
                </a:extLst>
              </a:tr>
              <a:tr h="370898">
                <a:tc>
                  <a:txBody>
                    <a:bodyPr/>
                    <a:lstStyle/>
                    <a:p>
                      <a:r>
                        <a:rPr lang="en-US" sz="1800" dirty="0"/>
                        <a:t>2</a:t>
                      </a:r>
                    </a:p>
                  </a:txBody>
                  <a:tcPr marL="91444" marR="91444" marT="45727" marB="45727"/>
                </a:tc>
                <a:tc>
                  <a:txBody>
                    <a:bodyPr/>
                    <a:lstStyle/>
                    <a:p>
                      <a:endParaRPr lang="en-US" sz="1800" dirty="0"/>
                    </a:p>
                  </a:txBody>
                  <a:tcPr marL="91444" marR="91444" marT="45727" marB="45727">
                    <a:solidFill>
                      <a:schemeClr val="tx1"/>
                    </a:solidFill>
                  </a:tcPr>
                </a:tc>
                <a:tc>
                  <a:txBody>
                    <a:bodyPr/>
                    <a:lstStyle/>
                    <a:p>
                      <a:endParaRPr lang="en-US" sz="1800"/>
                    </a:p>
                  </a:txBody>
                  <a:tcPr marL="91444" marR="91444" marT="45727" marB="45727"/>
                </a:tc>
                <a:tc>
                  <a:txBody>
                    <a:bodyPr/>
                    <a:lstStyle/>
                    <a:p>
                      <a:endParaRPr lang="en-US" sz="1800" dirty="0"/>
                    </a:p>
                  </a:txBody>
                  <a:tcPr marL="91444" marR="91444" marT="45727" marB="45727">
                    <a:solidFill>
                      <a:schemeClr val="tx1"/>
                    </a:solidFill>
                  </a:tcPr>
                </a:tc>
                <a:tc>
                  <a:txBody>
                    <a:bodyPr/>
                    <a:lstStyle/>
                    <a:p>
                      <a:endParaRPr lang="en-US" sz="1800" dirty="0"/>
                    </a:p>
                  </a:txBody>
                  <a:tcPr marL="91444" marR="91444" marT="45727" marB="45727">
                    <a:solidFill>
                      <a:schemeClr val="tx1"/>
                    </a:solidFill>
                  </a:tcPr>
                </a:tc>
                <a:tc>
                  <a:txBody>
                    <a:bodyPr/>
                    <a:lstStyle/>
                    <a:p>
                      <a:endParaRPr lang="en-US" sz="1800" dirty="0"/>
                    </a:p>
                  </a:txBody>
                  <a:tcPr marL="91444" marR="91444" marT="45727" marB="45727">
                    <a:solidFill>
                      <a:schemeClr val="tx1"/>
                    </a:solidFill>
                  </a:tcPr>
                </a:tc>
                <a:tc>
                  <a:txBody>
                    <a:bodyPr/>
                    <a:lstStyle/>
                    <a:p>
                      <a:endParaRPr lang="en-US" sz="1800" dirty="0"/>
                    </a:p>
                  </a:txBody>
                  <a:tcPr marL="91444" marR="91444" marT="45727" marB="45727">
                    <a:solidFill>
                      <a:schemeClr val="tx1"/>
                    </a:solidFill>
                  </a:tcPr>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solidFill>
                      <a:schemeClr val="tx1"/>
                    </a:solidFill>
                  </a:tcPr>
                </a:tc>
                <a:extLst>
                  <a:ext uri="{0D108BD9-81ED-4DB2-BD59-A6C34878D82A}">
                    <a16:rowId xmlns:a16="http://schemas.microsoft.com/office/drawing/2014/main" val="10002"/>
                  </a:ext>
                </a:extLst>
              </a:tr>
              <a:tr h="370898">
                <a:tc>
                  <a:txBody>
                    <a:bodyPr/>
                    <a:lstStyle/>
                    <a:p>
                      <a:r>
                        <a:rPr lang="en-US" sz="1800" dirty="0"/>
                        <a:t>3</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solidFill>
                      <a:schemeClr val="tx1"/>
                    </a:solidFill>
                  </a:tcPr>
                </a:tc>
                <a:tc>
                  <a:txBody>
                    <a:bodyPr/>
                    <a:lstStyle/>
                    <a:p>
                      <a:endParaRPr lang="en-US" sz="1800"/>
                    </a:p>
                  </a:txBody>
                  <a:tcPr marL="91444" marR="91444" marT="45727" marB="45727">
                    <a:solidFill>
                      <a:schemeClr val="tx1"/>
                    </a:solidFill>
                  </a:tcPr>
                </a:tc>
                <a:tc>
                  <a:txBody>
                    <a:bodyPr/>
                    <a:lstStyle/>
                    <a:p>
                      <a:endParaRPr lang="en-US" sz="1800"/>
                    </a:p>
                  </a:txBody>
                  <a:tcPr marL="91444" marR="91444" marT="45727" marB="45727">
                    <a:solidFill>
                      <a:schemeClr val="tx1"/>
                    </a:solidFill>
                  </a:tcPr>
                </a:tc>
                <a:tc>
                  <a:txBody>
                    <a:bodyPr/>
                    <a:lstStyle/>
                    <a:p>
                      <a:endParaRPr lang="en-US" sz="1800" dirty="0"/>
                    </a:p>
                  </a:txBody>
                  <a:tcPr marL="91444" marR="91444" marT="45727" marB="45727">
                    <a:solidFill>
                      <a:schemeClr val="tx1"/>
                    </a:solidFill>
                  </a:tcPr>
                </a:tc>
                <a:tc>
                  <a:txBody>
                    <a:bodyPr/>
                    <a:lstStyle/>
                    <a:p>
                      <a:endParaRPr lang="en-US" sz="1800"/>
                    </a:p>
                  </a:txBody>
                  <a:tcPr marL="91444" marR="91444" marT="45727" marB="45727"/>
                </a:tc>
                <a:tc>
                  <a:txBody>
                    <a:bodyPr/>
                    <a:lstStyle/>
                    <a:p>
                      <a:endParaRPr lang="en-US" sz="1800" dirty="0"/>
                    </a:p>
                  </a:txBody>
                  <a:tcPr marL="91444" marR="91444" marT="45727" marB="45727">
                    <a:solidFill>
                      <a:schemeClr val="tx1"/>
                    </a:solidFill>
                  </a:tcPr>
                </a:tc>
                <a:tc>
                  <a:txBody>
                    <a:bodyPr/>
                    <a:lstStyle/>
                    <a:p>
                      <a:endParaRPr lang="en-US" sz="1800"/>
                    </a:p>
                  </a:txBody>
                  <a:tcPr marL="91444" marR="91444" marT="45727" marB="45727"/>
                </a:tc>
                <a:tc>
                  <a:txBody>
                    <a:bodyPr/>
                    <a:lstStyle/>
                    <a:p>
                      <a:endParaRPr lang="en-US" sz="1800" dirty="0"/>
                    </a:p>
                  </a:txBody>
                  <a:tcPr marL="91444" marR="91444" marT="45727" marB="45727"/>
                </a:tc>
                <a:extLst>
                  <a:ext uri="{0D108BD9-81ED-4DB2-BD59-A6C34878D82A}">
                    <a16:rowId xmlns:a16="http://schemas.microsoft.com/office/drawing/2014/main" val="10003"/>
                  </a:ext>
                </a:extLst>
              </a:tr>
              <a:tr h="370898">
                <a:tc>
                  <a:txBody>
                    <a:bodyPr/>
                    <a:lstStyle/>
                    <a:p>
                      <a:r>
                        <a:rPr lang="en-US" sz="1800" dirty="0"/>
                        <a:t>4</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solidFill>
                      <a:schemeClr val="tx1"/>
                    </a:solidFill>
                  </a:tcPr>
                </a:tc>
                <a:tc>
                  <a:txBody>
                    <a:bodyPr/>
                    <a:lstStyle/>
                    <a:p>
                      <a:endParaRPr lang="en-US" sz="1800"/>
                    </a:p>
                  </a:txBody>
                  <a:tcPr marL="91444" marR="91444" marT="45727" marB="45727">
                    <a:solidFill>
                      <a:schemeClr val="tx1"/>
                    </a:solidFill>
                  </a:tcPr>
                </a:tc>
                <a:tc>
                  <a:txBody>
                    <a:bodyPr/>
                    <a:lstStyle/>
                    <a:p>
                      <a:endParaRPr lang="en-US" sz="1800"/>
                    </a:p>
                  </a:txBody>
                  <a:tcPr marL="91444" marR="91444" marT="45727" marB="45727">
                    <a:solidFill>
                      <a:schemeClr val="tx1"/>
                    </a:solidFill>
                  </a:tcPr>
                </a:tc>
                <a:tc>
                  <a:txBody>
                    <a:bodyPr/>
                    <a:lstStyle/>
                    <a:p>
                      <a:endParaRPr lang="en-US" sz="1800" dirty="0"/>
                    </a:p>
                  </a:txBody>
                  <a:tcPr marL="91444" marR="91444" marT="45727" marB="45727">
                    <a:solidFill>
                      <a:schemeClr val="tx1"/>
                    </a:solidFill>
                  </a:tcPr>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solidFill>
                      <a:schemeClr val="tx1"/>
                    </a:solidFill>
                  </a:tcPr>
                </a:tc>
                <a:extLst>
                  <a:ext uri="{0D108BD9-81ED-4DB2-BD59-A6C34878D82A}">
                    <a16:rowId xmlns:a16="http://schemas.microsoft.com/office/drawing/2014/main" val="10004"/>
                  </a:ext>
                </a:extLst>
              </a:tr>
              <a:tr h="370898">
                <a:tc>
                  <a:txBody>
                    <a:bodyPr/>
                    <a:lstStyle/>
                    <a:p>
                      <a:r>
                        <a:rPr lang="en-US" sz="1800" dirty="0"/>
                        <a:t>5</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solidFill>
                      <a:schemeClr val="tx1"/>
                    </a:solidFill>
                  </a:tcPr>
                </a:tc>
                <a:tc>
                  <a:txBody>
                    <a:bodyPr/>
                    <a:lstStyle/>
                    <a:p>
                      <a:endParaRPr lang="en-US" sz="1800" dirty="0"/>
                    </a:p>
                  </a:txBody>
                  <a:tcPr marL="91444" marR="91444" marT="45727" marB="45727">
                    <a:solidFill>
                      <a:schemeClr val="tx1"/>
                    </a:solidFill>
                  </a:tcPr>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extLst>
                  <a:ext uri="{0D108BD9-81ED-4DB2-BD59-A6C34878D82A}">
                    <a16:rowId xmlns:a16="http://schemas.microsoft.com/office/drawing/2014/main" val="10005"/>
                  </a:ext>
                </a:extLst>
              </a:tr>
              <a:tr h="370898">
                <a:tc>
                  <a:txBody>
                    <a:bodyPr/>
                    <a:lstStyle/>
                    <a:p>
                      <a:r>
                        <a:rPr lang="en-US" sz="1800" dirty="0"/>
                        <a:t>6</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solidFill>
                      <a:schemeClr val="tx1"/>
                    </a:solidFill>
                  </a:tcPr>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extLst>
                  <a:ext uri="{0D108BD9-81ED-4DB2-BD59-A6C34878D82A}">
                    <a16:rowId xmlns:a16="http://schemas.microsoft.com/office/drawing/2014/main" val="10006"/>
                  </a:ext>
                </a:extLst>
              </a:tr>
              <a:tr h="370898">
                <a:tc>
                  <a:txBody>
                    <a:bodyPr/>
                    <a:lstStyle/>
                    <a:p>
                      <a:r>
                        <a:rPr lang="en-US" sz="1800" dirty="0"/>
                        <a:t>7</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solidFill>
                      <a:schemeClr val="tx1"/>
                    </a:solidFill>
                  </a:tcPr>
                </a:tc>
                <a:extLst>
                  <a:ext uri="{0D108BD9-81ED-4DB2-BD59-A6C34878D82A}">
                    <a16:rowId xmlns:a16="http://schemas.microsoft.com/office/drawing/2014/main" val="10007"/>
                  </a:ext>
                </a:extLst>
              </a:tr>
              <a:tr h="370898">
                <a:tc>
                  <a:txBody>
                    <a:bodyPr/>
                    <a:lstStyle/>
                    <a:p>
                      <a:r>
                        <a:rPr lang="en-US" sz="1800" dirty="0"/>
                        <a:t>8</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extLst>
                  <a:ext uri="{0D108BD9-81ED-4DB2-BD59-A6C34878D82A}">
                    <a16:rowId xmlns:a16="http://schemas.microsoft.com/office/drawing/2014/main" val="10008"/>
                  </a:ext>
                </a:extLst>
              </a:tr>
              <a:tr h="370898">
                <a:tc>
                  <a:txBody>
                    <a:bodyPr/>
                    <a:lstStyle/>
                    <a:p>
                      <a:r>
                        <a:rPr lang="en-US" sz="1800" dirty="0"/>
                        <a:t>9</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solidFill>
                      <a:schemeClr val="tx1"/>
                    </a:solidFill>
                  </a:tcPr>
                </a:tc>
                <a:extLst>
                  <a:ext uri="{0D108BD9-81ED-4DB2-BD59-A6C34878D82A}">
                    <a16:rowId xmlns:a16="http://schemas.microsoft.com/office/drawing/2014/main" val="10009"/>
                  </a:ext>
                </a:extLst>
              </a:tr>
              <a:tr h="370898">
                <a:tc>
                  <a:txBody>
                    <a:bodyPr/>
                    <a:lstStyle/>
                    <a:p>
                      <a:r>
                        <a:rPr lang="en-US" sz="1800" dirty="0"/>
                        <a:t>10</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extLst>
                  <a:ext uri="{0D108BD9-81ED-4DB2-BD59-A6C34878D82A}">
                    <a16:rowId xmlns:a16="http://schemas.microsoft.com/office/drawing/2014/main" val="10010"/>
                  </a:ext>
                </a:extLst>
              </a:tr>
            </a:tbl>
          </a:graphicData>
        </a:graphic>
      </p:graphicFrame>
      <p:sp>
        <p:nvSpPr>
          <p:cNvPr id="59542" name="TextBox 6"/>
          <p:cNvSpPr txBox="1">
            <a:spLocks noChangeArrowheads="1"/>
          </p:cNvSpPr>
          <p:nvPr/>
        </p:nvSpPr>
        <p:spPr bwMode="auto">
          <a:xfrm>
            <a:off x="2376488" y="1370013"/>
            <a:ext cx="706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400"/>
              <a:t>Items</a:t>
            </a:r>
          </a:p>
        </p:txBody>
      </p:sp>
      <p:sp>
        <p:nvSpPr>
          <p:cNvPr id="59543" name="TextBox 7"/>
          <p:cNvSpPr txBox="1">
            <a:spLocks noChangeArrowheads="1"/>
          </p:cNvSpPr>
          <p:nvPr/>
        </p:nvSpPr>
        <p:spPr bwMode="auto">
          <a:xfrm rot="-5400000">
            <a:off x="-491331" y="3547269"/>
            <a:ext cx="1352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400"/>
              <a:t>Transactions</a:t>
            </a:r>
          </a:p>
        </p:txBody>
      </p:sp>
    </p:spTree>
    <p:extLst>
      <p:ext uri="{BB962C8B-B14F-4D97-AF65-F5344CB8AC3E}">
        <p14:creationId xmlns:p14="http://schemas.microsoft.com/office/powerpoint/2010/main" val="1332508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a:t>An illustrative example</a:t>
            </a:r>
          </a:p>
        </p:txBody>
      </p:sp>
      <p:sp>
        <p:nvSpPr>
          <p:cNvPr id="59395" name="TextBox 4"/>
          <p:cNvSpPr txBox="1">
            <a:spLocks noChangeArrowheads="1"/>
          </p:cNvSpPr>
          <p:nvPr/>
        </p:nvSpPr>
        <p:spPr bwMode="auto">
          <a:xfrm>
            <a:off x="5570538" y="1755775"/>
            <a:ext cx="3310522"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600" dirty="0"/>
              <a:t>Support threshold (by count) : 5</a:t>
            </a:r>
          </a:p>
          <a:p>
            <a:pPr>
              <a:spcBef>
                <a:spcPct val="0"/>
              </a:spcBef>
              <a:spcAft>
                <a:spcPct val="0"/>
              </a:spcAft>
              <a:buClrTx/>
              <a:buSzTx/>
              <a:buFontTx/>
              <a:buNone/>
            </a:pPr>
            <a:r>
              <a:rPr lang="en-US" altLang="en-US" sz="1100" dirty="0"/>
              <a:t>Frequent </a:t>
            </a:r>
            <a:r>
              <a:rPr lang="en-US" altLang="en-US" sz="1100" dirty="0" err="1"/>
              <a:t>itemsets</a:t>
            </a:r>
            <a:r>
              <a:rPr lang="en-US" altLang="en-US" sz="1100" dirty="0"/>
              <a:t>: {F}</a:t>
            </a:r>
          </a:p>
          <a:p>
            <a:pPr>
              <a:spcBef>
                <a:spcPct val="0"/>
              </a:spcBef>
              <a:spcAft>
                <a:spcPct val="0"/>
              </a:spcAft>
              <a:buClrTx/>
              <a:buSzTx/>
              <a:buFontTx/>
              <a:buNone/>
            </a:pPr>
            <a:r>
              <a:rPr lang="en-US" altLang="en-US" sz="1100" dirty="0"/>
              <a:t>Maximal </a:t>
            </a:r>
            <a:r>
              <a:rPr lang="en-US" altLang="en-US" sz="1100" dirty="0" err="1"/>
              <a:t>itemsets</a:t>
            </a:r>
            <a:r>
              <a:rPr lang="en-US" altLang="en-US" sz="1100" dirty="0"/>
              <a:t>: {F} </a:t>
            </a:r>
          </a:p>
          <a:p>
            <a:pPr>
              <a:spcBef>
                <a:spcPct val="0"/>
              </a:spcBef>
              <a:spcAft>
                <a:spcPct val="0"/>
              </a:spcAft>
              <a:buClrTx/>
              <a:buSzTx/>
              <a:buFontTx/>
              <a:buNone/>
            </a:pPr>
            <a:endParaRPr lang="en-US" altLang="en-US" sz="1100" dirty="0"/>
          </a:p>
          <a:p>
            <a:pPr>
              <a:spcBef>
                <a:spcPct val="0"/>
              </a:spcBef>
              <a:spcAft>
                <a:spcPct val="0"/>
              </a:spcAft>
              <a:buClrTx/>
              <a:buSzTx/>
              <a:buFontTx/>
              <a:buNone/>
            </a:pPr>
            <a:r>
              <a:rPr lang="en-US" altLang="en-US" sz="1600" dirty="0"/>
              <a:t>Support threshold (by count): 4</a:t>
            </a:r>
          </a:p>
          <a:p>
            <a:pPr>
              <a:spcBef>
                <a:spcPct val="0"/>
              </a:spcBef>
              <a:spcAft>
                <a:spcPct val="0"/>
              </a:spcAft>
              <a:buClrTx/>
              <a:buSzTx/>
              <a:buFontTx/>
              <a:buNone/>
            </a:pPr>
            <a:r>
              <a:rPr lang="en-US" altLang="en-US" sz="1100" dirty="0"/>
              <a:t>Frequent </a:t>
            </a:r>
            <a:r>
              <a:rPr lang="en-US" altLang="en-US" sz="1100" dirty="0" err="1"/>
              <a:t>itemsets</a:t>
            </a:r>
            <a:r>
              <a:rPr lang="en-US" altLang="en-US" sz="1100" dirty="0"/>
              <a:t>: </a:t>
            </a:r>
            <a:r>
              <a:rPr lang="en-US" altLang="en-US" sz="1100" dirty="0">
                <a:solidFill>
                  <a:srgbClr val="FF0000"/>
                </a:solidFill>
              </a:rPr>
              <a:t>{E}, {F}, {E,F}, {J}</a:t>
            </a:r>
          </a:p>
          <a:p>
            <a:pPr>
              <a:spcBef>
                <a:spcPct val="0"/>
              </a:spcBef>
              <a:spcAft>
                <a:spcPct val="0"/>
              </a:spcAft>
              <a:buClrTx/>
              <a:buSzTx/>
              <a:buFontTx/>
              <a:buNone/>
            </a:pPr>
            <a:r>
              <a:rPr lang="en-US" altLang="en-US" sz="1100" dirty="0"/>
              <a:t>Maximal </a:t>
            </a:r>
            <a:r>
              <a:rPr lang="en-US" altLang="en-US" sz="1100" dirty="0" err="1"/>
              <a:t>itemsets</a:t>
            </a:r>
            <a:r>
              <a:rPr lang="en-US" altLang="en-US" sz="1100" dirty="0"/>
              <a:t>: </a:t>
            </a:r>
            <a:r>
              <a:rPr lang="en-US" altLang="en-US" sz="1100" dirty="0">
                <a:solidFill>
                  <a:srgbClr val="FF0000"/>
                </a:solidFill>
              </a:rPr>
              <a:t>{E,F}, {J} </a:t>
            </a:r>
          </a:p>
          <a:p>
            <a:pPr>
              <a:spcBef>
                <a:spcPct val="0"/>
              </a:spcBef>
              <a:spcAft>
                <a:spcPct val="0"/>
              </a:spcAft>
              <a:buClrTx/>
              <a:buSzTx/>
              <a:buFontTx/>
              <a:buNone/>
            </a:pPr>
            <a:endParaRPr lang="en-US" altLang="en-US" sz="1100" dirty="0"/>
          </a:p>
        </p:txBody>
      </p:sp>
      <p:graphicFrame>
        <p:nvGraphicFramePr>
          <p:cNvPr id="6" name="Content Placeholder 3"/>
          <p:cNvGraphicFramePr>
            <a:graphicFrameLocks/>
          </p:cNvGraphicFramePr>
          <p:nvPr/>
        </p:nvGraphicFramePr>
        <p:xfrm>
          <a:off x="342900" y="1690688"/>
          <a:ext cx="5135559" cy="4079878"/>
        </p:xfrm>
        <a:graphic>
          <a:graphicData uri="http://schemas.openxmlformats.org/drawingml/2006/table">
            <a:tbl>
              <a:tblPr firstRow="1" bandRow="1">
                <a:tableStyleId>{5C22544A-7EE6-4342-B048-85BDC9FD1C3A}</a:tableStyleId>
              </a:tblPr>
              <a:tblGrid>
                <a:gridCol w="466869">
                  <a:extLst>
                    <a:ext uri="{9D8B030D-6E8A-4147-A177-3AD203B41FA5}">
                      <a16:colId xmlns:a16="http://schemas.microsoft.com/office/drawing/2014/main" val="20000"/>
                    </a:ext>
                  </a:extLst>
                </a:gridCol>
                <a:gridCol w="466869">
                  <a:extLst>
                    <a:ext uri="{9D8B030D-6E8A-4147-A177-3AD203B41FA5}">
                      <a16:colId xmlns:a16="http://schemas.microsoft.com/office/drawing/2014/main" val="20001"/>
                    </a:ext>
                  </a:extLst>
                </a:gridCol>
                <a:gridCol w="466869">
                  <a:extLst>
                    <a:ext uri="{9D8B030D-6E8A-4147-A177-3AD203B41FA5}">
                      <a16:colId xmlns:a16="http://schemas.microsoft.com/office/drawing/2014/main" val="20002"/>
                    </a:ext>
                  </a:extLst>
                </a:gridCol>
                <a:gridCol w="466869">
                  <a:extLst>
                    <a:ext uri="{9D8B030D-6E8A-4147-A177-3AD203B41FA5}">
                      <a16:colId xmlns:a16="http://schemas.microsoft.com/office/drawing/2014/main" val="20003"/>
                    </a:ext>
                  </a:extLst>
                </a:gridCol>
                <a:gridCol w="466869">
                  <a:extLst>
                    <a:ext uri="{9D8B030D-6E8A-4147-A177-3AD203B41FA5}">
                      <a16:colId xmlns:a16="http://schemas.microsoft.com/office/drawing/2014/main" val="20004"/>
                    </a:ext>
                  </a:extLst>
                </a:gridCol>
                <a:gridCol w="466869">
                  <a:extLst>
                    <a:ext uri="{9D8B030D-6E8A-4147-A177-3AD203B41FA5}">
                      <a16:colId xmlns:a16="http://schemas.microsoft.com/office/drawing/2014/main" val="20005"/>
                    </a:ext>
                  </a:extLst>
                </a:gridCol>
                <a:gridCol w="466869">
                  <a:extLst>
                    <a:ext uri="{9D8B030D-6E8A-4147-A177-3AD203B41FA5}">
                      <a16:colId xmlns:a16="http://schemas.microsoft.com/office/drawing/2014/main" val="20006"/>
                    </a:ext>
                  </a:extLst>
                </a:gridCol>
                <a:gridCol w="466869">
                  <a:extLst>
                    <a:ext uri="{9D8B030D-6E8A-4147-A177-3AD203B41FA5}">
                      <a16:colId xmlns:a16="http://schemas.microsoft.com/office/drawing/2014/main" val="20007"/>
                    </a:ext>
                  </a:extLst>
                </a:gridCol>
                <a:gridCol w="466869">
                  <a:extLst>
                    <a:ext uri="{9D8B030D-6E8A-4147-A177-3AD203B41FA5}">
                      <a16:colId xmlns:a16="http://schemas.microsoft.com/office/drawing/2014/main" val="20008"/>
                    </a:ext>
                  </a:extLst>
                </a:gridCol>
                <a:gridCol w="466869">
                  <a:extLst>
                    <a:ext uri="{9D8B030D-6E8A-4147-A177-3AD203B41FA5}">
                      <a16:colId xmlns:a16="http://schemas.microsoft.com/office/drawing/2014/main" val="20009"/>
                    </a:ext>
                  </a:extLst>
                </a:gridCol>
                <a:gridCol w="466869">
                  <a:extLst>
                    <a:ext uri="{9D8B030D-6E8A-4147-A177-3AD203B41FA5}">
                      <a16:colId xmlns:a16="http://schemas.microsoft.com/office/drawing/2014/main" val="20010"/>
                    </a:ext>
                  </a:extLst>
                </a:gridCol>
              </a:tblGrid>
              <a:tr h="370898">
                <a:tc>
                  <a:txBody>
                    <a:bodyPr/>
                    <a:lstStyle/>
                    <a:p>
                      <a:endParaRPr lang="en-US" sz="1800" dirty="0"/>
                    </a:p>
                  </a:txBody>
                  <a:tcPr marL="91444" marR="91444" marT="45727" marB="45727"/>
                </a:tc>
                <a:tc>
                  <a:txBody>
                    <a:bodyPr/>
                    <a:lstStyle/>
                    <a:p>
                      <a:r>
                        <a:rPr lang="en-US" sz="1800" dirty="0"/>
                        <a:t>A</a:t>
                      </a:r>
                    </a:p>
                  </a:txBody>
                  <a:tcPr marL="91444" marR="91444" marT="45727" marB="45727"/>
                </a:tc>
                <a:tc>
                  <a:txBody>
                    <a:bodyPr/>
                    <a:lstStyle/>
                    <a:p>
                      <a:r>
                        <a:rPr lang="en-US" sz="1800" dirty="0"/>
                        <a:t>B</a:t>
                      </a:r>
                    </a:p>
                  </a:txBody>
                  <a:tcPr marL="91444" marR="91444" marT="45727" marB="45727"/>
                </a:tc>
                <a:tc>
                  <a:txBody>
                    <a:bodyPr/>
                    <a:lstStyle/>
                    <a:p>
                      <a:r>
                        <a:rPr lang="en-US" sz="1800" dirty="0"/>
                        <a:t>C</a:t>
                      </a:r>
                    </a:p>
                  </a:txBody>
                  <a:tcPr marL="91444" marR="91444" marT="45727" marB="45727"/>
                </a:tc>
                <a:tc>
                  <a:txBody>
                    <a:bodyPr/>
                    <a:lstStyle/>
                    <a:p>
                      <a:r>
                        <a:rPr lang="en-US" sz="1800" dirty="0"/>
                        <a:t>D</a:t>
                      </a:r>
                    </a:p>
                  </a:txBody>
                  <a:tcPr marL="91444" marR="91444" marT="45727" marB="45727"/>
                </a:tc>
                <a:tc>
                  <a:txBody>
                    <a:bodyPr/>
                    <a:lstStyle/>
                    <a:p>
                      <a:r>
                        <a:rPr lang="en-US" sz="1800" dirty="0"/>
                        <a:t>E</a:t>
                      </a:r>
                    </a:p>
                  </a:txBody>
                  <a:tcPr marL="91444" marR="91444" marT="45727" marB="45727"/>
                </a:tc>
                <a:tc>
                  <a:txBody>
                    <a:bodyPr/>
                    <a:lstStyle/>
                    <a:p>
                      <a:r>
                        <a:rPr lang="en-US" sz="1800" dirty="0"/>
                        <a:t>F</a:t>
                      </a:r>
                    </a:p>
                  </a:txBody>
                  <a:tcPr marL="91444" marR="91444" marT="45727" marB="45727"/>
                </a:tc>
                <a:tc>
                  <a:txBody>
                    <a:bodyPr/>
                    <a:lstStyle/>
                    <a:p>
                      <a:r>
                        <a:rPr lang="en-US" sz="1800" dirty="0"/>
                        <a:t>G</a:t>
                      </a:r>
                    </a:p>
                  </a:txBody>
                  <a:tcPr marL="91444" marR="91444" marT="45727" marB="45727"/>
                </a:tc>
                <a:tc>
                  <a:txBody>
                    <a:bodyPr/>
                    <a:lstStyle/>
                    <a:p>
                      <a:r>
                        <a:rPr lang="en-US" sz="1800" dirty="0"/>
                        <a:t>H</a:t>
                      </a:r>
                    </a:p>
                  </a:txBody>
                  <a:tcPr marL="91444" marR="91444" marT="45727" marB="45727"/>
                </a:tc>
                <a:tc>
                  <a:txBody>
                    <a:bodyPr/>
                    <a:lstStyle/>
                    <a:p>
                      <a:r>
                        <a:rPr lang="en-US" sz="1800" dirty="0"/>
                        <a:t>I</a:t>
                      </a:r>
                    </a:p>
                  </a:txBody>
                  <a:tcPr marL="91444" marR="91444" marT="45727" marB="45727"/>
                </a:tc>
                <a:tc>
                  <a:txBody>
                    <a:bodyPr/>
                    <a:lstStyle/>
                    <a:p>
                      <a:r>
                        <a:rPr lang="en-US" sz="1800" dirty="0"/>
                        <a:t>J</a:t>
                      </a:r>
                    </a:p>
                  </a:txBody>
                  <a:tcPr marL="91444" marR="91444" marT="45727" marB="45727"/>
                </a:tc>
                <a:extLst>
                  <a:ext uri="{0D108BD9-81ED-4DB2-BD59-A6C34878D82A}">
                    <a16:rowId xmlns:a16="http://schemas.microsoft.com/office/drawing/2014/main" val="10000"/>
                  </a:ext>
                </a:extLst>
              </a:tr>
              <a:tr h="370898">
                <a:tc>
                  <a:txBody>
                    <a:bodyPr/>
                    <a:lstStyle/>
                    <a:p>
                      <a:r>
                        <a:rPr lang="en-US" sz="1800" dirty="0"/>
                        <a:t>1</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extLst>
                  <a:ext uri="{0D108BD9-81ED-4DB2-BD59-A6C34878D82A}">
                    <a16:rowId xmlns:a16="http://schemas.microsoft.com/office/drawing/2014/main" val="10001"/>
                  </a:ext>
                </a:extLst>
              </a:tr>
              <a:tr h="370898">
                <a:tc>
                  <a:txBody>
                    <a:bodyPr/>
                    <a:lstStyle/>
                    <a:p>
                      <a:r>
                        <a:rPr lang="en-US" sz="1800" dirty="0"/>
                        <a:t>2</a:t>
                      </a:r>
                    </a:p>
                  </a:txBody>
                  <a:tcPr marL="91444" marR="91444" marT="45727" marB="45727"/>
                </a:tc>
                <a:tc>
                  <a:txBody>
                    <a:bodyPr/>
                    <a:lstStyle/>
                    <a:p>
                      <a:endParaRPr lang="en-US" sz="1800" dirty="0"/>
                    </a:p>
                  </a:txBody>
                  <a:tcPr marL="91444" marR="91444" marT="45727" marB="45727">
                    <a:solidFill>
                      <a:schemeClr val="tx1"/>
                    </a:solidFill>
                  </a:tcPr>
                </a:tc>
                <a:tc>
                  <a:txBody>
                    <a:bodyPr/>
                    <a:lstStyle/>
                    <a:p>
                      <a:endParaRPr lang="en-US" sz="1800"/>
                    </a:p>
                  </a:txBody>
                  <a:tcPr marL="91444" marR="91444" marT="45727" marB="45727"/>
                </a:tc>
                <a:tc>
                  <a:txBody>
                    <a:bodyPr/>
                    <a:lstStyle/>
                    <a:p>
                      <a:endParaRPr lang="en-US" sz="1800" dirty="0"/>
                    </a:p>
                  </a:txBody>
                  <a:tcPr marL="91444" marR="91444" marT="45727" marB="45727">
                    <a:solidFill>
                      <a:schemeClr val="tx1"/>
                    </a:solidFill>
                  </a:tcPr>
                </a:tc>
                <a:tc>
                  <a:txBody>
                    <a:bodyPr/>
                    <a:lstStyle/>
                    <a:p>
                      <a:endParaRPr lang="en-US" sz="1800" dirty="0"/>
                    </a:p>
                  </a:txBody>
                  <a:tcPr marL="91444" marR="91444" marT="45727" marB="45727">
                    <a:solidFill>
                      <a:schemeClr val="tx1"/>
                    </a:solidFill>
                  </a:tcPr>
                </a:tc>
                <a:tc>
                  <a:txBody>
                    <a:bodyPr/>
                    <a:lstStyle/>
                    <a:p>
                      <a:endParaRPr lang="en-US" sz="1800" dirty="0"/>
                    </a:p>
                  </a:txBody>
                  <a:tcPr marL="91444" marR="91444" marT="45727" marB="45727">
                    <a:solidFill>
                      <a:schemeClr val="tx1"/>
                    </a:solidFill>
                  </a:tcPr>
                </a:tc>
                <a:tc>
                  <a:txBody>
                    <a:bodyPr/>
                    <a:lstStyle/>
                    <a:p>
                      <a:endParaRPr lang="en-US" sz="1800" dirty="0"/>
                    </a:p>
                  </a:txBody>
                  <a:tcPr marL="91444" marR="91444" marT="45727" marB="45727">
                    <a:solidFill>
                      <a:schemeClr val="tx1"/>
                    </a:solidFill>
                  </a:tcPr>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solidFill>
                      <a:schemeClr val="tx1"/>
                    </a:solidFill>
                  </a:tcPr>
                </a:tc>
                <a:extLst>
                  <a:ext uri="{0D108BD9-81ED-4DB2-BD59-A6C34878D82A}">
                    <a16:rowId xmlns:a16="http://schemas.microsoft.com/office/drawing/2014/main" val="10002"/>
                  </a:ext>
                </a:extLst>
              </a:tr>
              <a:tr h="370898">
                <a:tc>
                  <a:txBody>
                    <a:bodyPr/>
                    <a:lstStyle/>
                    <a:p>
                      <a:r>
                        <a:rPr lang="en-US" sz="1800" dirty="0"/>
                        <a:t>3</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solidFill>
                      <a:schemeClr val="tx1"/>
                    </a:solidFill>
                  </a:tcPr>
                </a:tc>
                <a:tc>
                  <a:txBody>
                    <a:bodyPr/>
                    <a:lstStyle/>
                    <a:p>
                      <a:endParaRPr lang="en-US" sz="1800"/>
                    </a:p>
                  </a:txBody>
                  <a:tcPr marL="91444" marR="91444" marT="45727" marB="45727">
                    <a:solidFill>
                      <a:schemeClr val="tx1"/>
                    </a:solidFill>
                  </a:tcPr>
                </a:tc>
                <a:tc>
                  <a:txBody>
                    <a:bodyPr/>
                    <a:lstStyle/>
                    <a:p>
                      <a:endParaRPr lang="en-US" sz="1800"/>
                    </a:p>
                  </a:txBody>
                  <a:tcPr marL="91444" marR="91444" marT="45727" marB="45727">
                    <a:solidFill>
                      <a:schemeClr val="tx1"/>
                    </a:solidFill>
                  </a:tcPr>
                </a:tc>
                <a:tc>
                  <a:txBody>
                    <a:bodyPr/>
                    <a:lstStyle/>
                    <a:p>
                      <a:endParaRPr lang="en-US" sz="1800" dirty="0"/>
                    </a:p>
                  </a:txBody>
                  <a:tcPr marL="91444" marR="91444" marT="45727" marB="45727">
                    <a:solidFill>
                      <a:schemeClr val="tx1"/>
                    </a:solidFill>
                  </a:tcPr>
                </a:tc>
                <a:tc>
                  <a:txBody>
                    <a:bodyPr/>
                    <a:lstStyle/>
                    <a:p>
                      <a:endParaRPr lang="en-US" sz="1800"/>
                    </a:p>
                  </a:txBody>
                  <a:tcPr marL="91444" marR="91444" marT="45727" marB="45727"/>
                </a:tc>
                <a:tc>
                  <a:txBody>
                    <a:bodyPr/>
                    <a:lstStyle/>
                    <a:p>
                      <a:endParaRPr lang="en-US" sz="1800" dirty="0"/>
                    </a:p>
                  </a:txBody>
                  <a:tcPr marL="91444" marR="91444" marT="45727" marB="45727">
                    <a:solidFill>
                      <a:schemeClr val="tx1"/>
                    </a:solidFill>
                  </a:tcPr>
                </a:tc>
                <a:tc>
                  <a:txBody>
                    <a:bodyPr/>
                    <a:lstStyle/>
                    <a:p>
                      <a:endParaRPr lang="en-US" sz="1800"/>
                    </a:p>
                  </a:txBody>
                  <a:tcPr marL="91444" marR="91444" marT="45727" marB="45727"/>
                </a:tc>
                <a:tc>
                  <a:txBody>
                    <a:bodyPr/>
                    <a:lstStyle/>
                    <a:p>
                      <a:endParaRPr lang="en-US" sz="1800" dirty="0"/>
                    </a:p>
                  </a:txBody>
                  <a:tcPr marL="91444" marR="91444" marT="45727" marB="45727"/>
                </a:tc>
                <a:extLst>
                  <a:ext uri="{0D108BD9-81ED-4DB2-BD59-A6C34878D82A}">
                    <a16:rowId xmlns:a16="http://schemas.microsoft.com/office/drawing/2014/main" val="10003"/>
                  </a:ext>
                </a:extLst>
              </a:tr>
              <a:tr h="370898">
                <a:tc>
                  <a:txBody>
                    <a:bodyPr/>
                    <a:lstStyle/>
                    <a:p>
                      <a:r>
                        <a:rPr lang="en-US" sz="1800" dirty="0"/>
                        <a:t>4</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solidFill>
                      <a:schemeClr val="tx1"/>
                    </a:solidFill>
                  </a:tcPr>
                </a:tc>
                <a:tc>
                  <a:txBody>
                    <a:bodyPr/>
                    <a:lstStyle/>
                    <a:p>
                      <a:endParaRPr lang="en-US" sz="1800"/>
                    </a:p>
                  </a:txBody>
                  <a:tcPr marL="91444" marR="91444" marT="45727" marB="45727">
                    <a:solidFill>
                      <a:schemeClr val="tx1"/>
                    </a:solidFill>
                  </a:tcPr>
                </a:tc>
                <a:tc>
                  <a:txBody>
                    <a:bodyPr/>
                    <a:lstStyle/>
                    <a:p>
                      <a:endParaRPr lang="en-US" sz="1800"/>
                    </a:p>
                  </a:txBody>
                  <a:tcPr marL="91444" marR="91444" marT="45727" marB="45727">
                    <a:solidFill>
                      <a:schemeClr val="tx1"/>
                    </a:solidFill>
                  </a:tcPr>
                </a:tc>
                <a:tc>
                  <a:txBody>
                    <a:bodyPr/>
                    <a:lstStyle/>
                    <a:p>
                      <a:endParaRPr lang="en-US" sz="1800" dirty="0"/>
                    </a:p>
                  </a:txBody>
                  <a:tcPr marL="91444" marR="91444" marT="45727" marB="45727">
                    <a:solidFill>
                      <a:schemeClr val="tx1"/>
                    </a:solidFill>
                  </a:tcPr>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solidFill>
                      <a:schemeClr val="tx1"/>
                    </a:solidFill>
                  </a:tcPr>
                </a:tc>
                <a:extLst>
                  <a:ext uri="{0D108BD9-81ED-4DB2-BD59-A6C34878D82A}">
                    <a16:rowId xmlns:a16="http://schemas.microsoft.com/office/drawing/2014/main" val="10004"/>
                  </a:ext>
                </a:extLst>
              </a:tr>
              <a:tr h="370898">
                <a:tc>
                  <a:txBody>
                    <a:bodyPr/>
                    <a:lstStyle/>
                    <a:p>
                      <a:r>
                        <a:rPr lang="en-US" sz="1800" dirty="0"/>
                        <a:t>5</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solidFill>
                      <a:schemeClr val="tx1"/>
                    </a:solidFill>
                  </a:tcPr>
                </a:tc>
                <a:tc>
                  <a:txBody>
                    <a:bodyPr/>
                    <a:lstStyle/>
                    <a:p>
                      <a:endParaRPr lang="en-US" sz="1800" dirty="0"/>
                    </a:p>
                  </a:txBody>
                  <a:tcPr marL="91444" marR="91444" marT="45727" marB="45727">
                    <a:solidFill>
                      <a:schemeClr val="tx1"/>
                    </a:solidFill>
                  </a:tcPr>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extLst>
                  <a:ext uri="{0D108BD9-81ED-4DB2-BD59-A6C34878D82A}">
                    <a16:rowId xmlns:a16="http://schemas.microsoft.com/office/drawing/2014/main" val="10005"/>
                  </a:ext>
                </a:extLst>
              </a:tr>
              <a:tr h="370898">
                <a:tc>
                  <a:txBody>
                    <a:bodyPr/>
                    <a:lstStyle/>
                    <a:p>
                      <a:r>
                        <a:rPr lang="en-US" sz="1800" dirty="0"/>
                        <a:t>6</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solidFill>
                      <a:schemeClr val="tx1"/>
                    </a:solidFill>
                  </a:tcPr>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extLst>
                  <a:ext uri="{0D108BD9-81ED-4DB2-BD59-A6C34878D82A}">
                    <a16:rowId xmlns:a16="http://schemas.microsoft.com/office/drawing/2014/main" val="10006"/>
                  </a:ext>
                </a:extLst>
              </a:tr>
              <a:tr h="370898">
                <a:tc>
                  <a:txBody>
                    <a:bodyPr/>
                    <a:lstStyle/>
                    <a:p>
                      <a:r>
                        <a:rPr lang="en-US" sz="1800" dirty="0"/>
                        <a:t>7</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solidFill>
                      <a:schemeClr val="tx1"/>
                    </a:solidFill>
                  </a:tcPr>
                </a:tc>
                <a:extLst>
                  <a:ext uri="{0D108BD9-81ED-4DB2-BD59-A6C34878D82A}">
                    <a16:rowId xmlns:a16="http://schemas.microsoft.com/office/drawing/2014/main" val="10007"/>
                  </a:ext>
                </a:extLst>
              </a:tr>
              <a:tr h="370898">
                <a:tc>
                  <a:txBody>
                    <a:bodyPr/>
                    <a:lstStyle/>
                    <a:p>
                      <a:r>
                        <a:rPr lang="en-US" sz="1800" dirty="0"/>
                        <a:t>8</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extLst>
                  <a:ext uri="{0D108BD9-81ED-4DB2-BD59-A6C34878D82A}">
                    <a16:rowId xmlns:a16="http://schemas.microsoft.com/office/drawing/2014/main" val="10008"/>
                  </a:ext>
                </a:extLst>
              </a:tr>
              <a:tr h="370898">
                <a:tc>
                  <a:txBody>
                    <a:bodyPr/>
                    <a:lstStyle/>
                    <a:p>
                      <a:r>
                        <a:rPr lang="en-US" sz="1800" dirty="0"/>
                        <a:t>9</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solidFill>
                      <a:schemeClr val="tx1"/>
                    </a:solidFill>
                  </a:tcPr>
                </a:tc>
                <a:extLst>
                  <a:ext uri="{0D108BD9-81ED-4DB2-BD59-A6C34878D82A}">
                    <a16:rowId xmlns:a16="http://schemas.microsoft.com/office/drawing/2014/main" val="10009"/>
                  </a:ext>
                </a:extLst>
              </a:tr>
              <a:tr h="370898">
                <a:tc>
                  <a:txBody>
                    <a:bodyPr/>
                    <a:lstStyle/>
                    <a:p>
                      <a:r>
                        <a:rPr lang="en-US" sz="1800" dirty="0"/>
                        <a:t>10</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extLst>
                  <a:ext uri="{0D108BD9-81ED-4DB2-BD59-A6C34878D82A}">
                    <a16:rowId xmlns:a16="http://schemas.microsoft.com/office/drawing/2014/main" val="10010"/>
                  </a:ext>
                </a:extLst>
              </a:tr>
            </a:tbl>
          </a:graphicData>
        </a:graphic>
      </p:graphicFrame>
      <p:sp>
        <p:nvSpPr>
          <p:cNvPr id="59542" name="TextBox 6"/>
          <p:cNvSpPr txBox="1">
            <a:spLocks noChangeArrowheads="1"/>
          </p:cNvSpPr>
          <p:nvPr/>
        </p:nvSpPr>
        <p:spPr bwMode="auto">
          <a:xfrm>
            <a:off x="2376488" y="1370013"/>
            <a:ext cx="706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400"/>
              <a:t>Items</a:t>
            </a:r>
          </a:p>
        </p:txBody>
      </p:sp>
      <p:sp>
        <p:nvSpPr>
          <p:cNvPr id="59543" name="TextBox 7"/>
          <p:cNvSpPr txBox="1">
            <a:spLocks noChangeArrowheads="1"/>
          </p:cNvSpPr>
          <p:nvPr/>
        </p:nvSpPr>
        <p:spPr bwMode="auto">
          <a:xfrm rot="-5400000">
            <a:off x="-491331" y="3547269"/>
            <a:ext cx="1352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400"/>
              <a:t>Transactions</a:t>
            </a:r>
          </a:p>
        </p:txBody>
      </p:sp>
    </p:spTree>
    <p:extLst>
      <p:ext uri="{BB962C8B-B14F-4D97-AF65-F5344CB8AC3E}">
        <p14:creationId xmlns:p14="http://schemas.microsoft.com/office/powerpoint/2010/main" val="1083289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a:t>Another illustrative example</a:t>
            </a:r>
          </a:p>
        </p:txBody>
      </p:sp>
      <p:sp>
        <p:nvSpPr>
          <p:cNvPr id="60419" name="TextBox 3"/>
          <p:cNvSpPr txBox="1">
            <a:spLocks noChangeArrowheads="1"/>
          </p:cNvSpPr>
          <p:nvPr/>
        </p:nvSpPr>
        <p:spPr bwMode="auto">
          <a:xfrm>
            <a:off x="5519738" y="1690688"/>
            <a:ext cx="3309937"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600"/>
              <a:t>Support threshold (by count) : 5</a:t>
            </a:r>
          </a:p>
          <a:p>
            <a:pPr>
              <a:spcBef>
                <a:spcPct val="0"/>
              </a:spcBef>
              <a:spcAft>
                <a:spcPct val="0"/>
              </a:spcAft>
              <a:buClrTx/>
              <a:buSzTx/>
              <a:buFontTx/>
              <a:buNone/>
            </a:pPr>
            <a:r>
              <a:rPr lang="en-US" altLang="en-US" sz="1100"/>
              <a:t>Maximal itemsets: </a:t>
            </a:r>
            <a:r>
              <a:rPr lang="en-US" altLang="en-US" sz="1100">
                <a:solidFill>
                  <a:srgbClr val="FF0000"/>
                </a:solidFill>
              </a:rPr>
              <a:t>{A}, {B}, {C} </a:t>
            </a:r>
          </a:p>
          <a:p>
            <a:pPr>
              <a:spcBef>
                <a:spcPct val="0"/>
              </a:spcBef>
              <a:spcAft>
                <a:spcPct val="0"/>
              </a:spcAft>
              <a:buClrTx/>
              <a:buSzTx/>
              <a:buFontTx/>
              <a:buNone/>
            </a:pPr>
            <a:endParaRPr lang="en-US" altLang="en-US" sz="1100"/>
          </a:p>
          <a:p>
            <a:pPr>
              <a:spcBef>
                <a:spcPct val="0"/>
              </a:spcBef>
              <a:spcAft>
                <a:spcPct val="0"/>
              </a:spcAft>
              <a:buClrTx/>
              <a:buSzTx/>
              <a:buFontTx/>
              <a:buNone/>
            </a:pPr>
            <a:r>
              <a:rPr lang="en-US" altLang="en-US" sz="1600"/>
              <a:t>Support threshold (by count): 4</a:t>
            </a:r>
          </a:p>
          <a:p>
            <a:pPr>
              <a:spcBef>
                <a:spcPct val="0"/>
              </a:spcBef>
              <a:spcAft>
                <a:spcPct val="0"/>
              </a:spcAft>
              <a:buClrTx/>
              <a:buSzTx/>
              <a:buFontTx/>
              <a:buNone/>
            </a:pPr>
            <a:r>
              <a:rPr lang="en-US" altLang="en-US" sz="1100"/>
              <a:t>Maximal itemsets: </a:t>
            </a:r>
            <a:r>
              <a:rPr lang="en-US" altLang="en-US" sz="1100">
                <a:solidFill>
                  <a:srgbClr val="FF0000"/>
                </a:solidFill>
              </a:rPr>
              <a:t>{A,B}, {A,C},{B,C} </a:t>
            </a:r>
          </a:p>
          <a:p>
            <a:pPr>
              <a:spcBef>
                <a:spcPct val="0"/>
              </a:spcBef>
              <a:spcAft>
                <a:spcPct val="0"/>
              </a:spcAft>
              <a:buClrTx/>
              <a:buSzTx/>
              <a:buFontTx/>
              <a:buNone/>
            </a:pPr>
            <a:endParaRPr lang="en-US" altLang="en-US" sz="1100"/>
          </a:p>
          <a:p>
            <a:pPr>
              <a:spcBef>
                <a:spcPct val="0"/>
              </a:spcBef>
              <a:spcAft>
                <a:spcPct val="0"/>
              </a:spcAft>
              <a:buClrTx/>
              <a:buSzTx/>
              <a:buFontTx/>
              <a:buNone/>
            </a:pPr>
            <a:r>
              <a:rPr lang="en-US" altLang="en-US" sz="1600"/>
              <a:t>Support threshold (by count): 3</a:t>
            </a:r>
          </a:p>
          <a:p>
            <a:pPr>
              <a:spcBef>
                <a:spcPct val="0"/>
              </a:spcBef>
              <a:spcAft>
                <a:spcPct val="0"/>
              </a:spcAft>
              <a:buClrTx/>
              <a:buSzTx/>
              <a:buFontTx/>
              <a:buNone/>
            </a:pPr>
            <a:r>
              <a:rPr lang="en-US" altLang="en-US" sz="1100"/>
              <a:t>Maximal itemsets: </a:t>
            </a:r>
            <a:r>
              <a:rPr lang="en-US" altLang="en-US" sz="1100">
                <a:solidFill>
                  <a:srgbClr val="FF0000"/>
                </a:solidFill>
              </a:rPr>
              <a:t>{A,B,C}</a:t>
            </a:r>
          </a:p>
        </p:txBody>
      </p:sp>
      <p:graphicFrame>
        <p:nvGraphicFramePr>
          <p:cNvPr id="5" name="Content Placeholder 3"/>
          <p:cNvGraphicFramePr>
            <a:graphicFrameLocks/>
          </p:cNvGraphicFramePr>
          <p:nvPr/>
        </p:nvGraphicFramePr>
        <p:xfrm>
          <a:off x="342900" y="1690688"/>
          <a:ext cx="5135559" cy="4079878"/>
        </p:xfrm>
        <a:graphic>
          <a:graphicData uri="http://schemas.openxmlformats.org/drawingml/2006/table">
            <a:tbl>
              <a:tblPr firstRow="1" bandRow="1">
                <a:tableStyleId>{5C22544A-7EE6-4342-B048-85BDC9FD1C3A}</a:tableStyleId>
              </a:tblPr>
              <a:tblGrid>
                <a:gridCol w="466869">
                  <a:extLst>
                    <a:ext uri="{9D8B030D-6E8A-4147-A177-3AD203B41FA5}">
                      <a16:colId xmlns:a16="http://schemas.microsoft.com/office/drawing/2014/main" val="20000"/>
                    </a:ext>
                  </a:extLst>
                </a:gridCol>
                <a:gridCol w="466869">
                  <a:extLst>
                    <a:ext uri="{9D8B030D-6E8A-4147-A177-3AD203B41FA5}">
                      <a16:colId xmlns:a16="http://schemas.microsoft.com/office/drawing/2014/main" val="20001"/>
                    </a:ext>
                  </a:extLst>
                </a:gridCol>
                <a:gridCol w="466869">
                  <a:extLst>
                    <a:ext uri="{9D8B030D-6E8A-4147-A177-3AD203B41FA5}">
                      <a16:colId xmlns:a16="http://schemas.microsoft.com/office/drawing/2014/main" val="20002"/>
                    </a:ext>
                  </a:extLst>
                </a:gridCol>
                <a:gridCol w="466869">
                  <a:extLst>
                    <a:ext uri="{9D8B030D-6E8A-4147-A177-3AD203B41FA5}">
                      <a16:colId xmlns:a16="http://schemas.microsoft.com/office/drawing/2014/main" val="20003"/>
                    </a:ext>
                  </a:extLst>
                </a:gridCol>
                <a:gridCol w="466869">
                  <a:extLst>
                    <a:ext uri="{9D8B030D-6E8A-4147-A177-3AD203B41FA5}">
                      <a16:colId xmlns:a16="http://schemas.microsoft.com/office/drawing/2014/main" val="20004"/>
                    </a:ext>
                  </a:extLst>
                </a:gridCol>
                <a:gridCol w="466869">
                  <a:extLst>
                    <a:ext uri="{9D8B030D-6E8A-4147-A177-3AD203B41FA5}">
                      <a16:colId xmlns:a16="http://schemas.microsoft.com/office/drawing/2014/main" val="20005"/>
                    </a:ext>
                  </a:extLst>
                </a:gridCol>
                <a:gridCol w="466869">
                  <a:extLst>
                    <a:ext uri="{9D8B030D-6E8A-4147-A177-3AD203B41FA5}">
                      <a16:colId xmlns:a16="http://schemas.microsoft.com/office/drawing/2014/main" val="20006"/>
                    </a:ext>
                  </a:extLst>
                </a:gridCol>
                <a:gridCol w="466869">
                  <a:extLst>
                    <a:ext uri="{9D8B030D-6E8A-4147-A177-3AD203B41FA5}">
                      <a16:colId xmlns:a16="http://schemas.microsoft.com/office/drawing/2014/main" val="20007"/>
                    </a:ext>
                  </a:extLst>
                </a:gridCol>
                <a:gridCol w="466869">
                  <a:extLst>
                    <a:ext uri="{9D8B030D-6E8A-4147-A177-3AD203B41FA5}">
                      <a16:colId xmlns:a16="http://schemas.microsoft.com/office/drawing/2014/main" val="20008"/>
                    </a:ext>
                  </a:extLst>
                </a:gridCol>
                <a:gridCol w="466869">
                  <a:extLst>
                    <a:ext uri="{9D8B030D-6E8A-4147-A177-3AD203B41FA5}">
                      <a16:colId xmlns:a16="http://schemas.microsoft.com/office/drawing/2014/main" val="20009"/>
                    </a:ext>
                  </a:extLst>
                </a:gridCol>
                <a:gridCol w="466869">
                  <a:extLst>
                    <a:ext uri="{9D8B030D-6E8A-4147-A177-3AD203B41FA5}">
                      <a16:colId xmlns:a16="http://schemas.microsoft.com/office/drawing/2014/main" val="20010"/>
                    </a:ext>
                  </a:extLst>
                </a:gridCol>
              </a:tblGrid>
              <a:tr h="370898">
                <a:tc>
                  <a:txBody>
                    <a:bodyPr/>
                    <a:lstStyle/>
                    <a:p>
                      <a:endParaRPr lang="en-US" sz="1800" dirty="0"/>
                    </a:p>
                  </a:txBody>
                  <a:tcPr marL="91444" marR="91444" marT="45727" marB="45727"/>
                </a:tc>
                <a:tc>
                  <a:txBody>
                    <a:bodyPr/>
                    <a:lstStyle/>
                    <a:p>
                      <a:r>
                        <a:rPr lang="en-US" sz="1800" dirty="0"/>
                        <a:t>A</a:t>
                      </a:r>
                    </a:p>
                  </a:txBody>
                  <a:tcPr marL="91444" marR="91444" marT="45727" marB="45727"/>
                </a:tc>
                <a:tc>
                  <a:txBody>
                    <a:bodyPr/>
                    <a:lstStyle/>
                    <a:p>
                      <a:r>
                        <a:rPr lang="en-US" sz="1800" dirty="0"/>
                        <a:t>B</a:t>
                      </a:r>
                    </a:p>
                  </a:txBody>
                  <a:tcPr marL="91444" marR="91444" marT="45727" marB="45727"/>
                </a:tc>
                <a:tc>
                  <a:txBody>
                    <a:bodyPr/>
                    <a:lstStyle/>
                    <a:p>
                      <a:r>
                        <a:rPr lang="en-US" sz="1800" dirty="0"/>
                        <a:t>C</a:t>
                      </a:r>
                    </a:p>
                  </a:txBody>
                  <a:tcPr marL="91444" marR="91444" marT="45727" marB="45727"/>
                </a:tc>
                <a:tc>
                  <a:txBody>
                    <a:bodyPr/>
                    <a:lstStyle/>
                    <a:p>
                      <a:r>
                        <a:rPr lang="en-US" sz="1800" dirty="0"/>
                        <a:t>D</a:t>
                      </a:r>
                    </a:p>
                  </a:txBody>
                  <a:tcPr marL="91444" marR="91444" marT="45727" marB="45727"/>
                </a:tc>
                <a:tc>
                  <a:txBody>
                    <a:bodyPr/>
                    <a:lstStyle/>
                    <a:p>
                      <a:r>
                        <a:rPr lang="en-US" sz="1800" dirty="0"/>
                        <a:t>E</a:t>
                      </a:r>
                    </a:p>
                  </a:txBody>
                  <a:tcPr marL="91444" marR="91444" marT="45727" marB="45727"/>
                </a:tc>
                <a:tc>
                  <a:txBody>
                    <a:bodyPr/>
                    <a:lstStyle/>
                    <a:p>
                      <a:r>
                        <a:rPr lang="en-US" sz="1800" dirty="0"/>
                        <a:t>F</a:t>
                      </a:r>
                    </a:p>
                  </a:txBody>
                  <a:tcPr marL="91444" marR="91444" marT="45727" marB="45727"/>
                </a:tc>
                <a:tc>
                  <a:txBody>
                    <a:bodyPr/>
                    <a:lstStyle/>
                    <a:p>
                      <a:r>
                        <a:rPr lang="en-US" sz="1800" dirty="0"/>
                        <a:t>G</a:t>
                      </a:r>
                    </a:p>
                  </a:txBody>
                  <a:tcPr marL="91444" marR="91444" marT="45727" marB="45727"/>
                </a:tc>
                <a:tc>
                  <a:txBody>
                    <a:bodyPr/>
                    <a:lstStyle/>
                    <a:p>
                      <a:r>
                        <a:rPr lang="en-US" sz="1800" dirty="0"/>
                        <a:t>H</a:t>
                      </a:r>
                    </a:p>
                  </a:txBody>
                  <a:tcPr marL="91444" marR="91444" marT="45727" marB="45727"/>
                </a:tc>
                <a:tc>
                  <a:txBody>
                    <a:bodyPr/>
                    <a:lstStyle/>
                    <a:p>
                      <a:r>
                        <a:rPr lang="en-US" sz="1800" dirty="0"/>
                        <a:t>I</a:t>
                      </a:r>
                    </a:p>
                  </a:txBody>
                  <a:tcPr marL="91444" marR="91444" marT="45727" marB="45727"/>
                </a:tc>
                <a:tc>
                  <a:txBody>
                    <a:bodyPr/>
                    <a:lstStyle/>
                    <a:p>
                      <a:r>
                        <a:rPr lang="en-US" sz="1800" dirty="0"/>
                        <a:t>J</a:t>
                      </a:r>
                    </a:p>
                  </a:txBody>
                  <a:tcPr marL="91444" marR="91444" marT="45727" marB="45727"/>
                </a:tc>
                <a:extLst>
                  <a:ext uri="{0D108BD9-81ED-4DB2-BD59-A6C34878D82A}">
                    <a16:rowId xmlns:a16="http://schemas.microsoft.com/office/drawing/2014/main" val="10000"/>
                  </a:ext>
                </a:extLst>
              </a:tr>
              <a:tr h="370898">
                <a:tc>
                  <a:txBody>
                    <a:bodyPr/>
                    <a:lstStyle/>
                    <a:p>
                      <a:r>
                        <a:rPr lang="en-US" sz="1800" dirty="0"/>
                        <a:t>1</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extLst>
                  <a:ext uri="{0D108BD9-81ED-4DB2-BD59-A6C34878D82A}">
                    <a16:rowId xmlns:a16="http://schemas.microsoft.com/office/drawing/2014/main" val="10001"/>
                  </a:ext>
                </a:extLst>
              </a:tr>
              <a:tr h="370898">
                <a:tc>
                  <a:txBody>
                    <a:bodyPr/>
                    <a:lstStyle/>
                    <a:p>
                      <a:r>
                        <a:rPr lang="en-US" sz="1800" dirty="0"/>
                        <a:t>2</a:t>
                      </a:r>
                    </a:p>
                  </a:txBody>
                  <a:tcPr marL="91444" marR="91444" marT="45727" marB="45727"/>
                </a:tc>
                <a:tc>
                  <a:txBody>
                    <a:bodyPr/>
                    <a:lstStyle/>
                    <a:p>
                      <a:endParaRPr lang="en-US" sz="1800" dirty="0"/>
                    </a:p>
                  </a:txBody>
                  <a:tcPr marL="91444" marR="91444" marT="45727" marB="45727">
                    <a:solidFill>
                      <a:schemeClr val="tx1"/>
                    </a:solidFill>
                  </a:tcPr>
                </a:tc>
                <a:tc>
                  <a:txBody>
                    <a:bodyPr/>
                    <a:lstStyle/>
                    <a:p>
                      <a:endParaRPr lang="en-US" sz="1800" dirty="0"/>
                    </a:p>
                  </a:txBody>
                  <a:tcPr marL="91444" marR="91444" marT="45727" marB="45727">
                    <a:solidFill>
                      <a:schemeClr val="tx1"/>
                    </a:solidFill>
                  </a:tcPr>
                </a:tc>
                <a:tc>
                  <a:txBody>
                    <a:bodyPr/>
                    <a:lstStyle/>
                    <a:p>
                      <a:endParaRPr lang="en-US" sz="1800" dirty="0"/>
                    </a:p>
                  </a:txBody>
                  <a:tcPr marL="91444" marR="91444" marT="45727" marB="45727">
                    <a:solidFill>
                      <a:schemeClr val="tx1"/>
                    </a:solidFill>
                  </a:tcPr>
                </a:tc>
                <a:tc>
                  <a:txBody>
                    <a:bodyPr/>
                    <a:lstStyle/>
                    <a:p>
                      <a:endParaRPr lang="en-US" sz="1800" dirty="0"/>
                    </a:p>
                  </a:txBody>
                  <a:tcPr marL="91444" marR="91444" marT="45727" marB="45727"/>
                </a:tc>
                <a:tc>
                  <a:txBody>
                    <a:bodyPr/>
                    <a:lstStyle/>
                    <a:p>
                      <a:endParaRPr lang="en-US" sz="1800" dirty="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extLst>
                  <a:ext uri="{0D108BD9-81ED-4DB2-BD59-A6C34878D82A}">
                    <a16:rowId xmlns:a16="http://schemas.microsoft.com/office/drawing/2014/main" val="10002"/>
                  </a:ext>
                </a:extLst>
              </a:tr>
              <a:tr h="370898">
                <a:tc>
                  <a:txBody>
                    <a:bodyPr/>
                    <a:lstStyle/>
                    <a:p>
                      <a:r>
                        <a:rPr lang="en-US" sz="1800" dirty="0"/>
                        <a:t>3</a:t>
                      </a:r>
                    </a:p>
                  </a:txBody>
                  <a:tcPr marL="91444" marR="91444" marT="45727" marB="45727"/>
                </a:tc>
                <a:tc>
                  <a:txBody>
                    <a:bodyPr/>
                    <a:lstStyle/>
                    <a:p>
                      <a:endParaRPr lang="en-US" sz="1800"/>
                    </a:p>
                  </a:txBody>
                  <a:tcPr marL="91444" marR="91444" marT="45727" marB="45727">
                    <a:solidFill>
                      <a:schemeClr val="tx1"/>
                    </a:solidFill>
                  </a:tcPr>
                </a:tc>
                <a:tc>
                  <a:txBody>
                    <a:bodyPr/>
                    <a:lstStyle/>
                    <a:p>
                      <a:endParaRPr lang="en-US" sz="1800" dirty="0"/>
                    </a:p>
                  </a:txBody>
                  <a:tcPr marL="91444" marR="91444" marT="45727" marB="45727">
                    <a:solidFill>
                      <a:schemeClr val="tx1"/>
                    </a:solidFill>
                  </a:tcPr>
                </a:tc>
                <a:tc>
                  <a:txBody>
                    <a:bodyPr/>
                    <a:lstStyle/>
                    <a:p>
                      <a:endParaRPr lang="en-US" sz="1800" dirty="0"/>
                    </a:p>
                  </a:txBody>
                  <a:tcPr marL="91444" marR="91444" marT="45727" marB="45727">
                    <a:solidFill>
                      <a:schemeClr val="tx1"/>
                    </a:solidFill>
                  </a:tcPr>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extLst>
                  <a:ext uri="{0D108BD9-81ED-4DB2-BD59-A6C34878D82A}">
                    <a16:rowId xmlns:a16="http://schemas.microsoft.com/office/drawing/2014/main" val="10003"/>
                  </a:ext>
                </a:extLst>
              </a:tr>
              <a:tr h="370898">
                <a:tc>
                  <a:txBody>
                    <a:bodyPr/>
                    <a:lstStyle/>
                    <a:p>
                      <a:r>
                        <a:rPr lang="en-US" sz="1800" dirty="0"/>
                        <a:t>4</a:t>
                      </a:r>
                    </a:p>
                  </a:txBody>
                  <a:tcPr marL="91444" marR="91444" marT="45727" marB="45727"/>
                </a:tc>
                <a:tc>
                  <a:txBody>
                    <a:bodyPr/>
                    <a:lstStyle/>
                    <a:p>
                      <a:endParaRPr lang="en-US" sz="1800"/>
                    </a:p>
                  </a:txBody>
                  <a:tcPr marL="91444" marR="91444" marT="45727" marB="45727">
                    <a:solidFill>
                      <a:schemeClr val="tx1"/>
                    </a:solidFill>
                  </a:tcPr>
                </a:tc>
                <a:tc>
                  <a:txBody>
                    <a:bodyPr/>
                    <a:lstStyle/>
                    <a:p>
                      <a:endParaRPr lang="en-US" sz="1800"/>
                    </a:p>
                  </a:txBody>
                  <a:tcPr marL="91444" marR="91444" marT="45727" marB="45727">
                    <a:solidFill>
                      <a:schemeClr val="tx1"/>
                    </a:solidFill>
                  </a:tcPr>
                </a:tc>
                <a:tc>
                  <a:txBody>
                    <a:bodyPr/>
                    <a:lstStyle/>
                    <a:p>
                      <a:endParaRPr lang="en-US" sz="1800" dirty="0"/>
                    </a:p>
                  </a:txBody>
                  <a:tcPr marL="91444" marR="91444" marT="45727" marB="45727">
                    <a:solidFill>
                      <a:schemeClr val="tx1"/>
                    </a:solidFill>
                  </a:tcPr>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extLst>
                  <a:ext uri="{0D108BD9-81ED-4DB2-BD59-A6C34878D82A}">
                    <a16:rowId xmlns:a16="http://schemas.microsoft.com/office/drawing/2014/main" val="10004"/>
                  </a:ext>
                </a:extLst>
              </a:tr>
              <a:tr h="370898">
                <a:tc>
                  <a:txBody>
                    <a:bodyPr/>
                    <a:lstStyle/>
                    <a:p>
                      <a:r>
                        <a:rPr lang="en-US" sz="1800" dirty="0"/>
                        <a:t>5</a:t>
                      </a:r>
                    </a:p>
                  </a:txBody>
                  <a:tcPr marL="91444" marR="91444" marT="45727" marB="45727"/>
                </a:tc>
                <a:tc>
                  <a:txBody>
                    <a:bodyPr/>
                    <a:lstStyle/>
                    <a:p>
                      <a:endParaRPr lang="en-US" sz="1800" dirty="0"/>
                    </a:p>
                  </a:txBody>
                  <a:tcPr marL="91444" marR="91444" marT="45727" marB="45727">
                    <a:solidFill>
                      <a:schemeClr val="tx1"/>
                    </a:solidFill>
                  </a:tcPr>
                </a:tc>
                <a:tc>
                  <a:txBody>
                    <a:bodyPr/>
                    <a:lstStyle/>
                    <a:p>
                      <a:endParaRPr lang="en-US" sz="1800" dirty="0"/>
                    </a:p>
                  </a:txBody>
                  <a:tcPr marL="91444" marR="91444" marT="45727" marB="45727">
                    <a:solidFill>
                      <a:schemeClr val="tx1"/>
                    </a:solidFill>
                  </a:tcPr>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extLst>
                  <a:ext uri="{0D108BD9-81ED-4DB2-BD59-A6C34878D82A}">
                    <a16:rowId xmlns:a16="http://schemas.microsoft.com/office/drawing/2014/main" val="10005"/>
                  </a:ext>
                </a:extLst>
              </a:tr>
              <a:tr h="370898">
                <a:tc>
                  <a:txBody>
                    <a:bodyPr/>
                    <a:lstStyle/>
                    <a:p>
                      <a:r>
                        <a:rPr lang="en-US" sz="1800" dirty="0"/>
                        <a:t>6</a:t>
                      </a:r>
                    </a:p>
                  </a:txBody>
                  <a:tcPr marL="91444" marR="91444" marT="45727" marB="45727"/>
                </a:tc>
                <a:tc>
                  <a:txBody>
                    <a:bodyPr/>
                    <a:lstStyle/>
                    <a:p>
                      <a:endParaRPr lang="en-US" sz="1800" dirty="0"/>
                    </a:p>
                  </a:txBody>
                  <a:tcPr marL="91444" marR="91444" marT="45727" marB="45727">
                    <a:solidFill>
                      <a:schemeClr val="tx1"/>
                    </a:solidFill>
                  </a:tcPr>
                </a:tc>
                <a:tc>
                  <a:txBody>
                    <a:bodyPr/>
                    <a:lstStyle/>
                    <a:p>
                      <a:endParaRPr lang="en-US" sz="1800"/>
                    </a:p>
                  </a:txBody>
                  <a:tcPr marL="91444" marR="91444" marT="45727" marB="45727"/>
                </a:tc>
                <a:tc>
                  <a:txBody>
                    <a:bodyPr/>
                    <a:lstStyle/>
                    <a:p>
                      <a:endParaRPr lang="en-US" sz="1800" dirty="0"/>
                    </a:p>
                  </a:txBody>
                  <a:tcPr marL="91444" marR="91444" marT="45727" marB="45727">
                    <a:solidFill>
                      <a:schemeClr val="tx1"/>
                    </a:solidFill>
                  </a:tcPr>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extLst>
                  <a:ext uri="{0D108BD9-81ED-4DB2-BD59-A6C34878D82A}">
                    <a16:rowId xmlns:a16="http://schemas.microsoft.com/office/drawing/2014/main" val="10006"/>
                  </a:ext>
                </a:extLst>
              </a:tr>
              <a:tr h="370898">
                <a:tc>
                  <a:txBody>
                    <a:bodyPr/>
                    <a:lstStyle/>
                    <a:p>
                      <a:r>
                        <a:rPr lang="en-US" sz="1800" dirty="0"/>
                        <a:t>7</a:t>
                      </a:r>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extLst>
                  <a:ext uri="{0D108BD9-81ED-4DB2-BD59-A6C34878D82A}">
                    <a16:rowId xmlns:a16="http://schemas.microsoft.com/office/drawing/2014/main" val="10007"/>
                  </a:ext>
                </a:extLst>
              </a:tr>
              <a:tr h="370898">
                <a:tc>
                  <a:txBody>
                    <a:bodyPr/>
                    <a:lstStyle/>
                    <a:p>
                      <a:r>
                        <a:rPr lang="en-US" sz="1800" dirty="0"/>
                        <a:t>8</a:t>
                      </a:r>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solidFill>
                      <a:schemeClr val="tx1"/>
                    </a:solidFill>
                  </a:tcPr>
                </a:tc>
                <a:tc>
                  <a:txBody>
                    <a:bodyPr/>
                    <a:lstStyle/>
                    <a:p>
                      <a:endParaRPr lang="en-US" sz="1800" dirty="0"/>
                    </a:p>
                  </a:txBody>
                  <a:tcPr marL="91444" marR="91444" marT="45727" marB="45727">
                    <a:solidFill>
                      <a:schemeClr val="tx1"/>
                    </a:solidFill>
                  </a:tcPr>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extLst>
                  <a:ext uri="{0D108BD9-81ED-4DB2-BD59-A6C34878D82A}">
                    <a16:rowId xmlns:a16="http://schemas.microsoft.com/office/drawing/2014/main" val="10008"/>
                  </a:ext>
                </a:extLst>
              </a:tr>
              <a:tr h="370898">
                <a:tc>
                  <a:txBody>
                    <a:bodyPr/>
                    <a:lstStyle/>
                    <a:p>
                      <a:r>
                        <a:rPr lang="en-US" sz="1800" dirty="0"/>
                        <a:t>9</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extLst>
                  <a:ext uri="{0D108BD9-81ED-4DB2-BD59-A6C34878D82A}">
                    <a16:rowId xmlns:a16="http://schemas.microsoft.com/office/drawing/2014/main" val="10009"/>
                  </a:ext>
                </a:extLst>
              </a:tr>
              <a:tr h="370898">
                <a:tc>
                  <a:txBody>
                    <a:bodyPr/>
                    <a:lstStyle/>
                    <a:p>
                      <a:r>
                        <a:rPr lang="en-US" sz="1800" dirty="0"/>
                        <a:t>10</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extLst>
                  <a:ext uri="{0D108BD9-81ED-4DB2-BD59-A6C34878D82A}">
                    <a16:rowId xmlns:a16="http://schemas.microsoft.com/office/drawing/2014/main" val="10010"/>
                  </a:ext>
                </a:extLst>
              </a:tr>
            </a:tbl>
          </a:graphicData>
        </a:graphic>
      </p:graphicFrame>
      <p:sp>
        <p:nvSpPr>
          <p:cNvPr id="60566" name="TextBox 5"/>
          <p:cNvSpPr txBox="1">
            <a:spLocks noChangeArrowheads="1"/>
          </p:cNvSpPr>
          <p:nvPr/>
        </p:nvSpPr>
        <p:spPr bwMode="auto">
          <a:xfrm rot="-5400000">
            <a:off x="-491331" y="3547269"/>
            <a:ext cx="1352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400"/>
              <a:t>Transactions</a:t>
            </a:r>
          </a:p>
        </p:txBody>
      </p:sp>
      <p:sp>
        <p:nvSpPr>
          <p:cNvPr id="60567" name="TextBox 11"/>
          <p:cNvSpPr txBox="1">
            <a:spLocks noChangeArrowheads="1"/>
          </p:cNvSpPr>
          <p:nvPr/>
        </p:nvSpPr>
        <p:spPr bwMode="auto">
          <a:xfrm>
            <a:off x="2376488" y="1370013"/>
            <a:ext cx="706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400"/>
              <a:t>Items</a:t>
            </a:r>
          </a:p>
        </p:txBody>
      </p:sp>
    </p:spTree>
    <p:extLst>
      <p:ext uri="{BB962C8B-B14F-4D97-AF65-F5344CB8AC3E}">
        <p14:creationId xmlns:p14="http://schemas.microsoft.com/office/powerpoint/2010/main" val="3869212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t>Closed Itemset</a:t>
            </a:r>
          </a:p>
        </p:txBody>
      </p:sp>
      <p:sp>
        <p:nvSpPr>
          <p:cNvPr id="23558" name="Rectangle 3"/>
          <p:cNvSpPr>
            <a:spLocks noGrp="1" noChangeArrowheads="1"/>
          </p:cNvSpPr>
          <p:nvPr>
            <p:ph type="body" idx="1"/>
          </p:nvPr>
        </p:nvSpPr>
        <p:spPr/>
        <p:txBody>
          <a:bodyPr/>
          <a:lstStyle/>
          <a:p>
            <a:r>
              <a:rPr lang="en-US" altLang="en-US" sz="2400" dirty="0"/>
              <a:t>An </a:t>
            </a:r>
            <a:r>
              <a:rPr lang="en-US" altLang="en-US" sz="2400" dirty="0" err="1"/>
              <a:t>itemset</a:t>
            </a:r>
            <a:r>
              <a:rPr lang="en-US" altLang="en-US" sz="2400" dirty="0"/>
              <a:t> X is closed if none of its immediate supersets has the same support as the </a:t>
            </a:r>
            <a:r>
              <a:rPr lang="en-US" altLang="en-US" sz="2400" dirty="0" err="1"/>
              <a:t>itemset</a:t>
            </a:r>
            <a:r>
              <a:rPr lang="en-US" altLang="en-US" sz="2400" dirty="0"/>
              <a:t> X.</a:t>
            </a:r>
          </a:p>
          <a:p>
            <a:r>
              <a:rPr lang="en-US" altLang="en-US" sz="2400" dirty="0">
                <a:solidFill>
                  <a:srgbClr val="FF0000"/>
                </a:solidFill>
              </a:rPr>
              <a:t>X is not closed if at least one of its immediate supersets has support count as X.</a:t>
            </a:r>
          </a:p>
          <a:p>
            <a:pPr>
              <a:buFont typeface="Monotype Sorts" pitchFamily="2" charset="2"/>
              <a:buNone/>
            </a:pPr>
            <a:endParaRPr lang="en-US" altLang="en-US" sz="2000" dirty="0"/>
          </a:p>
        </p:txBody>
      </p:sp>
      <p:graphicFrame>
        <p:nvGraphicFramePr>
          <p:cNvPr id="61444" name="Object 4"/>
          <p:cNvGraphicFramePr>
            <a:graphicFrameLocks noGrp="1" noChangeAspect="1"/>
          </p:cNvGraphicFramePr>
          <p:nvPr>
            <p:ph sz="half" idx="4294967295"/>
          </p:nvPr>
        </p:nvGraphicFramePr>
        <p:xfrm>
          <a:off x="838200" y="3551238"/>
          <a:ext cx="2032000" cy="1782762"/>
        </p:xfrm>
        <a:graphic>
          <a:graphicData uri="http://schemas.openxmlformats.org/presentationml/2006/ole">
            <mc:AlternateContent xmlns:mc="http://schemas.openxmlformats.org/markup-compatibility/2006">
              <mc:Choice xmlns:v="urn:schemas-microsoft-com:vml" Requires="v">
                <p:oleObj name="Worksheet" r:id="rId2" imgW="1988871" imgH="1744914" progId="Excel.Sheet.8">
                  <p:embed/>
                </p:oleObj>
              </mc:Choice>
              <mc:Fallback>
                <p:oleObj name="Worksheet" r:id="rId2" imgW="1988871" imgH="1744914" progId="Excel.Sheet.8">
                  <p:embed/>
                  <p:pic>
                    <p:nvPicPr>
                      <p:cNvPr id="61444"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551238"/>
                        <a:ext cx="2032000" cy="178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5" name="Object 5"/>
          <p:cNvGraphicFramePr>
            <a:graphicFrameLocks noGrp="1" noChangeAspect="1"/>
          </p:cNvGraphicFramePr>
          <p:nvPr>
            <p:ph sz="half" idx="4294967295"/>
          </p:nvPr>
        </p:nvGraphicFramePr>
        <p:xfrm>
          <a:off x="3962400" y="2982913"/>
          <a:ext cx="2260600" cy="3265487"/>
        </p:xfrm>
        <a:graphic>
          <a:graphicData uri="http://schemas.openxmlformats.org/presentationml/2006/ole">
            <mc:AlternateContent xmlns:mc="http://schemas.openxmlformats.org/markup-compatibility/2006">
              <mc:Choice xmlns:v="urn:schemas-microsoft-com:vml" Requires="v">
                <p:oleObj name="Worksheet" r:id="rId4" imgW="2209698" imgH="3192747" progId="Excel.Sheet.8">
                  <p:embed/>
                </p:oleObj>
              </mc:Choice>
              <mc:Fallback>
                <p:oleObj name="Worksheet" r:id="rId4" imgW="2209698" imgH="3192747" progId="Excel.Sheet.8">
                  <p:embed/>
                  <p:pic>
                    <p:nvPicPr>
                      <p:cNvPr id="6144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2982913"/>
                        <a:ext cx="2260600" cy="326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6" name="Object 6"/>
          <p:cNvGraphicFramePr>
            <a:graphicFrameLocks noGrp="1" noChangeAspect="1"/>
          </p:cNvGraphicFramePr>
          <p:nvPr>
            <p:ph sz="half" idx="4294967295"/>
          </p:nvPr>
        </p:nvGraphicFramePr>
        <p:xfrm>
          <a:off x="6553200" y="3665538"/>
          <a:ext cx="2209800" cy="1744662"/>
        </p:xfrm>
        <a:graphic>
          <a:graphicData uri="http://schemas.openxmlformats.org/presentationml/2006/ole">
            <mc:AlternateContent xmlns:mc="http://schemas.openxmlformats.org/markup-compatibility/2006">
              <mc:Choice xmlns:v="urn:schemas-microsoft-com:vml" Requires="v">
                <p:oleObj name="Worksheet" r:id="rId6" imgW="2209698" imgH="1744914" progId="Excel.Sheet.8">
                  <p:embed/>
                </p:oleObj>
              </mc:Choice>
              <mc:Fallback>
                <p:oleObj name="Worksheet" r:id="rId6" imgW="2209698" imgH="1744914" progId="Excel.Sheet.8">
                  <p:embed/>
                  <p:pic>
                    <p:nvPicPr>
                      <p:cNvPr id="61446"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3665538"/>
                        <a:ext cx="2209800" cy="174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22909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Definition: Association Rule</a:t>
            </a:r>
          </a:p>
        </p:txBody>
      </p:sp>
      <p:grpSp>
        <p:nvGrpSpPr>
          <p:cNvPr id="2" name="Group 23"/>
          <p:cNvGrpSpPr>
            <a:grpSpLocks/>
          </p:cNvGrpSpPr>
          <p:nvPr/>
        </p:nvGrpSpPr>
        <p:grpSpPr bwMode="auto">
          <a:xfrm>
            <a:off x="4784725" y="3733800"/>
            <a:ext cx="3978275" cy="2451100"/>
            <a:chOff x="3014" y="2304"/>
            <a:chExt cx="2574" cy="1592"/>
          </a:xfrm>
        </p:grpSpPr>
        <p:sp>
          <p:nvSpPr>
            <p:cNvPr id="7174" name="Text Box 11"/>
            <p:cNvSpPr txBox="1">
              <a:spLocks noChangeArrowheads="1"/>
            </p:cNvSpPr>
            <p:nvPr/>
          </p:nvSpPr>
          <p:spPr bwMode="auto">
            <a:xfrm>
              <a:off x="3264" y="2304"/>
              <a:ext cx="747"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solidFill>
                    <a:srgbClr val="FF0000"/>
                  </a:solidFill>
                  <a:latin typeface="Times New Roman" pitchFamily="18" charset="0"/>
                </a:rPr>
                <a:t>Example:</a:t>
              </a:r>
              <a:endParaRPr lang="en-US" altLang="en-US" b="0">
                <a:solidFill>
                  <a:srgbClr val="FF0000"/>
                </a:solidFill>
                <a:latin typeface="Times New Roman" pitchFamily="18" charset="0"/>
              </a:endParaRPr>
            </a:p>
          </p:txBody>
        </p:sp>
        <p:graphicFrame>
          <p:nvGraphicFramePr>
            <p:cNvPr id="7175" name="Object 12"/>
            <p:cNvGraphicFramePr>
              <a:graphicFrameLocks noChangeAspect="1"/>
            </p:cNvGraphicFramePr>
            <p:nvPr/>
          </p:nvGraphicFramePr>
          <p:xfrm>
            <a:off x="3711" y="2545"/>
            <a:ext cx="1877" cy="239"/>
          </p:xfrm>
          <a:graphic>
            <a:graphicData uri="http://schemas.openxmlformats.org/presentationml/2006/ole">
              <mc:AlternateContent xmlns:mc="http://schemas.openxmlformats.org/markup-compatibility/2006">
                <mc:Choice xmlns:v="urn:schemas-microsoft-com:vml" Requires="v">
                  <p:oleObj name="Equation" r:id="rId2" imgW="1574800" imgH="203200" progId="Equation.3">
                    <p:embed/>
                  </p:oleObj>
                </mc:Choice>
                <mc:Fallback>
                  <p:oleObj name="Equation" r:id="rId2" imgW="1574800" imgH="203200" progId="Equation.3">
                    <p:embed/>
                    <p:pic>
                      <p:nvPicPr>
                        <p:cNvPr id="7175" name="Object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1" y="2545"/>
                          <a:ext cx="1877"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6" name="Object 13"/>
            <p:cNvGraphicFramePr>
              <a:graphicFrameLocks noChangeAspect="1"/>
            </p:cNvGraphicFramePr>
            <p:nvPr/>
          </p:nvGraphicFramePr>
          <p:xfrm>
            <a:off x="3060" y="2928"/>
            <a:ext cx="2460" cy="445"/>
          </p:xfrm>
          <a:graphic>
            <a:graphicData uri="http://schemas.openxmlformats.org/presentationml/2006/ole">
              <mc:AlternateContent xmlns:mc="http://schemas.openxmlformats.org/markup-compatibility/2006">
                <mc:Choice xmlns:v="urn:schemas-microsoft-com:vml" Requires="v">
                  <p:oleObj name="Equation" r:id="rId4" imgW="4318000" imgH="787400" progId="Equation.3">
                    <p:embed/>
                  </p:oleObj>
                </mc:Choice>
                <mc:Fallback>
                  <p:oleObj name="Equation" r:id="rId4" imgW="4318000" imgH="787400" progId="Equation.3">
                    <p:embed/>
                    <p:pic>
                      <p:nvPicPr>
                        <p:cNvPr id="7176"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0" y="2928"/>
                          <a:ext cx="2460" cy="4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7" name="Object 14"/>
            <p:cNvGraphicFramePr>
              <a:graphicFrameLocks noChangeAspect="1"/>
            </p:cNvGraphicFramePr>
            <p:nvPr/>
          </p:nvGraphicFramePr>
          <p:xfrm>
            <a:off x="3014" y="3456"/>
            <a:ext cx="2475" cy="440"/>
          </p:xfrm>
          <a:graphic>
            <a:graphicData uri="http://schemas.openxmlformats.org/presentationml/2006/ole">
              <mc:AlternateContent xmlns:mc="http://schemas.openxmlformats.org/markup-compatibility/2006">
                <mc:Choice xmlns:v="urn:schemas-microsoft-com:vml" Requires="v">
                  <p:oleObj name="Equation" r:id="rId6" imgW="4470400" imgH="787400" progId="Equation.3">
                    <p:embed/>
                  </p:oleObj>
                </mc:Choice>
                <mc:Fallback>
                  <p:oleObj name="Equation" r:id="rId6" imgW="4470400" imgH="787400" progId="Equation.3">
                    <p:embed/>
                    <p:pic>
                      <p:nvPicPr>
                        <p:cNvPr id="7177"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4" y="3456"/>
                          <a:ext cx="2475" cy="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210387" name="Rectangle 19"/>
          <p:cNvSpPr>
            <a:spLocks noChangeArrowheads="1"/>
          </p:cNvSpPr>
          <p:nvPr/>
        </p:nvSpPr>
        <p:spPr bwMode="auto">
          <a:xfrm>
            <a:off x="304800" y="1066800"/>
            <a:ext cx="4876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r>
              <a:rPr lang="en-US" altLang="en-US" sz="2000"/>
              <a:t>Association Rule</a:t>
            </a:r>
          </a:p>
          <a:p>
            <a:pPr lvl="1"/>
            <a:r>
              <a:rPr lang="en-US" altLang="en-US" sz="1800" b="0"/>
              <a:t>An implication expression of the form X </a:t>
            </a:r>
            <a:r>
              <a:rPr lang="en-US" altLang="en-US" sz="1800" b="0">
                <a:sym typeface="Symbol" pitchFamily="18" charset="2"/>
              </a:rPr>
              <a:t> Y, where X and Y are itemsets</a:t>
            </a:r>
          </a:p>
          <a:p>
            <a:pPr lvl="1"/>
            <a:r>
              <a:rPr lang="en-US" altLang="en-US" sz="1800" b="0"/>
              <a:t>Example:</a:t>
            </a:r>
            <a:br>
              <a:rPr lang="en-US" altLang="en-US" sz="1800" b="0"/>
            </a:br>
            <a:r>
              <a:rPr lang="en-US" altLang="en-US" sz="1800" b="0"/>
              <a:t>   {Milk, Diaper} </a:t>
            </a:r>
            <a:r>
              <a:rPr lang="en-US" altLang="en-US" sz="1800" b="0">
                <a:sym typeface="Symbol" pitchFamily="18" charset="2"/>
              </a:rPr>
              <a:t> {Beer}</a:t>
            </a:r>
            <a:r>
              <a:rPr lang="en-US" altLang="en-US" sz="1800" b="0"/>
              <a:t> </a:t>
            </a:r>
          </a:p>
          <a:p>
            <a:pPr lvl="1">
              <a:buFont typeface="Arial" charset="0"/>
              <a:buNone/>
            </a:pPr>
            <a:endParaRPr lang="en-US" altLang="en-US" sz="1800"/>
          </a:p>
          <a:p>
            <a:r>
              <a:rPr lang="en-US" altLang="en-US" sz="2000"/>
              <a:t>Rule Evaluation Metrics</a:t>
            </a:r>
            <a:endParaRPr lang="en-US" altLang="en-US" sz="2000">
              <a:sym typeface="Symbol" pitchFamily="18" charset="2"/>
            </a:endParaRPr>
          </a:p>
          <a:p>
            <a:pPr lvl="1"/>
            <a:r>
              <a:rPr lang="en-US" altLang="en-US" sz="1800" b="0"/>
              <a:t>Support (s)</a:t>
            </a:r>
          </a:p>
          <a:p>
            <a:pPr lvl="2"/>
            <a:r>
              <a:rPr lang="en-US" altLang="en-US" sz="1600" b="0"/>
              <a:t>Fraction of transactions that contain both X and Y</a:t>
            </a:r>
          </a:p>
          <a:p>
            <a:pPr lvl="1"/>
            <a:r>
              <a:rPr lang="en-US" altLang="en-US" sz="1800" b="0"/>
              <a:t>Confidence (c)</a:t>
            </a:r>
          </a:p>
          <a:p>
            <a:pPr lvl="2"/>
            <a:r>
              <a:rPr lang="en-US" altLang="en-US" sz="1600" b="0"/>
              <a:t>Measures how often items in Y </a:t>
            </a:r>
            <a:br>
              <a:rPr lang="en-US" altLang="en-US" sz="1600" b="0"/>
            </a:br>
            <a:r>
              <a:rPr lang="en-US" altLang="en-US" sz="1600" b="0"/>
              <a:t>appear in transactions that</a:t>
            </a:r>
            <a:br>
              <a:rPr lang="en-US" altLang="en-US" sz="1600" b="0"/>
            </a:br>
            <a:r>
              <a:rPr lang="en-US" altLang="en-US" sz="1600" b="0"/>
              <a:t>contain X</a:t>
            </a:r>
          </a:p>
        </p:txBody>
      </p:sp>
      <p:graphicFrame>
        <p:nvGraphicFramePr>
          <p:cNvPr id="7173" name="Object 21"/>
          <p:cNvGraphicFramePr>
            <a:graphicFrameLocks noGrp="1" noChangeAspect="1"/>
          </p:cNvGraphicFramePr>
          <p:nvPr>
            <p:ph idx="1"/>
          </p:nvPr>
        </p:nvGraphicFramePr>
        <p:xfrm>
          <a:off x="5413375" y="1352550"/>
          <a:ext cx="3579813" cy="2152650"/>
        </p:xfrm>
        <a:graphic>
          <a:graphicData uri="http://schemas.openxmlformats.org/presentationml/2006/ole">
            <mc:AlternateContent xmlns:mc="http://schemas.openxmlformats.org/markup-compatibility/2006">
              <mc:Choice xmlns:v="urn:schemas-microsoft-com:vml" Requires="v">
                <p:oleObj name="Document" r:id="rId8" imgW="3352666" imgH="2016134" progId="Word.Document.8">
                  <p:embed/>
                </p:oleObj>
              </mc:Choice>
              <mc:Fallback>
                <p:oleObj name="Document" r:id="rId8" imgW="3352666" imgH="2016134" progId="Word.Document.8">
                  <p:embed/>
                  <p:pic>
                    <p:nvPicPr>
                      <p:cNvPr id="7173" name="Object 21"/>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3375" y="1352550"/>
                        <a:ext cx="3579813" cy="215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514981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0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103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103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1038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1038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1038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1038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10387">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038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a:t>Maximal vs Closed Itemsets</a:t>
            </a:r>
          </a:p>
        </p:txBody>
      </p:sp>
      <p:graphicFrame>
        <p:nvGraphicFramePr>
          <p:cNvPr id="62467" name="Object 3"/>
          <p:cNvGraphicFramePr>
            <a:graphicFrameLocks noChangeAspect="1"/>
          </p:cNvGraphicFramePr>
          <p:nvPr/>
        </p:nvGraphicFramePr>
        <p:xfrm>
          <a:off x="228600" y="1143000"/>
          <a:ext cx="1600200" cy="2203450"/>
        </p:xfrm>
        <a:graphic>
          <a:graphicData uri="http://schemas.openxmlformats.org/presentationml/2006/ole">
            <mc:AlternateContent xmlns:mc="http://schemas.openxmlformats.org/markup-compatibility/2006">
              <mc:Choice xmlns:v="urn:schemas-microsoft-com:vml" Requires="v">
                <p:oleObj name="Worksheet" r:id="rId2" imgW="1733931" imgH="2229104" progId="Excel.Sheet.8">
                  <p:embed/>
                </p:oleObj>
              </mc:Choice>
              <mc:Fallback>
                <p:oleObj name="Worksheet" r:id="rId2" imgW="1733931" imgH="2229104" progId="Excel.Sheet.8">
                  <p:embed/>
                  <p:pic>
                    <p:nvPicPr>
                      <p:cNvPr id="62467"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1600200" cy="220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68" name="Object 4"/>
          <p:cNvGraphicFramePr>
            <a:graphicFrameLocks noChangeAspect="1"/>
          </p:cNvGraphicFramePr>
          <p:nvPr/>
        </p:nvGraphicFramePr>
        <p:xfrm>
          <a:off x="1828800" y="1066800"/>
          <a:ext cx="7229475" cy="5289550"/>
        </p:xfrm>
        <a:graphic>
          <a:graphicData uri="http://schemas.openxmlformats.org/presentationml/2006/ole">
            <mc:AlternateContent xmlns:mc="http://schemas.openxmlformats.org/markup-compatibility/2006">
              <mc:Choice xmlns:v="urn:schemas-microsoft-com:vml" Requires="v">
                <p:oleObj name="VISIO" r:id="rId4" imgW="10120884" imgH="7392924" progId="Visio.Drawing.6">
                  <p:embed/>
                </p:oleObj>
              </mc:Choice>
              <mc:Fallback>
                <p:oleObj name="VISIO" r:id="rId4" imgW="10120884" imgH="7392924" progId="Visio.Drawing.6">
                  <p:embed/>
                  <p:pic>
                    <p:nvPicPr>
                      <p:cNvPr id="6246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066800"/>
                        <a:ext cx="7229475" cy="528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469" name="Text Box 5"/>
          <p:cNvSpPr txBox="1">
            <a:spLocks noChangeArrowheads="1"/>
          </p:cNvSpPr>
          <p:nvPr/>
        </p:nvSpPr>
        <p:spPr bwMode="auto">
          <a:xfrm>
            <a:off x="7162800" y="9906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400"/>
              <a:t>Transaction Ids</a:t>
            </a:r>
          </a:p>
        </p:txBody>
      </p:sp>
      <p:sp>
        <p:nvSpPr>
          <p:cNvPr id="62470" name="Line 6"/>
          <p:cNvSpPr>
            <a:spLocks noChangeShapeType="1"/>
          </p:cNvSpPr>
          <p:nvPr/>
        </p:nvSpPr>
        <p:spPr bwMode="auto">
          <a:xfrm flipH="1">
            <a:off x="6400800" y="1295400"/>
            <a:ext cx="838200" cy="38100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1" name="Line 7"/>
          <p:cNvSpPr>
            <a:spLocks noChangeShapeType="1"/>
          </p:cNvSpPr>
          <p:nvPr/>
        </p:nvSpPr>
        <p:spPr bwMode="auto">
          <a:xfrm flipH="1">
            <a:off x="7772400" y="1371600"/>
            <a:ext cx="76200" cy="22860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2" name="Text Box 8"/>
          <p:cNvSpPr txBox="1">
            <a:spLocks noChangeArrowheads="1"/>
          </p:cNvSpPr>
          <p:nvPr/>
        </p:nvSpPr>
        <p:spPr bwMode="auto">
          <a:xfrm>
            <a:off x="1219200" y="5715000"/>
            <a:ext cx="1752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400"/>
              <a:t>Not supported by any transactions</a:t>
            </a:r>
          </a:p>
        </p:txBody>
      </p:sp>
      <p:sp>
        <p:nvSpPr>
          <p:cNvPr id="62473" name="Line 9"/>
          <p:cNvSpPr>
            <a:spLocks noChangeShapeType="1"/>
          </p:cNvSpPr>
          <p:nvPr/>
        </p:nvSpPr>
        <p:spPr bwMode="auto">
          <a:xfrm>
            <a:off x="2819400" y="6019800"/>
            <a:ext cx="2286000" cy="7620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4" name="Line 10"/>
          <p:cNvSpPr>
            <a:spLocks noChangeShapeType="1"/>
          </p:cNvSpPr>
          <p:nvPr/>
        </p:nvSpPr>
        <p:spPr bwMode="auto">
          <a:xfrm flipV="1">
            <a:off x="2819400" y="5486400"/>
            <a:ext cx="1524000" cy="53340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996296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1" name="Object 3"/>
          <p:cNvGraphicFramePr>
            <a:graphicFrameLocks noChangeAspect="1"/>
          </p:cNvGraphicFramePr>
          <p:nvPr/>
        </p:nvGraphicFramePr>
        <p:xfrm>
          <a:off x="914400" y="1104900"/>
          <a:ext cx="7086600" cy="5143500"/>
        </p:xfrm>
        <a:graphic>
          <a:graphicData uri="http://schemas.openxmlformats.org/presentationml/2006/ole">
            <mc:AlternateContent xmlns:mc="http://schemas.openxmlformats.org/markup-compatibility/2006">
              <mc:Choice xmlns:v="urn:schemas-microsoft-com:vml" Requires="v">
                <p:oleObj name="VISIO" r:id="rId2" imgW="10169652" imgH="7367016" progId="Visio.Drawing.6">
                  <p:embed/>
                </p:oleObj>
              </mc:Choice>
              <mc:Fallback>
                <p:oleObj name="VISIO" r:id="rId2" imgW="10169652" imgH="7367016" progId="Visio.Drawing.6">
                  <p:embed/>
                  <p:pic>
                    <p:nvPicPr>
                      <p:cNvPr id="63491"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104900"/>
                        <a:ext cx="7086600" cy="5143500"/>
                      </a:xfrm>
                      <a:prstGeom prst="rect">
                        <a:avLst/>
                      </a:prstGeom>
                      <a:noFill/>
                      <a:ln>
                        <a:noFill/>
                      </a:ln>
                      <a:effectLst/>
                    </p:spPr>
                  </p:pic>
                </p:oleObj>
              </mc:Fallback>
            </mc:AlternateContent>
          </a:graphicData>
        </a:graphic>
      </p:graphicFrame>
      <p:sp>
        <p:nvSpPr>
          <p:cNvPr id="63490" name="Rectangle 2"/>
          <p:cNvSpPr>
            <a:spLocks noGrp="1" noChangeArrowheads="1"/>
          </p:cNvSpPr>
          <p:nvPr>
            <p:ph type="title"/>
          </p:nvPr>
        </p:nvSpPr>
        <p:spPr/>
        <p:txBody>
          <a:bodyPr/>
          <a:lstStyle/>
          <a:p>
            <a:r>
              <a:rPr lang="en-US" altLang="en-US" sz="2400" dirty="0"/>
              <a:t>Maximal Frequent vs Closed Frequent </a:t>
            </a:r>
            <a:r>
              <a:rPr lang="en-US" altLang="en-US" sz="2400" dirty="0" err="1"/>
              <a:t>Itemsets</a:t>
            </a:r>
            <a:endParaRPr lang="en-US" altLang="en-US" sz="2400" dirty="0"/>
          </a:p>
        </p:txBody>
      </p:sp>
      <p:sp>
        <p:nvSpPr>
          <p:cNvPr id="63492" name="Text Box 4"/>
          <p:cNvSpPr txBox="1">
            <a:spLocks noChangeArrowheads="1"/>
          </p:cNvSpPr>
          <p:nvPr/>
        </p:nvSpPr>
        <p:spPr bwMode="auto">
          <a:xfrm>
            <a:off x="1676400" y="1104900"/>
            <a:ext cx="228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400" dirty="0"/>
              <a:t>Minimum support = 2</a:t>
            </a:r>
          </a:p>
        </p:txBody>
      </p:sp>
      <p:sp>
        <p:nvSpPr>
          <p:cNvPr id="63493" name="Text Box 5"/>
          <p:cNvSpPr txBox="1">
            <a:spLocks noChangeArrowheads="1"/>
          </p:cNvSpPr>
          <p:nvPr/>
        </p:nvSpPr>
        <p:spPr bwMode="auto">
          <a:xfrm>
            <a:off x="7010400" y="5105400"/>
            <a:ext cx="15240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400" dirty="0"/>
              <a:t># Closed = 9</a:t>
            </a:r>
          </a:p>
          <a:p>
            <a:pPr>
              <a:spcBef>
                <a:spcPct val="50000"/>
              </a:spcBef>
              <a:spcAft>
                <a:spcPct val="0"/>
              </a:spcAft>
              <a:buClrTx/>
              <a:buSzTx/>
              <a:buFontTx/>
              <a:buNone/>
            </a:pPr>
            <a:r>
              <a:rPr lang="en-US" altLang="en-US" sz="1400" dirty="0"/>
              <a:t># Maximal = 4</a:t>
            </a:r>
          </a:p>
        </p:txBody>
      </p:sp>
      <p:sp>
        <p:nvSpPr>
          <p:cNvPr id="63494" name="Text Box 6"/>
          <p:cNvSpPr txBox="1">
            <a:spLocks noChangeArrowheads="1"/>
          </p:cNvSpPr>
          <p:nvPr/>
        </p:nvSpPr>
        <p:spPr bwMode="auto">
          <a:xfrm>
            <a:off x="7620000" y="1730354"/>
            <a:ext cx="1219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400" dirty="0"/>
              <a:t>Closed and maximal</a:t>
            </a:r>
          </a:p>
        </p:txBody>
      </p:sp>
      <p:sp>
        <p:nvSpPr>
          <p:cNvPr id="63495" name="Line 7"/>
          <p:cNvSpPr>
            <a:spLocks noChangeShapeType="1"/>
          </p:cNvSpPr>
          <p:nvPr/>
        </p:nvSpPr>
        <p:spPr bwMode="auto">
          <a:xfrm flipH="1">
            <a:off x="7162800" y="2247900"/>
            <a:ext cx="1066800" cy="609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496" name="Line 8"/>
          <p:cNvSpPr>
            <a:spLocks noChangeShapeType="1"/>
          </p:cNvSpPr>
          <p:nvPr/>
        </p:nvSpPr>
        <p:spPr bwMode="auto">
          <a:xfrm flipH="1">
            <a:off x="7924800" y="2247900"/>
            <a:ext cx="304800" cy="609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497" name="Line 9"/>
          <p:cNvSpPr>
            <a:spLocks noChangeShapeType="1"/>
          </p:cNvSpPr>
          <p:nvPr/>
        </p:nvSpPr>
        <p:spPr bwMode="auto">
          <a:xfrm flipH="1">
            <a:off x="5562600" y="1409700"/>
            <a:ext cx="6096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498" name="Text Box 10"/>
          <p:cNvSpPr txBox="1">
            <a:spLocks noChangeArrowheads="1"/>
          </p:cNvSpPr>
          <p:nvPr/>
        </p:nvSpPr>
        <p:spPr bwMode="auto">
          <a:xfrm>
            <a:off x="6172200" y="1028700"/>
            <a:ext cx="1219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400"/>
              <a:t>Closed but not maximal</a:t>
            </a:r>
          </a:p>
        </p:txBody>
      </p:sp>
      <p:sp>
        <p:nvSpPr>
          <p:cNvPr id="63499" name="Line 11"/>
          <p:cNvSpPr>
            <a:spLocks noChangeShapeType="1"/>
          </p:cNvSpPr>
          <p:nvPr/>
        </p:nvSpPr>
        <p:spPr bwMode="auto">
          <a:xfrm flipH="1">
            <a:off x="4648200" y="1257300"/>
            <a:ext cx="1524000" cy="533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00" name="Line 12"/>
          <p:cNvSpPr>
            <a:spLocks noChangeShapeType="1"/>
          </p:cNvSpPr>
          <p:nvPr/>
        </p:nvSpPr>
        <p:spPr bwMode="auto">
          <a:xfrm>
            <a:off x="6400800" y="1485900"/>
            <a:ext cx="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3" name="Object 3"/>
          <p:cNvGraphicFramePr>
            <a:graphicFrameLocks noChangeAspect="1"/>
          </p:cNvGraphicFramePr>
          <p:nvPr/>
        </p:nvGraphicFramePr>
        <p:xfrm>
          <a:off x="112434" y="1104900"/>
          <a:ext cx="1182966" cy="1524000"/>
        </p:xfrm>
        <a:graphic>
          <a:graphicData uri="http://schemas.openxmlformats.org/presentationml/2006/ole">
            <mc:AlternateContent xmlns:mc="http://schemas.openxmlformats.org/markup-compatibility/2006">
              <mc:Choice xmlns:v="urn:schemas-microsoft-com:vml" Requires="v">
                <p:oleObj name="Worksheet" r:id="rId4" imgW="1733639" imgH="2229028" progId="Excel.Sheet.8">
                  <p:embed/>
                </p:oleObj>
              </mc:Choice>
              <mc:Fallback>
                <p:oleObj name="Worksheet" r:id="rId4" imgW="1733639" imgH="2229028" progId="Excel.Sheet.8">
                  <p:embed/>
                  <p:pic>
                    <p:nvPicPr>
                      <p:cNvPr id="13" name="Object 3"/>
                      <p:cNvPicPr>
                        <a:picLocks noChangeAspect="1" noChangeArrowheads="1"/>
                      </p:cNvPicPr>
                      <p:nvPr/>
                    </p:nvPicPr>
                    <p:blipFill>
                      <a:blip r:embed="rId5"/>
                      <a:srcRect/>
                      <a:stretch>
                        <a:fillRect/>
                      </a:stretch>
                    </p:blipFill>
                    <p:spPr bwMode="auto">
                      <a:xfrm>
                        <a:off x="112434" y="1104900"/>
                        <a:ext cx="1182966" cy="15240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1712915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a:t>Example 1</a:t>
            </a:r>
          </a:p>
        </p:txBody>
      </p:sp>
      <p:graphicFrame>
        <p:nvGraphicFramePr>
          <p:cNvPr id="6" name="Content Placeholder 3"/>
          <p:cNvGraphicFramePr>
            <a:graphicFrameLocks/>
          </p:cNvGraphicFramePr>
          <p:nvPr/>
        </p:nvGraphicFramePr>
        <p:xfrm>
          <a:off x="342900" y="1820863"/>
          <a:ext cx="5135559" cy="4079878"/>
        </p:xfrm>
        <a:graphic>
          <a:graphicData uri="http://schemas.openxmlformats.org/drawingml/2006/table">
            <a:tbl>
              <a:tblPr firstRow="1" bandRow="1">
                <a:tableStyleId>{5C22544A-7EE6-4342-B048-85BDC9FD1C3A}</a:tableStyleId>
              </a:tblPr>
              <a:tblGrid>
                <a:gridCol w="466869">
                  <a:extLst>
                    <a:ext uri="{9D8B030D-6E8A-4147-A177-3AD203B41FA5}">
                      <a16:colId xmlns:a16="http://schemas.microsoft.com/office/drawing/2014/main" val="20000"/>
                    </a:ext>
                  </a:extLst>
                </a:gridCol>
                <a:gridCol w="466869">
                  <a:extLst>
                    <a:ext uri="{9D8B030D-6E8A-4147-A177-3AD203B41FA5}">
                      <a16:colId xmlns:a16="http://schemas.microsoft.com/office/drawing/2014/main" val="20001"/>
                    </a:ext>
                  </a:extLst>
                </a:gridCol>
                <a:gridCol w="466869">
                  <a:extLst>
                    <a:ext uri="{9D8B030D-6E8A-4147-A177-3AD203B41FA5}">
                      <a16:colId xmlns:a16="http://schemas.microsoft.com/office/drawing/2014/main" val="20002"/>
                    </a:ext>
                  </a:extLst>
                </a:gridCol>
                <a:gridCol w="466869">
                  <a:extLst>
                    <a:ext uri="{9D8B030D-6E8A-4147-A177-3AD203B41FA5}">
                      <a16:colId xmlns:a16="http://schemas.microsoft.com/office/drawing/2014/main" val="20003"/>
                    </a:ext>
                  </a:extLst>
                </a:gridCol>
                <a:gridCol w="466869">
                  <a:extLst>
                    <a:ext uri="{9D8B030D-6E8A-4147-A177-3AD203B41FA5}">
                      <a16:colId xmlns:a16="http://schemas.microsoft.com/office/drawing/2014/main" val="20004"/>
                    </a:ext>
                  </a:extLst>
                </a:gridCol>
                <a:gridCol w="466869">
                  <a:extLst>
                    <a:ext uri="{9D8B030D-6E8A-4147-A177-3AD203B41FA5}">
                      <a16:colId xmlns:a16="http://schemas.microsoft.com/office/drawing/2014/main" val="20005"/>
                    </a:ext>
                  </a:extLst>
                </a:gridCol>
                <a:gridCol w="466869">
                  <a:extLst>
                    <a:ext uri="{9D8B030D-6E8A-4147-A177-3AD203B41FA5}">
                      <a16:colId xmlns:a16="http://schemas.microsoft.com/office/drawing/2014/main" val="20006"/>
                    </a:ext>
                  </a:extLst>
                </a:gridCol>
                <a:gridCol w="466869">
                  <a:extLst>
                    <a:ext uri="{9D8B030D-6E8A-4147-A177-3AD203B41FA5}">
                      <a16:colId xmlns:a16="http://schemas.microsoft.com/office/drawing/2014/main" val="20007"/>
                    </a:ext>
                  </a:extLst>
                </a:gridCol>
                <a:gridCol w="466869">
                  <a:extLst>
                    <a:ext uri="{9D8B030D-6E8A-4147-A177-3AD203B41FA5}">
                      <a16:colId xmlns:a16="http://schemas.microsoft.com/office/drawing/2014/main" val="20008"/>
                    </a:ext>
                  </a:extLst>
                </a:gridCol>
                <a:gridCol w="466869">
                  <a:extLst>
                    <a:ext uri="{9D8B030D-6E8A-4147-A177-3AD203B41FA5}">
                      <a16:colId xmlns:a16="http://schemas.microsoft.com/office/drawing/2014/main" val="20009"/>
                    </a:ext>
                  </a:extLst>
                </a:gridCol>
                <a:gridCol w="466869">
                  <a:extLst>
                    <a:ext uri="{9D8B030D-6E8A-4147-A177-3AD203B41FA5}">
                      <a16:colId xmlns:a16="http://schemas.microsoft.com/office/drawing/2014/main" val="20010"/>
                    </a:ext>
                  </a:extLst>
                </a:gridCol>
              </a:tblGrid>
              <a:tr h="370898">
                <a:tc>
                  <a:txBody>
                    <a:bodyPr/>
                    <a:lstStyle/>
                    <a:p>
                      <a:endParaRPr lang="en-US" sz="1800" dirty="0"/>
                    </a:p>
                  </a:txBody>
                  <a:tcPr marL="91444" marR="91444" marT="45727" marB="45727"/>
                </a:tc>
                <a:tc>
                  <a:txBody>
                    <a:bodyPr/>
                    <a:lstStyle/>
                    <a:p>
                      <a:r>
                        <a:rPr lang="en-US" sz="1800" dirty="0"/>
                        <a:t>A</a:t>
                      </a:r>
                    </a:p>
                  </a:txBody>
                  <a:tcPr marL="91444" marR="91444" marT="45727" marB="45727"/>
                </a:tc>
                <a:tc>
                  <a:txBody>
                    <a:bodyPr/>
                    <a:lstStyle/>
                    <a:p>
                      <a:r>
                        <a:rPr lang="en-US" sz="1800" dirty="0"/>
                        <a:t>B</a:t>
                      </a:r>
                    </a:p>
                  </a:txBody>
                  <a:tcPr marL="91444" marR="91444" marT="45727" marB="45727"/>
                </a:tc>
                <a:tc>
                  <a:txBody>
                    <a:bodyPr/>
                    <a:lstStyle/>
                    <a:p>
                      <a:r>
                        <a:rPr lang="en-US" sz="1800" dirty="0"/>
                        <a:t>C</a:t>
                      </a:r>
                    </a:p>
                  </a:txBody>
                  <a:tcPr marL="91444" marR="91444" marT="45727" marB="45727"/>
                </a:tc>
                <a:tc>
                  <a:txBody>
                    <a:bodyPr/>
                    <a:lstStyle/>
                    <a:p>
                      <a:r>
                        <a:rPr lang="en-US" sz="1800" dirty="0"/>
                        <a:t>D</a:t>
                      </a:r>
                    </a:p>
                  </a:txBody>
                  <a:tcPr marL="91444" marR="91444" marT="45727" marB="45727"/>
                </a:tc>
                <a:tc>
                  <a:txBody>
                    <a:bodyPr/>
                    <a:lstStyle/>
                    <a:p>
                      <a:r>
                        <a:rPr lang="en-US" sz="1800" dirty="0"/>
                        <a:t>E</a:t>
                      </a:r>
                    </a:p>
                  </a:txBody>
                  <a:tcPr marL="91444" marR="91444" marT="45727" marB="45727"/>
                </a:tc>
                <a:tc>
                  <a:txBody>
                    <a:bodyPr/>
                    <a:lstStyle/>
                    <a:p>
                      <a:r>
                        <a:rPr lang="en-US" sz="1800" dirty="0"/>
                        <a:t>F</a:t>
                      </a:r>
                    </a:p>
                  </a:txBody>
                  <a:tcPr marL="91444" marR="91444" marT="45727" marB="45727"/>
                </a:tc>
                <a:tc>
                  <a:txBody>
                    <a:bodyPr/>
                    <a:lstStyle/>
                    <a:p>
                      <a:r>
                        <a:rPr lang="en-US" sz="1800" dirty="0"/>
                        <a:t>G</a:t>
                      </a:r>
                    </a:p>
                  </a:txBody>
                  <a:tcPr marL="91444" marR="91444" marT="45727" marB="45727"/>
                </a:tc>
                <a:tc>
                  <a:txBody>
                    <a:bodyPr/>
                    <a:lstStyle/>
                    <a:p>
                      <a:r>
                        <a:rPr lang="en-US" sz="1800" dirty="0"/>
                        <a:t>H</a:t>
                      </a:r>
                    </a:p>
                  </a:txBody>
                  <a:tcPr marL="91444" marR="91444" marT="45727" marB="45727"/>
                </a:tc>
                <a:tc>
                  <a:txBody>
                    <a:bodyPr/>
                    <a:lstStyle/>
                    <a:p>
                      <a:r>
                        <a:rPr lang="en-US" sz="1800" dirty="0"/>
                        <a:t>I</a:t>
                      </a:r>
                    </a:p>
                  </a:txBody>
                  <a:tcPr marL="91444" marR="91444" marT="45727" marB="45727"/>
                </a:tc>
                <a:tc>
                  <a:txBody>
                    <a:bodyPr/>
                    <a:lstStyle/>
                    <a:p>
                      <a:r>
                        <a:rPr lang="en-US" sz="1800" dirty="0"/>
                        <a:t>J</a:t>
                      </a:r>
                    </a:p>
                  </a:txBody>
                  <a:tcPr marL="91444" marR="91444" marT="45727" marB="45727"/>
                </a:tc>
                <a:extLst>
                  <a:ext uri="{0D108BD9-81ED-4DB2-BD59-A6C34878D82A}">
                    <a16:rowId xmlns:a16="http://schemas.microsoft.com/office/drawing/2014/main" val="10000"/>
                  </a:ext>
                </a:extLst>
              </a:tr>
              <a:tr h="370898">
                <a:tc>
                  <a:txBody>
                    <a:bodyPr/>
                    <a:lstStyle/>
                    <a:p>
                      <a:r>
                        <a:rPr lang="en-US" sz="1800" dirty="0"/>
                        <a:t>1</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extLst>
                  <a:ext uri="{0D108BD9-81ED-4DB2-BD59-A6C34878D82A}">
                    <a16:rowId xmlns:a16="http://schemas.microsoft.com/office/drawing/2014/main" val="10001"/>
                  </a:ext>
                </a:extLst>
              </a:tr>
              <a:tr h="370898">
                <a:tc>
                  <a:txBody>
                    <a:bodyPr/>
                    <a:lstStyle/>
                    <a:p>
                      <a:r>
                        <a:rPr lang="en-US" sz="1800" dirty="0"/>
                        <a:t>2</a:t>
                      </a:r>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dirty="0"/>
                    </a:p>
                  </a:txBody>
                  <a:tcPr marL="91444" marR="91444" marT="45727" marB="45727"/>
                </a:tc>
                <a:tc>
                  <a:txBody>
                    <a:bodyPr/>
                    <a:lstStyle/>
                    <a:p>
                      <a:endParaRPr lang="en-US" sz="1800" dirty="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extLst>
                  <a:ext uri="{0D108BD9-81ED-4DB2-BD59-A6C34878D82A}">
                    <a16:rowId xmlns:a16="http://schemas.microsoft.com/office/drawing/2014/main" val="10002"/>
                  </a:ext>
                </a:extLst>
              </a:tr>
              <a:tr h="370898">
                <a:tc>
                  <a:txBody>
                    <a:bodyPr/>
                    <a:lstStyle/>
                    <a:p>
                      <a:r>
                        <a:rPr lang="en-US" sz="1800" dirty="0"/>
                        <a:t>3</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solidFill>
                      <a:schemeClr val="tx1"/>
                    </a:solidFill>
                  </a:tcPr>
                </a:tc>
                <a:tc>
                  <a:txBody>
                    <a:bodyPr/>
                    <a:lstStyle/>
                    <a:p>
                      <a:endParaRPr lang="en-US" sz="1800" dirty="0"/>
                    </a:p>
                  </a:txBody>
                  <a:tcPr marL="91444" marR="91444" marT="45727" marB="45727">
                    <a:solidFill>
                      <a:schemeClr val="tx1"/>
                    </a:solidFill>
                  </a:tcPr>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extLst>
                  <a:ext uri="{0D108BD9-81ED-4DB2-BD59-A6C34878D82A}">
                    <a16:rowId xmlns:a16="http://schemas.microsoft.com/office/drawing/2014/main" val="10003"/>
                  </a:ext>
                </a:extLst>
              </a:tr>
              <a:tr h="370898">
                <a:tc>
                  <a:txBody>
                    <a:bodyPr/>
                    <a:lstStyle/>
                    <a:p>
                      <a:r>
                        <a:rPr lang="en-US" sz="1800" dirty="0"/>
                        <a:t>4</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solidFill>
                      <a:schemeClr val="tx1"/>
                    </a:solidFill>
                  </a:tcPr>
                </a:tc>
                <a:tc>
                  <a:txBody>
                    <a:bodyPr/>
                    <a:lstStyle/>
                    <a:p>
                      <a:endParaRPr lang="en-US" sz="1800" dirty="0"/>
                    </a:p>
                  </a:txBody>
                  <a:tcPr marL="91444" marR="91444" marT="45727" marB="45727">
                    <a:solidFill>
                      <a:schemeClr val="tx1"/>
                    </a:solidFill>
                  </a:tcPr>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extLst>
                  <a:ext uri="{0D108BD9-81ED-4DB2-BD59-A6C34878D82A}">
                    <a16:rowId xmlns:a16="http://schemas.microsoft.com/office/drawing/2014/main" val="10004"/>
                  </a:ext>
                </a:extLst>
              </a:tr>
              <a:tr h="370898">
                <a:tc>
                  <a:txBody>
                    <a:bodyPr/>
                    <a:lstStyle/>
                    <a:p>
                      <a:r>
                        <a:rPr lang="en-US" sz="1800" dirty="0"/>
                        <a:t>5</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solidFill>
                      <a:schemeClr val="tx1"/>
                    </a:solidFill>
                  </a:tcPr>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extLst>
                  <a:ext uri="{0D108BD9-81ED-4DB2-BD59-A6C34878D82A}">
                    <a16:rowId xmlns:a16="http://schemas.microsoft.com/office/drawing/2014/main" val="10005"/>
                  </a:ext>
                </a:extLst>
              </a:tr>
              <a:tr h="370898">
                <a:tc>
                  <a:txBody>
                    <a:bodyPr/>
                    <a:lstStyle/>
                    <a:p>
                      <a:r>
                        <a:rPr lang="en-US" sz="1800" dirty="0"/>
                        <a:t>6</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extLst>
                  <a:ext uri="{0D108BD9-81ED-4DB2-BD59-A6C34878D82A}">
                    <a16:rowId xmlns:a16="http://schemas.microsoft.com/office/drawing/2014/main" val="10006"/>
                  </a:ext>
                </a:extLst>
              </a:tr>
              <a:tr h="370898">
                <a:tc>
                  <a:txBody>
                    <a:bodyPr/>
                    <a:lstStyle/>
                    <a:p>
                      <a:r>
                        <a:rPr lang="en-US" sz="1800" dirty="0"/>
                        <a:t>7</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extLst>
                  <a:ext uri="{0D108BD9-81ED-4DB2-BD59-A6C34878D82A}">
                    <a16:rowId xmlns:a16="http://schemas.microsoft.com/office/drawing/2014/main" val="10007"/>
                  </a:ext>
                </a:extLst>
              </a:tr>
              <a:tr h="370898">
                <a:tc>
                  <a:txBody>
                    <a:bodyPr/>
                    <a:lstStyle/>
                    <a:p>
                      <a:r>
                        <a:rPr lang="en-US" sz="1800" dirty="0"/>
                        <a:t>8</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extLst>
                  <a:ext uri="{0D108BD9-81ED-4DB2-BD59-A6C34878D82A}">
                    <a16:rowId xmlns:a16="http://schemas.microsoft.com/office/drawing/2014/main" val="10008"/>
                  </a:ext>
                </a:extLst>
              </a:tr>
              <a:tr h="370898">
                <a:tc>
                  <a:txBody>
                    <a:bodyPr/>
                    <a:lstStyle/>
                    <a:p>
                      <a:r>
                        <a:rPr lang="en-US" sz="1800" dirty="0"/>
                        <a:t>9</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extLst>
                  <a:ext uri="{0D108BD9-81ED-4DB2-BD59-A6C34878D82A}">
                    <a16:rowId xmlns:a16="http://schemas.microsoft.com/office/drawing/2014/main" val="10009"/>
                  </a:ext>
                </a:extLst>
              </a:tr>
              <a:tr h="370898">
                <a:tc>
                  <a:txBody>
                    <a:bodyPr/>
                    <a:lstStyle/>
                    <a:p>
                      <a:r>
                        <a:rPr lang="en-US" sz="1800" dirty="0"/>
                        <a:t>10</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extLst>
                  <a:ext uri="{0D108BD9-81ED-4DB2-BD59-A6C34878D82A}">
                    <a16:rowId xmlns:a16="http://schemas.microsoft.com/office/drawing/2014/main" val="10010"/>
                  </a:ext>
                </a:extLst>
              </a:tr>
            </a:tbl>
          </a:graphicData>
        </a:graphic>
      </p:graphicFrame>
      <p:sp>
        <p:nvSpPr>
          <p:cNvPr id="65685" name="TextBox 6"/>
          <p:cNvSpPr txBox="1">
            <a:spLocks noChangeArrowheads="1"/>
          </p:cNvSpPr>
          <p:nvPr/>
        </p:nvSpPr>
        <p:spPr bwMode="auto">
          <a:xfrm>
            <a:off x="2376488" y="1500188"/>
            <a:ext cx="706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400"/>
              <a:t>Items</a:t>
            </a:r>
          </a:p>
        </p:txBody>
      </p:sp>
      <p:sp>
        <p:nvSpPr>
          <p:cNvPr id="65686" name="TextBox 7"/>
          <p:cNvSpPr txBox="1">
            <a:spLocks noChangeArrowheads="1"/>
          </p:cNvSpPr>
          <p:nvPr/>
        </p:nvSpPr>
        <p:spPr bwMode="auto">
          <a:xfrm rot="-5400000">
            <a:off x="-491331" y="3677444"/>
            <a:ext cx="1352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400"/>
              <a:t>Transactions</a:t>
            </a:r>
          </a:p>
        </p:txBody>
      </p:sp>
      <p:graphicFrame>
        <p:nvGraphicFramePr>
          <p:cNvPr id="10" name="Table 9"/>
          <p:cNvGraphicFramePr>
            <a:graphicFrameLocks noGrp="1"/>
          </p:cNvGraphicFramePr>
          <p:nvPr/>
        </p:nvGraphicFramePr>
        <p:xfrm>
          <a:off x="5654675" y="1860550"/>
          <a:ext cx="3260725" cy="1692274"/>
        </p:xfrm>
        <a:graphic>
          <a:graphicData uri="http://schemas.openxmlformats.org/drawingml/2006/table">
            <a:tbl>
              <a:tblPr firstRow="1" bandRow="1">
                <a:tableStyleId>{EB344D84-9AFB-497E-A393-DC336BA19D2E}</a:tableStyleId>
              </a:tblPr>
              <a:tblGrid>
                <a:gridCol w="1151546">
                  <a:extLst>
                    <a:ext uri="{9D8B030D-6E8A-4147-A177-3AD203B41FA5}">
                      <a16:colId xmlns:a16="http://schemas.microsoft.com/office/drawing/2014/main" val="20000"/>
                    </a:ext>
                  </a:extLst>
                </a:gridCol>
                <a:gridCol w="1022271">
                  <a:extLst>
                    <a:ext uri="{9D8B030D-6E8A-4147-A177-3AD203B41FA5}">
                      <a16:colId xmlns:a16="http://schemas.microsoft.com/office/drawing/2014/main" val="20001"/>
                    </a:ext>
                  </a:extLst>
                </a:gridCol>
                <a:gridCol w="1086908">
                  <a:extLst>
                    <a:ext uri="{9D8B030D-6E8A-4147-A177-3AD203B41FA5}">
                      <a16:colId xmlns:a16="http://schemas.microsoft.com/office/drawing/2014/main" val="20002"/>
                    </a:ext>
                  </a:extLst>
                </a:gridCol>
              </a:tblGrid>
              <a:tr h="579337">
                <a:tc>
                  <a:txBody>
                    <a:bodyPr/>
                    <a:lstStyle/>
                    <a:p>
                      <a:r>
                        <a:rPr lang="en-US" sz="1600" b="1" baseline="0" dirty="0" err="1">
                          <a:solidFill>
                            <a:schemeClr val="tx1"/>
                          </a:solidFill>
                        </a:rPr>
                        <a:t>Itemsets</a:t>
                      </a:r>
                      <a:endParaRPr lang="en-US" sz="1600" b="1" dirty="0">
                        <a:solidFill>
                          <a:schemeClr val="tx1"/>
                        </a:solidFill>
                      </a:endParaRPr>
                    </a:p>
                  </a:txBody>
                  <a:tcPr marL="91453" marR="91453" marT="45737" marB="45737"/>
                </a:tc>
                <a:tc>
                  <a:txBody>
                    <a:bodyPr/>
                    <a:lstStyle/>
                    <a:p>
                      <a:r>
                        <a:rPr lang="en-US" sz="1600" b="1" dirty="0">
                          <a:solidFill>
                            <a:schemeClr val="tx1"/>
                          </a:solidFill>
                        </a:rPr>
                        <a:t>Support</a:t>
                      </a:r>
                    </a:p>
                    <a:p>
                      <a:r>
                        <a:rPr lang="en-US" sz="1600" b="1" dirty="0">
                          <a:solidFill>
                            <a:schemeClr val="tx1"/>
                          </a:solidFill>
                        </a:rPr>
                        <a:t>(counts)</a:t>
                      </a:r>
                    </a:p>
                  </a:txBody>
                  <a:tcPr marL="91453" marR="91453" marT="45737" marB="45737"/>
                </a:tc>
                <a:tc>
                  <a:txBody>
                    <a:bodyPr/>
                    <a:lstStyle/>
                    <a:p>
                      <a:r>
                        <a:rPr lang="en-US" sz="1600" b="1" dirty="0">
                          <a:solidFill>
                            <a:schemeClr val="tx1"/>
                          </a:solidFill>
                        </a:rPr>
                        <a:t>Closed </a:t>
                      </a:r>
                      <a:r>
                        <a:rPr lang="en-US" sz="1600" b="1" dirty="0" err="1">
                          <a:solidFill>
                            <a:schemeClr val="tx1"/>
                          </a:solidFill>
                        </a:rPr>
                        <a:t>itemsets</a:t>
                      </a:r>
                      <a:endParaRPr lang="en-US" sz="1600" b="1" dirty="0">
                        <a:solidFill>
                          <a:schemeClr val="tx1"/>
                        </a:solidFill>
                      </a:endParaRPr>
                    </a:p>
                  </a:txBody>
                  <a:tcPr marL="91453" marR="91453" marT="45737" marB="45737"/>
                </a:tc>
                <a:extLst>
                  <a:ext uri="{0D108BD9-81ED-4DB2-BD59-A6C34878D82A}">
                    <a16:rowId xmlns:a16="http://schemas.microsoft.com/office/drawing/2014/main" val="10000"/>
                  </a:ext>
                </a:extLst>
              </a:tr>
              <a:tr h="370979">
                <a:tc>
                  <a:txBody>
                    <a:bodyPr/>
                    <a:lstStyle/>
                    <a:p>
                      <a:r>
                        <a:rPr lang="en-US" sz="1800" b="0" dirty="0">
                          <a:solidFill>
                            <a:schemeClr val="tx1"/>
                          </a:solidFill>
                        </a:rPr>
                        <a:t>{C}</a:t>
                      </a:r>
                    </a:p>
                  </a:txBody>
                  <a:tcPr marL="91453" marR="91453" marT="45737" marB="45737"/>
                </a:tc>
                <a:tc>
                  <a:txBody>
                    <a:bodyPr/>
                    <a:lstStyle/>
                    <a:p>
                      <a:r>
                        <a:rPr lang="en-US" sz="1800" b="0" dirty="0">
                          <a:solidFill>
                            <a:schemeClr val="tx1"/>
                          </a:solidFill>
                        </a:rPr>
                        <a:t>3</a:t>
                      </a:r>
                    </a:p>
                  </a:txBody>
                  <a:tcPr marL="91453" marR="91453" marT="45737" marB="45737"/>
                </a:tc>
                <a:tc>
                  <a:txBody>
                    <a:bodyPr/>
                    <a:lstStyle/>
                    <a:p>
                      <a:endParaRPr lang="en-US" sz="1800" b="0" dirty="0">
                        <a:solidFill>
                          <a:schemeClr val="tx1"/>
                        </a:solidFill>
                      </a:endParaRPr>
                    </a:p>
                  </a:txBody>
                  <a:tcPr marL="91453" marR="91453" marT="45737" marB="45737"/>
                </a:tc>
                <a:extLst>
                  <a:ext uri="{0D108BD9-81ED-4DB2-BD59-A6C34878D82A}">
                    <a16:rowId xmlns:a16="http://schemas.microsoft.com/office/drawing/2014/main" val="10001"/>
                  </a:ext>
                </a:extLst>
              </a:tr>
              <a:tr h="370979">
                <a:tc>
                  <a:txBody>
                    <a:bodyPr/>
                    <a:lstStyle/>
                    <a:p>
                      <a:r>
                        <a:rPr lang="en-US" sz="1800" b="0" dirty="0">
                          <a:solidFill>
                            <a:schemeClr val="tx1"/>
                          </a:solidFill>
                        </a:rPr>
                        <a:t>{D}</a:t>
                      </a:r>
                    </a:p>
                  </a:txBody>
                  <a:tcPr marL="91453" marR="91453" marT="45737" marB="45737"/>
                </a:tc>
                <a:tc>
                  <a:txBody>
                    <a:bodyPr/>
                    <a:lstStyle/>
                    <a:p>
                      <a:r>
                        <a:rPr lang="en-US" sz="1800" b="0" dirty="0">
                          <a:solidFill>
                            <a:schemeClr val="tx1"/>
                          </a:solidFill>
                        </a:rPr>
                        <a:t>2</a:t>
                      </a:r>
                    </a:p>
                  </a:txBody>
                  <a:tcPr marL="91453" marR="91453" marT="45737" marB="45737"/>
                </a:tc>
                <a:tc>
                  <a:txBody>
                    <a:bodyPr/>
                    <a:lstStyle/>
                    <a:p>
                      <a:endParaRPr lang="en-US" sz="1800" b="0" dirty="0">
                        <a:solidFill>
                          <a:schemeClr val="tx1"/>
                        </a:solidFill>
                      </a:endParaRPr>
                    </a:p>
                  </a:txBody>
                  <a:tcPr marL="91453" marR="91453" marT="45737" marB="45737"/>
                </a:tc>
                <a:extLst>
                  <a:ext uri="{0D108BD9-81ED-4DB2-BD59-A6C34878D82A}">
                    <a16:rowId xmlns:a16="http://schemas.microsoft.com/office/drawing/2014/main" val="10002"/>
                  </a:ext>
                </a:extLst>
              </a:tr>
              <a:tr h="370979">
                <a:tc>
                  <a:txBody>
                    <a:bodyPr/>
                    <a:lstStyle/>
                    <a:p>
                      <a:r>
                        <a:rPr lang="en-US" sz="1800" b="0" dirty="0">
                          <a:solidFill>
                            <a:schemeClr val="tx1"/>
                          </a:solidFill>
                        </a:rPr>
                        <a:t>{C,D}</a:t>
                      </a:r>
                    </a:p>
                  </a:txBody>
                  <a:tcPr marL="91453" marR="91453" marT="45737" marB="45737"/>
                </a:tc>
                <a:tc>
                  <a:txBody>
                    <a:bodyPr/>
                    <a:lstStyle/>
                    <a:p>
                      <a:r>
                        <a:rPr lang="en-US" sz="1800" b="0" dirty="0">
                          <a:solidFill>
                            <a:schemeClr val="tx1"/>
                          </a:solidFill>
                        </a:rPr>
                        <a:t>2</a:t>
                      </a:r>
                    </a:p>
                  </a:txBody>
                  <a:tcPr marL="91453" marR="91453"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marL="91453" marR="91453" marT="45737" marB="45737"/>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52554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a:t>Example 1</a:t>
            </a:r>
          </a:p>
        </p:txBody>
      </p:sp>
      <p:graphicFrame>
        <p:nvGraphicFramePr>
          <p:cNvPr id="6" name="Content Placeholder 3"/>
          <p:cNvGraphicFramePr>
            <a:graphicFrameLocks/>
          </p:cNvGraphicFramePr>
          <p:nvPr/>
        </p:nvGraphicFramePr>
        <p:xfrm>
          <a:off x="342900" y="1820863"/>
          <a:ext cx="5135559" cy="4079878"/>
        </p:xfrm>
        <a:graphic>
          <a:graphicData uri="http://schemas.openxmlformats.org/drawingml/2006/table">
            <a:tbl>
              <a:tblPr firstRow="1" bandRow="1">
                <a:tableStyleId>{5C22544A-7EE6-4342-B048-85BDC9FD1C3A}</a:tableStyleId>
              </a:tblPr>
              <a:tblGrid>
                <a:gridCol w="466869">
                  <a:extLst>
                    <a:ext uri="{9D8B030D-6E8A-4147-A177-3AD203B41FA5}">
                      <a16:colId xmlns:a16="http://schemas.microsoft.com/office/drawing/2014/main" val="20000"/>
                    </a:ext>
                  </a:extLst>
                </a:gridCol>
                <a:gridCol w="466869">
                  <a:extLst>
                    <a:ext uri="{9D8B030D-6E8A-4147-A177-3AD203B41FA5}">
                      <a16:colId xmlns:a16="http://schemas.microsoft.com/office/drawing/2014/main" val="20001"/>
                    </a:ext>
                  </a:extLst>
                </a:gridCol>
                <a:gridCol w="466869">
                  <a:extLst>
                    <a:ext uri="{9D8B030D-6E8A-4147-A177-3AD203B41FA5}">
                      <a16:colId xmlns:a16="http://schemas.microsoft.com/office/drawing/2014/main" val="20002"/>
                    </a:ext>
                  </a:extLst>
                </a:gridCol>
                <a:gridCol w="466869">
                  <a:extLst>
                    <a:ext uri="{9D8B030D-6E8A-4147-A177-3AD203B41FA5}">
                      <a16:colId xmlns:a16="http://schemas.microsoft.com/office/drawing/2014/main" val="20003"/>
                    </a:ext>
                  </a:extLst>
                </a:gridCol>
                <a:gridCol w="466869">
                  <a:extLst>
                    <a:ext uri="{9D8B030D-6E8A-4147-A177-3AD203B41FA5}">
                      <a16:colId xmlns:a16="http://schemas.microsoft.com/office/drawing/2014/main" val="20004"/>
                    </a:ext>
                  </a:extLst>
                </a:gridCol>
                <a:gridCol w="466869">
                  <a:extLst>
                    <a:ext uri="{9D8B030D-6E8A-4147-A177-3AD203B41FA5}">
                      <a16:colId xmlns:a16="http://schemas.microsoft.com/office/drawing/2014/main" val="20005"/>
                    </a:ext>
                  </a:extLst>
                </a:gridCol>
                <a:gridCol w="466869">
                  <a:extLst>
                    <a:ext uri="{9D8B030D-6E8A-4147-A177-3AD203B41FA5}">
                      <a16:colId xmlns:a16="http://schemas.microsoft.com/office/drawing/2014/main" val="20006"/>
                    </a:ext>
                  </a:extLst>
                </a:gridCol>
                <a:gridCol w="466869">
                  <a:extLst>
                    <a:ext uri="{9D8B030D-6E8A-4147-A177-3AD203B41FA5}">
                      <a16:colId xmlns:a16="http://schemas.microsoft.com/office/drawing/2014/main" val="20007"/>
                    </a:ext>
                  </a:extLst>
                </a:gridCol>
                <a:gridCol w="466869">
                  <a:extLst>
                    <a:ext uri="{9D8B030D-6E8A-4147-A177-3AD203B41FA5}">
                      <a16:colId xmlns:a16="http://schemas.microsoft.com/office/drawing/2014/main" val="20008"/>
                    </a:ext>
                  </a:extLst>
                </a:gridCol>
                <a:gridCol w="466869">
                  <a:extLst>
                    <a:ext uri="{9D8B030D-6E8A-4147-A177-3AD203B41FA5}">
                      <a16:colId xmlns:a16="http://schemas.microsoft.com/office/drawing/2014/main" val="20009"/>
                    </a:ext>
                  </a:extLst>
                </a:gridCol>
                <a:gridCol w="466869">
                  <a:extLst>
                    <a:ext uri="{9D8B030D-6E8A-4147-A177-3AD203B41FA5}">
                      <a16:colId xmlns:a16="http://schemas.microsoft.com/office/drawing/2014/main" val="20010"/>
                    </a:ext>
                  </a:extLst>
                </a:gridCol>
              </a:tblGrid>
              <a:tr h="370898">
                <a:tc>
                  <a:txBody>
                    <a:bodyPr/>
                    <a:lstStyle/>
                    <a:p>
                      <a:endParaRPr lang="en-US" sz="1800" dirty="0"/>
                    </a:p>
                  </a:txBody>
                  <a:tcPr marL="91444" marR="91444" marT="45727" marB="45727"/>
                </a:tc>
                <a:tc>
                  <a:txBody>
                    <a:bodyPr/>
                    <a:lstStyle/>
                    <a:p>
                      <a:r>
                        <a:rPr lang="en-US" sz="1800" dirty="0"/>
                        <a:t>A</a:t>
                      </a:r>
                    </a:p>
                  </a:txBody>
                  <a:tcPr marL="91444" marR="91444" marT="45727" marB="45727"/>
                </a:tc>
                <a:tc>
                  <a:txBody>
                    <a:bodyPr/>
                    <a:lstStyle/>
                    <a:p>
                      <a:r>
                        <a:rPr lang="en-US" sz="1800" dirty="0"/>
                        <a:t>B</a:t>
                      </a:r>
                    </a:p>
                  </a:txBody>
                  <a:tcPr marL="91444" marR="91444" marT="45727" marB="45727"/>
                </a:tc>
                <a:tc>
                  <a:txBody>
                    <a:bodyPr/>
                    <a:lstStyle/>
                    <a:p>
                      <a:r>
                        <a:rPr lang="en-US" sz="1800" dirty="0"/>
                        <a:t>C</a:t>
                      </a:r>
                    </a:p>
                  </a:txBody>
                  <a:tcPr marL="91444" marR="91444" marT="45727" marB="45727"/>
                </a:tc>
                <a:tc>
                  <a:txBody>
                    <a:bodyPr/>
                    <a:lstStyle/>
                    <a:p>
                      <a:r>
                        <a:rPr lang="en-US" sz="1800" dirty="0"/>
                        <a:t>D</a:t>
                      </a:r>
                    </a:p>
                  </a:txBody>
                  <a:tcPr marL="91444" marR="91444" marT="45727" marB="45727"/>
                </a:tc>
                <a:tc>
                  <a:txBody>
                    <a:bodyPr/>
                    <a:lstStyle/>
                    <a:p>
                      <a:r>
                        <a:rPr lang="en-US" sz="1800" dirty="0"/>
                        <a:t>E</a:t>
                      </a:r>
                    </a:p>
                  </a:txBody>
                  <a:tcPr marL="91444" marR="91444" marT="45727" marB="45727"/>
                </a:tc>
                <a:tc>
                  <a:txBody>
                    <a:bodyPr/>
                    <a:lstStyle/>
                    <a:p>
                      <a:r>
                        <a:rPr lang="en-US" sz="1800" dirty="0"/>
                        <a:t>F</a:t>
                      </a:r>
                    </a:p>
                  </a:txBody>
                  <a:tcPr marL="91444" marR="91444" marT="45727" marB="45727"/>
                </a:tc>
                <a:tc>
                  <a:txBody>
                    <a:bodyPr/>
                    <a:lstStyle/>
                    <a:p>
                      <a:r>
                        <a:rPr lang="en-US" sz="1800" dirty="0"/>
                        <a:t>G</a:t>
                      </a:r>
                    </a:p>
                  </a:txBody>
                  <a:tcPr marL="91444" marR="91444" marT="45727" marB="45727"/>
                </a:tc>
                <a:tc>
                  <a:txBody>
                    <a:bodyPr/>
                    <a:lstStyle/>
                    <a:p>
                      <a:r>
                        <a:rPr lang="en-US" sz="1800" dirty="0"/>
                        <a:t>H</a:t>
                      </a:r>
                    </a:p>
                  </a:txBody>
                  <a:tcPr marL="91444" marR="91444" marT="45727" marB="45727"/>
                </a:tc>
                <a:tc>
                  <a:txBody>
                    <a:bodyPr/>
                    <a:lstStyle/>
                    <a:p>
                      <a:r>
                        <a:rPr lang="en-US" sz="1800" dirty="0"/>
                        <a:t>I</a:t>
                      </a:r>
                    </a:p>
                  </a:txBody>
                  <a:tcPr marL="91444" marR="91444" marT="45727" marB="45727"/>
                </a:tc>
                <a:tc>
                  <a:txBody>
                    <a:bodyPr/>
                    <a:lstStyle/>
                    <a:p>
                      <a:r>
                        <a:rPr lang="en-US" sz="1800" dirty="0"/>
                        <a:t>J</a:t>
                      </a:r>
                    </a:p>
                  </a:txBody>
                  <a:tcPr marL="91444" marR="91444" marT="45727" marB="45727"/>
                </a:tc>
                <a:extLst>
                  <a:ext uri="{0D108BD9-81ED-4DB2-BD59-A6C34878D82A}">
                    <a16:rowId xmlns:a16="http://schemas.microsoft.com/office/drawing/2014/main" val="10000"/>
                  </a:ext>
                </a:extLst>
              </a:tr>
              <a:tr h="370898">
                <a:tc>
                  <a:txBody>
                    <a:bodyPr/>
                    <a:lstStyle/>
                    <a:p>
                      <a:r>
                        <a:rPr lang="en-US" sz="1800" dirty="0"/>
                        <a:t>1</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extLst>
                  <a:ext uri="{0D108BD9-81ED-4DB2-BD59-A6C34878D82A}">
                    <a16:rowId xmlns:a16="http://schemas.microsoft.com/office/drawing/2014/main" val="10001"/>
                  </a:ext>
                </a:extLst>
              </a:tr>
              <a:tr h="370898">
                <a:tc>
                  <a:txBody>
                    <a:bodyPr/>
                    <a:lstStyle/>
                    <a:p>
                      <a:r>
                        <a:rPr lang="en-US" sz="1800" dirty="0"/>
                        <a:t>2</a:t>
                      </a:r>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dirty="0"/>
                    </a:p>
                  </a:txBody>
                  <a:tcPr marL="91444" marR="91444" marT="45727" marB="45727"/>
                </a:tc>
                <a:tc>
                  <a:txBody>
                    <a:bodyPr/>
                    <a:lstStyle/>
                    <a:p>
                      <a:endParaRPr lang="en-US" sz="1800" dirty="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extLst>
                  <a:ext uri="{0D108BD9-81ED-4DB2-BD59-A6C34878D82A}">
                    <a16:rowId xmlns:a16="http://schemas.microsoft.com/office/drawing/2014/main" val="10002"/>
                  </a:ext>
                </a:extLst>
              </a:tr>
              <a:tr h="370898">
                <a:tc>
                  <a:txBody>
                    <a:bodyPr/>
                    <a:lstStyle/>
                    <a:p>
                      <a:r>
                        <a:rPr lang="en-US" sz="1800" dirty="0"/>
                        <a:t>3</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solidFill>
                      <a:schemeClr val="tx1"/>
                    </a:solidFill>
                  </a:tcPr>
                </a:tc>
                <a:tc>
                  <a:txBody>
                    <a:bodyPr/>
                    <a:lstStyle/>
                    <a:p>
                      <a:endParaRPr lang="en-US" sz="1800" dirty="0"/>
                    </a:p>
                  </a:txBody>
                  <a:tcPr marL="91444" marR="91444" marT="45727" marB="45727">
                    <a:solidFill>
                      <a:schemeClr val="tx1"/>
                    </a:solidFill>
                  </a:tcPr>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extLst>
                  <a:ext uri="{0D108BD9-81ED-4DB2-BD59-A6C34878D82A}">
                    <a16:rowId xmlns:a16="http://schemas.microsoft.com/office/drawing/2014/main" val="10003"/>
                  </a:ext>
                </a:extLst>
              </a:tr>
              <a:tr h="370898">
                <a:tc>
                  <a:txBody>
                    <a:bodyPr/>
                    <a:lstStyle/>
                    <a:p>
                      <a:r>
                        <a:rPr lang="en-US" sz="1800" dirty="0"/>
                        <a:t>4</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solidFill>
                      <a:schemeClr val="tx1"/>
                    </a:solidFill>
                  </a:tcPr>
                </a:tc>
                <a:tc>
                  <a:txBody>
                    <a:bodyPr/>
                    <a:lstStyle/>
                    <a:p>
                      <a:endParaRPr lang="en-US" sz="1800" dirty="0"/>
                    </a:p>
                  </a:txBody>
                  <a:tcPr marL="91444" marR="91444" marT="45727" marB="45727">
                    <a:solidFill>
                      <a:schemeClr val="tx1"/>
                    </a:solidFill>
                  </a:tcPr>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extLst>
                  <a:ext uri="{0D108BD9-81ED-4DB2-BD59-A6C34878D82A}">
                    <a16:rowId xmlns:a16="http://schemas.microsoft.com/office/drawing/2014/main" val="10004"/>
                  </a:ext>
                </a:extLst>
              </a:tr>
              <a:tr h="370898">
                <a:tc>
                  <a:txBody>
                    <a:bodyPr/>
                    <a:lstStyle/>
                    <a:p>
                      <a:r>
                        <a:rPr lang="en-US" sz="1800" dirty="0"/>
                        <a:t>5</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solidFill>
                      <a:schemeClr val="tx1"/>
                    </a:solidFill>
                  </a:tcPr>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extLst>
                  <a:ext uri="{0D108BD9-81ED-4DB2-BD59-A6C34878D82A}">
                    <a16:rowId xmlns:a16="http://schemas.microsoft.com/office/drawing/2014/main" val="10005"/>
                  </a:ext>
                </a:extLst>
              </a:tr>
              <a:tr h="370898">
                <a:tc>
                  <a:txBody>
                    <a:bodyPr/>
                    <a:lstStyle/>
                    <a:p>
                      <a:r>
                        <a:rPr lang="en-US" sz="1800" dirty="0"/>
                        <a:t>6</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extLst>
                  <a:ext uri="{0D108BD9-81ED-4DB2-BD59-A6C34878D82A}">
                    <a16:rowId xmlns:a16="http://schemas.microsoft.com/office/drawing/2014/main" val="10006"/>
                  </a:ext>
                </a:extLst>
              </a:tr>
              <a:tr h="370898">
                <a:tc>
                  <a:txBody>
                    <a:bodyPr/>
                    <a:lstStyle/>
                    <a:p>
                      <a:r>
                        <a:rPr lang="en-US" sz="1800" dirty="0"/>
                        <a:t>7</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extLst>
                  <a:ext uri="{0D108BD9-81ED-4DB2-BD59-A6C34878D82A}">
                    <a16:rowId xmlns:a16="http://schemas.microsoft.com/office/drawing/2014/main" val="10007"/>
                  </a:ext>
                </a:extLst>
              </a:tr>
              <a:tr h="370898">
                <a:tc>
                  <a:txBody>
                    <a:bodyPr/>
                    <a:lstStyle/>
                    <a:p>
                      <a:r>
                        <a:rPr lang="en-US" sz="1800" dirty="0"/>
                        <a:t>8</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extLst>
                  <a:ext uri="{0D108BD9-81ED-4DB2-BD59-A6C34878D82A}">
                    <a16:rowId xmlns:a16="http://schemas.microsoft.com/office/drawing/2014/main" val="10008"/>
                  </a:ext>
                </a:extLst>
              </a:tr>
              <a:tr h="370898">
                <a:tc>
                  <a:txBody>
                    <a:bodyPr/>
                    <a:lstStyle/>
                    <a:p>
                      <a:r>
                        <a:rPr lang="en-US" sz="1800" dirty="0"/>
                        <a:t>9</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extLst>
                  <a:ext uri="{0D108BD9-81ED-4DB2-BD59-A6C34878D82A}">
                    <a16:rowId xmlns:a16="http://schemas.microsoft.com/office/drawing/2014/main" val="10009"/>
                  </a:ext>
                </a:extLst>
              </a:tr>
              <a:tr h="370898">
                <a:tc>
                  <a:txBody>
                    <a:bodyPr/>
                    <a:lstStyle/>
                    <a:p>
                      <a:r>
                        <a:rPr lang="en-US" sz="1800" dirty="0"/>
                        <a:t>10</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extLst>
                  <a:ext uri="{0D108BD9-81ED-4DB2-BD59-A6C34878D82A}">
                    <a16:rowId xmlns:a16="http://schemas.microsoft.com/office/drawing/2014/main" val="10010"/>
                  </a:ext>
                </a:extLst>
              </a:tr>
            </a:tbl>
          </a:graphicData>
        </a:graphic>
      </p:graphicFrame>
      <p:sp>
        <p:nvSpPr>
          <p:cNvPr id="66709" name="TextBox 6"/>
          <p:cNvSpPr txBox="1">
            <a:spLocks noChangeArrowheads="1"/>
          </p:cNvSpPr>
          <p:nvPr/>
        </p:nvSpPr>
        <p:spPr bwMode="auto">
          <a:xfrm>
            <a:off x="2376488" y="1500188"/>
            <a:ext cx="706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400"/>
              <a:t>Items</a:t>
            </a:r>
          </a:p>
        </p:txBody>
      </p:sp>
      <p:sp>
        <p:nvSpPr>
          <p:cNvPr id="66710" name="TextBox 7"/>
          <p:cNvSpPr txBox="1">
            <a:spLocks noChangeArrowheads="1"/>
          </p:cNvSpPr>
          <p:nvPr/>
        </p:nvSpPr>
        <p:spPr bwMode="auto">
          <a:xfrm rot="-5400000">
            <a:off x="-491331" y="3677444"/>
            <a:ext cx="1352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400"/>
              <a:t>Transactions</a:t>
            </a:r>
          </a:p>
        </p:txBody>
      </p:sp>
      <p:graphicFrame>
        <p:nvGraphicFramePr>
          <p:cNvPr id="10" name="Table 9"/>
          <p:cNvGraphicFramePr>
            <a:graphicFrameLocks noGrp="1"/>
          </p:cNvGraphicFramePr>
          <p:nvPr/>
        </p:nvGraphicFramePr>
        <p:xfrm>
          <a:off x="5654675" y="1860550"/>
          <a:ext cx="3260725" cy="1692274"/>
        </p:xfrm>
        <a:graphic>
          <a:graphicData uri="http://schemas.openxmlformats.org/drawingml/2006/table">
            <a:tbl>
              <a:tblPr firstRow="1" bandRow="1">
                <a:tableStyleId>{EB344D84-9AFB-497E-A393-DC336BA19D2E}</a:tableStyleId>
              </a:tblPr>
              <a:tblGrid>
                <a:gridCol w="1151546">
                  <a:extLst>
                    <a:ext uri="{9D8B030D-6E8A-4147-A177-3AD203B41FA5}">
                      <a16:colId xmlns:a16="http://schemas.microsoft.com/office/drawing/2014/main" val="20000"/>
                    </a:ext>
                  </a:extLst>
                </a:gridCol>
                <a:gridCol w="1022271">
                  <a:extLst>
                    <a:ext uri="{9D8B030D-6E8A-4147-A177-3AD203B41FA5}">
                      <a16:colId xmlns:a16="http://schemas.microsoft.com/office/drawing/2014/main" val="20001"/>
                    </a:ext>
                  </a:extLst>
                </a:gridCol>
                <a:gridCol w="1086908">
                  <a:extLst>
                    <a:ext uri="{9D8B030D-6E8A-4147-A177-3AD203B41FA5}">
                      <a16:colId xmlns:a16="http://schemas.microsoft.com/office/drawing/2014/main" val="20002"/>
                    </a:ext>
                  </a:extLst>
                </a:gridCol>
              </a:tblGrid>
              <a:tr h="579337">
                <a:tc>
                  <a:txBody>
                    <a:bodyPr/>
                    <a:lstStyle/>
                    <a:p>
                      <a:r>
                        <a:rPr lang="en-US" sz="1600" baseline="0" dirty="0" err="1">
                          <a:solidFill>
                            <a:schemeClr val="tx1"/>
                          </a:solidFill>
                        </a:rPr>
                        <a:t>Itemsets</a:t>
                      </a:r>
                      <a:endParaRPr lang="en-US" sz="1600" dirty="0">
                        <a:solidFill>
                          <a:schemeClr val="tx1"/>
                        </a:solidFill>
                      </a:endParaRPr>
                    </a:p>
                  </a:txBody>
                  <a:tcPr marL="91453" marR="91453" marT="45737" marB="45737"/>
                </a:tc>
                <a:tc>
                  <a:txBody>
                    <a:bodyPr/>
                    <a:lstStyle/>
                    <a:p>
                      <a:r>
                        <a:rPr lang="en-US" sz="1600" dirty="0">
                          <a:solidFill>
                            <a:schemeClr val="tx1"/>
                          </a:solidFill>
                        </a:rPr>
                        <a:t>Support</a:t>
                      </a:r>
                    </a:p>
                    <a:p>
                      <a:r>
                        <a:rPr lang="en-US" sz="1600" dirty="0">
                          <a:solidFill>
                            <a:schemeClr val="tx1"/>
                          </a:solidFill>
                        </a:rPr>
                        <a:t>(counts)</a:t>
                      </a:r>
                    </a:p>
                  </a:txBody>
                  <a:tcPr marL="91453" marR="91453" marT="45737" marB="45737"/>
                </a:tc>
                <a:tc>
                  <a:txBody>
                    <a:bodyPr/>
                    <a:lstStyle/>
                    <a:p>
                      <a:r>
                        <a:rPr lang="en-US" sz="1600" dirty="0">
                          <a:solidFill>
                            <a:schemeClr val="tx1"/>
                          </a:solidFill>
                        </a:rPr>
                        <a:t>Closed </a:t>
                      </a:r>
                      <a:r>
                        <a:rPr lang="en-US" sz="1600" dirty="0" err="1">
                          <a:solidFill>
                            <a:schemeClr val="tx1"/>
                          </a:solidFill>
                        </a:rPr>
                        <a:t>itemsets</a:t>
                      </a:r>
                      <a:endParaRPr lang="en-US" sz="1600" dirty="0">
                        <a:solidFill>
                          <a:schemeClr val="tx1"/>
                        </a:solidFill>
                      </a:endParaRPr>
                    </a:p>
                  </a:txBody>
                  <a:tcPr marL="91453" marR="91453" marT="45737" marB="45737"/>
                </a:tc>
                <a:extLst>
                  <a:ext uri="{0D108BD9-81ED-4DB2-BD59-A6C34878D82A}">
                    <a16:rowId xmlns:a16="http://schemas.microsoft.com/office/drawing/2014/main" val="10000"/>
                  </a:ext>
                </a:extLst>
              </a:tr>
              <a:tr h="370979">
                <a:tc>
                  <a:txBody>
                    <a:bodyPr/>
                    <a:lstStyle/>
                    <a:p>
                      <a:r>
                        <a:rPr lang="en-US" sz="1800" b="1" dirty="0">
                          <a:solidFill>
                            <a:srgbClr val="FF0000"/>
                          </a:solidFill>
                        </a:rPr>
                        <a:t>{C}</a:t>
                      </a:r>
                    </a:p>
                  </a:txBody>
                  <a:tcPr marL="91453" marR="91453" marT="45737" marB="45737"/>
                </a:tc>
                <a:tc>
                  <a:txBody>
                    <a:bodyPr/>
                    <a:lstStyle/>
                    <a:p>
                      <a:r>
                        <a:rPr lang="en-US" sz="1800" b="1" dirty="0">
                          <a:solidFill>
                            <a:srgbClr val="FF0000"/>
                          </a:solidFill>
                        </a:rPr>
                        <a:t>3</a:t>
                      </a:r>
                    </a:p>
                  </a:txBody>
                  <a:tcPr marL="91453" marR="91453" marT="45737" marB="45737"/>
                </a:tc>
                <a:tc>
                  <a:txBody>
                    <a:bodyPr/>
                    <a:lstStyle/>
                    <a:p>
                      <a:r>
                        <a:rPr lang="en-US" sz="1800" b="1" dirty="0">
                          <a:solidFill>
                            <a:srgbClr val="FF0000"/>
                          </a:solidFill>
                          <a:sym typeface="Wingdings" panose="05000000000000000000" pitchFamily="2" charset="2"/>
                        </a:rPr>
                        <a:t></a:t>
                      </a:r>
                      <a:endParaRPr lang="en-US" sz="1800" b="1" dirty="0">
                        <a:solidFill>
                          <a:srgbClr val="FF0000"/>
                        </a:solidFill>
                      </a:endParaRPr>
                    </a:p>
                  </a:txBody>
                  <a:tcPr marL="91453" marR="91453" marT="45737" marB="45737"/>
                </a:tc>
                <a:extLst>
                  <a:ext uri="{0D108BD9-81ED-4DB2-BD59-A6C34878D82A}">
                    <a16:rowId xmlns:a16="http://schemas.microsoft.com/office/drawing/2014/main" val="10001"/>
                  </a:ext>
                </a:extLst>
              </a:tr>
              <a:tr h="370979">
                <a:tc>
                  <a:txBody>
                    <a:bodyPr/>
                    <a:lstStyle/>
                    <a:p>
                      <a:r>
                        <a:rPr lang="en-US" sz="1800" dirty="0"/>
                        <a:t>{D}</a:t>
                      </a:r>
                    </a:p>
                  </a:txBody>
                  <a:tcPr marL="91453" marR="91453" marT="45737" marB="45737"/>
                </a:tc>
                <a:tc>
                  <a:txBody>
                    <a:bodyPr/>
                    <a:lstStyle/>
                    <a:p>
                      <a:r>
                        <a:rPr lang="en-US" sz="1800" dirty="0"/>
                        <a:t>2</a:t>
                      </a:r>
                    </a:p>
                  </a:txBody>
                  <a:tcPr marL="91453" marR="91453" marT="45737" marB="45737"/>
                </a:tc>
                <a:tc>
                  <a:txBody>
                    <a:bodyPr/>
                    <a:lstStyle/>
                    <a:p>
                      <a:endParaRPr lang="en-US" sz="1800"/>
                    </a:p>
                  </a:txBody>
                  <a:tcPr marL="91453" marR="91453" marT="45737" marB="45737"/>
                </a:tc>
                <a:extLst>
                  <a:ext uri="{0D108BD9-81ED-4DB2-BD59-A6C34878D82A}">
                    <a16:rowId xmlns:a16="http://schemas.microsoft.com/office/drawing/2014/main" val="10002"/>
                  </a:ext>
                </a:extLst>
              </a:tr>
              <a:tr h="370979">
                <a:tc>
                  <a:txBody>
                    <a:bodyPr/>
                    <a:lstStyle/>
                    <a:p>
                      <a:r>
                        <a:rPr lang="en-US" sz="1800" b="1" dirty="0">
                          <a:solidFill>
                            <a:srgbClr val="FF0000"/>
                          </a:solidFill>
                        </a:rPr>
                        <a:t>{C,D}</a:t>
                      </a:r>
                    </a:p>
                  </a:txBody>
                  <a:tcPr marL="91453" marR="91453" marT="45737" marB="45737"/>
                </a:tc>
                <a:tc>
                  <a:txBody>
                    <a:bodyPr/>
                    <a:lstStyle/>
                    <a:p>
                      <a:r>
                        <a:rPr lang="en-US" sz="1800" b="1" dirty="0">
                          <a:solidFill>
                            <a:srgbClr val="FF0000"/>
                          </a:solidFill>
                        </a:rPr>
                        <a:t>2</a:t>
                      </a:r>
                    </a:p>
                  </a:txBody>
                  <a:tcPr marL="91453" marR="91453"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sym typeface="Wingdings" panose="05000000000000000000" pitchFamily="2" charset="2"/>
                        </a:rPr>
                        <a:t></a:t>
                      </a:r>
                      <a:endParaRPr lang="en-US" sz="1800" b="1" dirty="0">
                        <a:solidFill>
                          <a:srgbClr val="FF0000"/>
                        </a:solidFill>
                      </a:endParaRPr>
                    </a:p>
                  </a:txBody>
                  <a:tcPr marL="91453" marR="91453" marT="45737" marB="45737"/>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853420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a:t>Example 2</a:t>
            </a:r>
          </a:p>
        </p:txBody>
      </p:sp>
      <p:graphicFrame>
        <p:nvGraphicFramePr>
          <p:cNvPr id="6" name="Content Placeholder 3"/>
          <p:cNvGraphicFramePr>
            <a:graphicFrameLocks/>
          </p:cNvGraphicFramePr>
          <p:nvPr/>
        </p:nvGraphicFramePr>
        <p:xfrm>
          <a:off x="342900" y="1820863"/>
          <a:ext cx="5135559" cy="4079878"/>
        </p:xfrm>
        <a:graphic>
          <a:graphicData uri="http://schemas.openxmlformats.org/drawingml/2006/table">
            <a:tbl>
              <a:tblPr firstRow="1" bandRow="1">
                <a:tableStyleId>{5C22544A-7EE6-4342-B048-85BDC9FD1C3A}</a:tableStyleId>
              </a:tblPr>
              <a:tblGrid>
                <a:gridCol w="466869">
                  <a:extLst>
                    <a:ext uri="{9D8B030D-6E8A-4147-A177-3AD203B41FA5}">
                      <a16:colId xmlns:a16="http://schemas.microsoft.com/office/drawing/2014/main" val="20000"/>
                    </a:ext>
                  </a:extLst>
                </a:gridCol>
                <a:gridCol w="466869">
                  <a:extLst>
                    <a:ext uri="{9D8B030D-6E8A-4147-A177-3AD203B41FA5}">
                      <a16:colId xmlns:a16="http://schemas.microsoft.com/office/drawing/2014/main" val="20001"/>
                    </a:ext>
                  </a:extLst>
                </a:gridCol>
                <a:gridCol w="466869">
                  <a:extLst>
                    <a:ext uri="{9D8B030D-6E8A-4147-A177-3AD203B41FA5}">
                      <a16:colId xmlns:a16="http://schemas.microsoft.com/office/drawing/2014/main" val="20002"/>
                    </a:ext>
                  </a:extLst>
                </a:gridCol>
                <a:gridCol w="466869">
                  <a:extLst>
                    <a:ext uri="{9D8B030D-6E8A-4147-A177-3AD203B41FA5}">
                      <a16:colId xmlns:a16="http://schemas.microsoft.com/office/drawing/2014/main" val="20003"/>
                    </a:ext>
                  </a:extLst>
                </a:gridCol>
                <a:gridCol w="466869">
                  <a:extLst>
                    <a:ext uri="{9D8B030D-6E8A-4147-A177-3AD203B41FA5}">
                      <a16:colId xmlns:a16="http://schemas.microsoft.com/office/drawing/2014/main" val="20004"/>
                    </a:ext>
                  </a:extLst>
                </a:gridCol>
                <a:gridCol w="466869">
                  <a:extLst>
                    <a:ext uri="{9D8B030D-6E8A-4147-A177-3AD203B41FA5}">
                      <a16:colId xmlns:a16="http://schemas.microsoft.com/office/drawing/2014/main" val="20005"/>
                    </a:ext>
                  </a:extLst>
                </a:gridCol>
                <a:gridCol w="466869">
                  <a:extLst>
                    <a:ext uri="{9D8B030D-6E8A-4147-A177-3AD203B41FA5}">
                      <a16:colId xmlns:a16="http://schemas.microsoft.com/office/drawing/2014/main" val="20006"/>
                    </a:ext>
                  </a:extLst>
                </a:gridCol>
                <a:gridCol w="466869">
                  <a:extLst>
                    <a:ext uri="{9D8B030D-6E8A-4147-A177-3AD203B41FA5}">
                      <a16:colId xmlns:a16="http://schemas.microsoft.com/office/drawing/2014/main" val="20007"/>
                    </a:ext>
                  </a:extLst>
                </a:gridCol>
                <a:gridCol w="466869">
                  <a:extLst>
                    <a:ext uri="{9D8B030D-6E8A-4147-A177-3AD203B41FA5}">
                      <a16:colId xmlns:a16="http://schemas.microsoft.com/office/drawing/2014/main" val="20008"/>
                    </a:ext>
                  </a:extLst>
                </a:gridCol>
                <a:gridCol w="466869">
                  <a:extLst>
                    <a:ext uri="{9D8B030D-6E8A-4147-A177-3AD203B41FA5}">
                      <a16:colId xmlns:a16="http://schemas.microsoft.com/office/drawing/2014/main" val="20009"/>
                    </a:ext>
                  </a:extLst>
                </a:gridCol>
                <a:gridCol w="466869">
                  <a:extLst>
                    <a:ext uri="{9D8B030D-6E8A-4147-A177-3AD203B41FA5}">
                      <a16:colId xmlns:a16="http://schemas.microsoft.com/office/drawing/2014/main" val="20010"/>
                    </a:ext>
                  </a:extLst>
                </a:gridCol>
              </a:tblGrid>
              <a:tr h="370898">
                <a:tc>
                  <a:txBody>
                    <a:bodyPr/>
                    <a:lstStyle/>
                    <a:p>
                      <a:endParaRPr lang="en-US" sz="1800" dirty="0"/>
                    </a:p>
                  </a:txBody>
                  <a:tcPr marL="91444" marR="91444" marT="45727" marB="45727"/>
                </a:tc>
                <a:tc>
                  <a:txBody>
                    <a:bodyPr/>
                    <a:lstStyle/>
                    <a:p>
                      <a:r>
                        <a:rPr lang="en-US" sz="1800" dirty="0"/>
                        <a:t>A</a:t>
                      </a:r>
                    </a:p>
                  </a:txBody>
                  <a:tcPr marL="91444" marR="91444" marT="45727" marB="45727"/>
                </a:tc>
                <a:tc>
                  <a:txBody>
                    <a:bodyPr/>
                    <a:lstStyle/>
                    <a:p>
                      <a:r>
                        <a:rPr lang="en-US" sz="1800" dirty="0"/>
                        <a:t>B</a:t>
                      </a:r>
                    </a:p>
                  </a:txBody>
                  <a:tcPr marL="91444" marR="91444" marT="45727" marB="45727"/>
                </a:tc>
                <a:tc>
                  <a:txBody>
                    <a:bodyPr/>
                    <a:lstStyle/>
                    <a:p>
                      <a:r>
                        <a:rPr lang="en-US" sz="1800" dirty="0"/>
                        <a:t>C</a:t>
                      </a:r>
                    </a:p>
                  </a:txBody>
                  <a:tcPr marL="91444" marR="91444" marT="45727" marB="45727"/>
                </a:tc>
                <a:tc>
                  <a:txBody>
                    <a:bodyPr/>
                    <a:lstStyle/>
                    <a:p>
                      <a:r>
                        <a:rPr lang="en-US" sz="1800" dirty="0"/>
                        <a:t>D</a:t>
                      </a:r>
                    </a:p>
                  </a:txBody>
                  <a:tcPr marL="91444" marR="91444" marT="45727" marB="45727"/>
                </a:tc>
                <a:tc>
                  <a:txBody>
                    <a:bodyPr/>
                    <a:lstStyle/>
                    <a:p>
                      <a:r>
                        <a:rPr lang="en-US" sz="1800" dirty="0"/>
                        <a:t>E</a:t>
                      </a:r>
                    </a:p>
                  </a:txBody>
                  <a:tcPr marL="91444" marR="91444" marT="45727" marB="45727"/>
                </a:tc>
                <a:tc>
                  <a:txBody>
                    <a:bodyPr/>
                    <a:lstStyle/>
                    <a:p>
                      <a:r>
                        <a:rPr lang="en-US" sz="1800" dirty="0"/>
                        <a:t>F</a:t>
                      </a:r>
                    </a:p>
                  </a:txBody>
                  <a:tcPr marL="91444" marR="91444" marT="45727" marB="45727"/>
                </a:tc>
                <a:tc>
                  <a:txBody>
                    <a:bodyPr/>
                    <a:lstStyle/>
                    <a:p>
                      <a:r>
                        <a:rPr lang="en-US" sz="1800" dirty="0"/>
                        <a:t>G</a:t>
                      </a:r>
                    </a:p>
                  </a:txBody>
                  <a:tcPr marL="91444" marR="91444" marT="45727" marB="45727"/>
                </a:tc>
                <a:tc>
                  <a:txBody>
                    <a:bodyPr/>
                    <a:lstStyle/>
                    <a:p>
                      <a:r>
                        <a:rPr lang="en-US" sz="1800" dirty="0"/>
                        <a:t>H</a:t>
                      </a:r>
                    </a:p>
                  </a:txBody>
                  <a:tcPr marL="91444" marR="91444" marT="45727" marB="45727"/>
                </a:tc>
                <a:tc>
                  <a:txBody>
                    <a:bodyPr/>
                    <a:lstStyle/>
                    <a:p>
                      <a:r>
                        <a:rPr lang="en-US" sz="1800" dirty="0"/>
                        <a:t>I</a:t>
                      </a:r>
                    </a:p>
                  </a:txBody>
                  <a:tcPr marL="91444" marR="91444" marT="45727" marB="45727"/>
                </a:tc>
                <a:tc>
                  <a:txBody>
                    <a:bodyPr/>
                    <a:lstStyle/>
                    <a:p>
                      <a:r>
                        <a:rPr lang="en-US" sz="1800" dirty="0"/>
                        <a:t>J</a:t>
                      </a:r>
                    </a:p>
                  </a:txBody>
                  <a:tcPr marL="91444" marR="91444" marT="45727" marB="45727"/>
                </a:tc>
                <a:extLst>
                  <a:ext uri="{0D108BD9-81ED-4DB2-BD59-A6C34878D82A}">
                    <a16:rowId xmlns:a16="http://schemas.microsoft.com/office/drawing/2014/main" val="10000"/>
                  </a:ext>
                </a:extLst>
              </a:tr>
              <a:tr h="370898">
                <a:tc>
                  <a:txBody>
                    <a:bodyPr/>
                    <a:lstStyle/>
                    <a:p>
                      <a:r>
                        <a:rPr lang="en-US" sz="1800" dirty="0"/>
                        <a:t>1</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extLst>
                  <a:ext uri="{0D108BD9-81ED-4DB2-BD59-A6C34878D82A}">
                    <a16:rowId xmlns:a16="http://schemas.microsoft.com/office/drawing/2014/main" val="10001"/>
                  </a:ext>
                </a:extLst>
              </a:tr>
              <a:tr h="370898">
                <a:tc>
                  <a:txBody>
                    <a:bodyPr/>
                    <a:lstStyle/>
                    <a:p>
                      <a:r>
                        <a:rPr lang="en-US" sz="1800" dirty="0"/>
                        <a:t>2</a:t>
                      </a:r>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dirty="0"/>
                    </a:p>
                  </a:txBody>
                  <a:tcPr marL="91444" marR="91444" marT="45727" marB="45727"/>
                </a:tc>
                <a:tc>
                  <a:txBody>
                    <a:bodyPr/>
                    <a:lstStyle/>
                    <a:p>
                      <a:endParaRPr lang="en-US" sz="1800" dirty="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extLst>
                  <a:ext uri="{0D108BD9-81ED-4DB2-BD59-A6C34878D82A}">
                    <a16:rowId xmlns:a16="http://schemas.microsoft.com/office/drawing/2014/main" val="10002"/>
                  </a:ext>
                </a:extLst>
              </a:tr>
              <a:tr h="370898">
                <a:tc>
                  <a:txBody>
                    <a:bodyPr/>
                    <a:lstStyle/>
                    <a:p>
                      <a:r>
                        <a:rPr lang="en-US" sz="1800" dirty="0"/>
                        <a:t>3</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solidFill>
                      <a:schemeClr val="tx1"/>
                    </a:solidFill>
                  </a:tcPr>
                </a:tc>
                <a:tc>
                  <a:txBody>
                    <a:bodyPr/>
                    <a:lstStyle/>
                    <a:p>
                      <a:endParaRPr lang="en-US" sz="1800" dirty="0"/>
                    </a:p>
                  </a:txBody>
                  <a:tcPr marL="91444" marR="91444" marT="45727" marB="45727">
                    <a:solidFill>
                      <a:schemeClr val="tx1"/>
                    </a:solidFill>
                  </a:tcPr>
                </a:tc>
                <a:tc>
                  <a:txBody>
                    <a:bodyPr/>
                    <a:lstStyle/>
                    <a:p>
                      <a:endParaRPr lang="en-US" sz="1800" dirty="0"/>
                    </a:p>
                  </a:txBody>
                  <a:tcPr marL="91444" marR="91444" marT="45727" marB="45727">
                    <a:solidFill>
                      <a:schemeClr val="tx1"/>
                    </a:solidFill>
                  </a:tcPr>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extLst>
                  <a:ext uri="{0D108BD9-81ED-4DB2-BD59-A6C34878D82A}">
                    <a16:rowId xmlns:a16="http://schemas.microsoft.com/office/drawing/2014/main" val="10003"/>
                  </a:ext>
                </a:extLst>
              </a:tr>
              <a:tr h="370898">
                <a:tc>
                  <a:txBody>
                    <a:bodyPr/>
                    <a:lstStyle/>
                    <a:p>
                      <a:r>
                        <a:rPr lang="en-US" sz="1800" dirty="0"/>
                        <a:t>4</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solidFill>
                      <a:schemeClr val="tx1"/>
                    </a:solidFill>
                  </a:tcPr>
                </a:tc>
                <a:tc>
                  <a:txBody>
                    <a:bodyPr/>
                    <a:lstStyle/>
                    <a:p>
                      <a:endParaRPr lang="en-US" sz="1800" dirty="0"/>
                    </a:p>
                  </a:txBody>
                  <a:tcPr marL="91444" marR="91444" marT="45727" marB="45727">
                    <a:solidFill>
                      <a:schemeClr val="tx1"/>
                    </a:solidFill>
                  </a:tcPr>
                </a:tc>
                <a:tc>
                  <a:txBody>
                    <a:bodyPr/>
                    <a:lstStyle/>
                    <a:p>
                      <a:endParaRPr lang="en-US" sz="1800" dirty="0"/>
                    </a:p>
                  </a:txBody>
                  <a:tcPr marL="91444" marR="91444" marT="45727" marB="45727">
                    <a:solidFill>
                      <a:schemeClr val="tx1"/>
                    </a:solidFill>
                  </a:tcPr>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extLst>
                  <a:ext uri="{0D108BD9-81ED-4DB2-BD59-A6C34878D82A}">
                    <a16:rowId xmlns:a16="http://schemas.microsoft.com/office/drawing/2014/main" val="10004"/>
                  </a:ext>
                </a:extLst>
              </a:tr>
              <a:tr h="370898">
                <a:tc>
                  <a:txBody>
                    <a:bodyPr/>
                    <a:lstStyle/>
                    <a:p>
                      <a:r>
                        <a:rPr lang="en-US" sz="1800" dirty="0"/>
                        <a:t>5</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solidFill>
                      <a:schemeClr val="tx1"/>
                    </a:solidFill>
                  </a:tcPr>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extLst>
                  <a:ext uri="{0D108BD9-81ED-4DB2-BD59-A6C34878D82A}">
                    <a16:rowId xmlns:a16="http://schemas.microsoft.com/office/drawing/2014/main" val="10005"/>
                  </a:ext>
                </a:extLst>
              </a:tr>
              <a:tr h="370898">
                <a:tc>
                  <a:txBody>
                    <a:bodyPr/>
                    <a:lstStyle/>
                    <a:p>
                      <a:r>
                        <a:rPr lang="en-US" sz="1800" dirty="0"/>
                        <a:t>6</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extLst>
                  <a:ext uri="{0D108BD9-81ED-4DB2-BD59-A6C34878D82A}">
                    <a16:rowId xmlns:a16="http://schemas.microsoft.com/office/drawing/2014/main" val="10006"/>
                  </a:ext>
                </a:extLst>
              </a:tr>
              <a:tr h="370898">
                <a:tc>
                  <a:txBody>
                    <a:bodyPr/>
                    <a:lstStyle/>
                    <a:p>
                      <a:r>
                        <a:rPr lang="en-US" sz="1800" dirty="0"/>
                        <a:t>7</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extLst>
                  <a:ext uri="{0D108BD9-81ED-4DB2-BD59-A6C34878D82A}">
                    <a16:rowId xmlns:a16="http://schemas.microsoft.com/office/drawing/2014/main" val="10007"/>
                  </a:ext>
                </a:extLst>
              </a:tr>
              <a:tr h="370898">
                <a:tc>
                  <a:txBody>
                    <a:bodyPr/>
                    <a:lstStyle/>
                    <a:p>
                      <a:r>
                        <a:rPr lang="en-US" sz="1800" dirty="0"/>
                        <a:t>8</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extLst>
                  <a:ext uri="{0D108BD9-81ED-4DB2-BD59-A6C34878D82A}">
                    <a16:rowId xmlns:a16="http://schemas.microsoft.com/office/drawing/2014/main" val="10008"/>
                  </a:ext>
                </a:extLst>
              </a:tr>
              <a:tr h="370898">
                <a:tc>
                  <a:txBody>
                    <a:bodyPr/>
                    <a:lstStyle/>
                    <a:p>
                      <a:r>
                        <a:rPr lang="en-US" sz="1800" dirty="0"/>
                        <a:t>9</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extLst>
                  <a:ext uri="{0D108BD9-81ED-4DB2-BD59-A6C34878D82A}">
                    <a16:rowId xmlns:a16="http://schemas.microsoft.com/office/drawing/2014/main" val="10009"/>
                  </a:ext>
                </a:extLst>
              </a:tr>
              <a:tr h="370898">
                <a:tc>
                  <a:txBody>
                    <a:bodyPr/>
                    <a:lstStyle/>
                    <a:p>
                      <a:r>
                        <a:rPr lang="en-US" sz="1800" dirty="0"/>
                        <a:t>10</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extLst>
                  <a:ext uri="{0D108BD9-81ED-4DB2-BD59-A6C34878D82A}">
                    <a16:rowId xmlns:a16="http://schemas.microsoft.com/office/drawing/2014/main" val="10010"/>
                  </a:ext>
                </a:extLst>
              </a:tr>
            </a:tbl>
          </a:graphicData>
        </a:graphic>
      </p:graphicFrame>
      <p:sp>
        <p:nvSpPr>
          <p:cNvPr id="67733" name="TextBox 6"/>
          <p:cNvSpPr txBox="1">
            <a:spLocks noChangeArrowheads="1"/>
          </p:cNvSpPr>
          <p:nvPr/>
        </p:nvSpPr>
        <p:spPr bwMode="auto">
          <a:xfrm>
            <a:off x="2376488" y="1500188"/>
            <a:ext cx="706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400"/>
              <a:t>Items</a:t>
            </a:r>
          </a:p>
        </p:txBody>
      </p:sp>
      <p:sp>
        <p:nvSpPr>
          <p:cNvPr id="67734" name="TextBox 7"/>
          <p:cNvSpPr txBox="1">
            <a:spLocks noChangeArrowheads="1"/>
          </p:cNvSpPr>
          <p:nvPr/>
        </p:nvSpPr>
        <p:spPr bwMode="auto">
          <a:xfrm rot="-5400000">
            <a:off x="-491331" y="3677444"/>
            <a:ext cx="1352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400"/>
              <a:t>Transactions</a:t>
            </a:r>
          </a:p>
        </p:txBody>
      </p:sp>
      <p:graphicFrame>
        <p:nvGraphicFramePr>
          <p:cNvPr id="10" name="Table 9"/>
          <p:cNvGraphicFramePr>
            <a:graphicFrameLocks noGrp="1"/>
          </p:cNvGraphicFramePr>
          <p:nvPr/>
        </p:nvGraphicFramePr>
        <p:xfrm>
          <a:off x="5654675" y="1860550"/>
          <a:ext cx="3184524" cy="3175000"/>
        </p:xfrm>
        <a:graphic>
          <a:graphicData uri="http://schemas.openxmlformats.org/drawingml/2006/table">
            <a:tbl>
              <a:tblPr firstRow="1" bandRow="1">
                <a:tableStyleId>{EB344D84-9AFB-497E-A393-DC336BA19D2E}</a:tableStyleId>
              </a:tblPr>
              <a:tblGrid>
                <a:gridCol w="1061508">
                  <a:extLst>
                    <a:ext uri="{9D8B030D-6E8A-4147-A177-3AD203B41FA5}">
                      <a16:colId xmlns:a16="http://schemas.microsoft.com/office/drawing/2014/main" val="20000"/>
                    </a:ext>
                  </a:extLst>
                </a:gridCol>
                <a:gridCol w="1061508">
                  <a:extLst>
                    <a:ext uri="{9D8B030D-6E8A-4147-A177-3AD203B41FA5}">
                      <a16:colId xmlns:a16="http://schemas.microsoft.com/office/drawing/2014/main" val="20001"/>
                    </a:ext>
                  </a:extLst>
                </a:gridCol>
                <a:gridCol w="1061508">
                  <a:extLst>
                    <a:ext uri="{9D8B030D-6E8A-4147-A177-3AD203B41FA5}">
                      <a16:colId xmlns:a16="http://schemas.microsoft.com/office/drawing/2014/main" val="20002"/>
                    </a:ext>
                  </a:extLst>
                </a:gridCol>
              </a:tblGrid>
              <a:tr h="330926">
                <a:tc>
                  <a:txBody>
                    <a:bodyPr/>
                    <a:lstStyle/>
                    <a:p>
                      <a:r>
                        <a:rPr lang="en-US" sz="1600" baseline="0" dirty="0" err="1">
                          <a:solidFill>
                            <a:schemeClr val="tx1"/>
                          </a:solidFill>
                        </a:rPr>
                        <a:t>Itemsets</a:t>
                      </a:r>
                      <a:endParaRPr lang="en-US" sz="1600" dirty="0">
                        <a:solidFill>
                          <a:schemeClr val="tx1"/>
                        </a:solidFill>
                      </a:endParaRPr>
                    </a:p>
                  </a:txBody>
                  <a:tcPr marL="91453" marR="91453"/>
                </a:tc>
                <a:tc>
                  <a:txBody>
                    <a:bodyPr/>
                    <a:lstStyle/>
                    <a:p>
                      <a:r>
                        <a:rPr lang="en-US" sz="1600" dirty="0">
                          <a:solidFill>
                            <a:schemeClr val="tx1"/>
                          </a:solidFill>
                        </a:rPr>
                        <a:t>Support</a:t>
                      </a:r>
                    </a:p>
                    <a:p>
                      <a:r>
                        <a:rPr lang="en-US" sz="1600" dirty="0">
                          <a:solidFill>
                            <a:schemeClr val="tx1"/>
                          </a:solidFill>
                        </a:rPr>
                        <a:t>(counts)</a:t>
                      </a:r>
                    </a:p>
                  </a:txBody>
                  <a:tcPr marL="91453" marR="91453"/>
                </a:tc>
                <a:tc>
                  <a:txBody>
                    <a:bodyPr/>
                    <a:lstStyle/>
                    <a:p>
                      <a:r>
                        <a:rPr lang="en-US" sz="1600" dirty="0">
                          <a:solidFill>
                            <a:schemeClr val="tx1"/>
                          </a:solidFill>
                        </a:rPr>
                        <a:t>Closed </a:t>
                      </a:r>
                      <a:r>
                        <a:rPr lang="en-US" sz="1600" dirty="0" err="1">
                          <a:solidFill>
                            <a:schemeClr val="tx1"/>
                          </a:solidFill>
                        </a:rPr>
                        <a:t>itemsets</a:t>
                      </a:r>
                      <a:endParaRPr lang="en-US" sz="1600" dirty="0">
                        <a:solidFill>
                          <a:schemeClr val="tx1"/>
                        </a:solidFill>
                      </a:endParaRPr>
                    </a:p>
                  </a:txBody>
                  <a:tcPr marL="91453" marR="91453"/>
                </a:tc>
                <a:extLst>
                  <a:ext uri="{0D108BD9-81ED-4DB2-BD59-A6C34878D82A}">
                    <a16:rowId xmlns:a16="http://schemas.microsoft.com/office/drawing/2014/main" val="10000"/>
                  </a:ext>
                </a:extLst>
              </a:tr>
              <a:tr h="370840">
                <a:tc>
                  <a:txBody>
                    <a:bodyPr/>
                    <a:lstStyle/>
                    <a:p>
                      <a:r>
                        <a:rPr lang="en-US" b="0" dirty="0">
                          <a:solidFill>
                            <a:schemeClr val="tx1"/>
                          </a:solidFill>
                        </a:rPr>
                        <a:t>{C}</a:t>
                      </a:r>
                    </a:p>
                  </a:txBody>
                  <a:tcPr marL="91453" marR="91453"/>
                </a:tc>
                <a:tc>
                  <a:txBody>
                    <a:bodyPr/>
                    <a:lstStyle/>
                    <a:p>
                      <a:r>
                        <a:rPr lang="en-US" b="0" dirty="0">
                          <a:solidFill>
                            <a:schemeClr val="tx1"/>
                          </a:solidFill>
                        </a:rPr>
                        <a:t>3</a:t>
                      </a:r>
                    </a:p>
                  </a:txBody>
                  <a:tcPr marL="91453" marR="91453"/>
                </a:tc>
                <a:tc>
                  <a:txBody>
                    <a:bodyPr/>
                    <a:lstStyle/>
                    <a:p>
                      <a:endParaRPr lang="en-US" b="0" dirty="0">
                        <a:solidFill>
                          <a:schemeClr val="tx1"/>
                        </a:solidFill>
                      </a:endParaRPr>
                    </a:p>
                  </a:txBody>
                  <a:tcPr marL="91453" marR="91453"/>
                </a:tc>
                <a:extLst>
                  <a:ext uri="{0D108BD9-81ED-4DB2-BD59-A6C34878D82A}">
                    <a16:rowId xmlns:a16="http://schemas.microsoft.com/office/drawing/2014/main" val="10001"/>
                  </a:ext>
                </a:extLst>
              </a:tr>
              <a:tr h="370840">
                <a:tc>
                  <a:txBody>
                    <a:bodyPr/>
                    <a:lstStyle/>
                    <a:p>
                      <a:r>
                        <a:rPr lang="en-US" b="0" dirty="0">
                          <a:solidFill>
                            <a:schemeClr val="tx1"/>
                          </a:solidFill>
                        </a:rPr>
                        <a:t>{D}</a:t>
                      </a:r>
                    </a:p>
                  </a:txBody>
                  <a:tcPr marL="91453" marR="91453"/>
                </a:tc>
                <a:tc>
                  <a:txBody>
                    <a:bodyPr/>
                    <a:lstStyle/>
                    <a:p>
                      <a:r>
                        <a:rPr lang="en-US" b="0" dirty="0">
                          <a:solidFill>
                            <a:schemeClr val="tx1"/>
                          </a:solidFill>
                        </a:rPr>
                        <a:t>2</a:t>
                      </a:r>
                    </a:p>
                  </a:txBody>
                  <a:tcPr marL="91453" marR="91453"/>
                </a:tc>
                <a:tc>
                  <a:txBody>
                    <a:bodyPr/>
                    <a:lstStyle/>
                    <a:p>
                      <a:endParaRPr lang="en-US" b="0">
                        <a:solidFill>
                          <a:schemeClr val="tx1"/>
                        </a:solidFill>
                      </a:endParaRPr>
                    </a:p>
                  </a:txBody>
                  <a:tcPr marL="91453" marR="91453"/>
                </a:tc>
                <a:extLst>
                  <a:ext uri="{0D108BD9-81ED-4DB2-BD59-A6C34878D82A}">
                    <a16:rowId xmlns:a16="http://schemas.microsoft.com/office/drawing/2014/main" val="10002"/>
                  </a:ext>
                </a:extLst>
              </a:tr>
              <a:tr h="370840">
                <a:tc>
                  <a:txBody>
                    <a:bodyPr/>
                    <a:lstStyle/>
                    <a:p>
                      <a:r>
                        <a:rPr lang="en-US" b="0" dirty="0">
                          <a:solidFill>
                            <a:schemeClr val="tx1"/>
                          </a:solidFill>
                        </a:rPr>
                        <a:t>{E}</a:t>
                      </a:r>
                    </a:p>
                  </a:txBody>
                  <a:tcPr marL="91453" marR="91453"/>
                </a:tc>
                <a:tc>
                  <a:txBody>
                    <a:bodyPr/>
                    <a:lstStyle/>
                    <a:p>
                      <a:r>
                        <a:rPr lang="en-US" b="0" dirty="0">
                          <a:solidFill>
                            <a:schemeClr val="tx1"/>
                          </a:solidFill>
                        </a:rPr>
                        <a:t>2</a:t>
                      </a:r>
                    </a:p>
                  </a:txBody>
                  <a:tcPr marL="91453" marR="914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txBody>
                  <a:tcPr marL="91453" marR="91453"/>
                </a:tc>
                <a:extLst>
                  <a:ext uri="{0D108BD9-81ED-4DB2-BD59-A6C34878D82A}">
                    <a16:rowId xmlns:a16="http://schemas.microsoft.com/office/drawing/2014/main" val="10003"/>
                  </a:ext>
                </a:extLst>
              </a:tr>
              <a:tr h="370840">
                <a:tc>
                  <a:txBody>
                    <a:bodyPr/>
                    <a:lstStyle/>
                    <a:p>
                      <a:r>
                        <a:rPr lang="en-US" b="0" dirty="0">
                          <a:solidFill>
                            <a:schemeClr val="tx1"/>
                          </a:solidFill>
                        </a:rPr>
                        <a:t>{C,D}</a:t>
                      </a:r>
                    </a:p>
                  </a:txBody>
                  <a:tcPr marL="91453" marR="91453"/>
                </a:tc>
                <a:tc>
                  <a:txBody>
                    <a:bodyPr/>
                    <a:lstStyle/>
                    <a:p>
                      <a:r>
                        <a:rPr lang="en-US" b="0" dirty="0">
                          <a:solidFill>
                            <a:schemeClr val="tx1"/>
                          </a:solidFill>
                        </a:rPr>
                        <a:t>2</a:t>
                      </a:r>
                    </a:p>
                  </a:txBody>
                  <a:tcPr marL="91453" marR="914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txBody>
                  <a:tcPr marL="91453" marR="91453"/>
                </a:tc>
                <a:extLst>
                  <a:ext uri="{0D108BD9-81ED-4DB2-BD59-A6C34878D82A}">
                    <a16:rowId xmlns:a16="http://schemas.microsoft.com/office/drawing/2014/main" val="10004"/>
                  </a:ext>
                </a:extLst>
              </a:tr>
              <a:tr h="370840">
                <a:tc>
                  <a:txBody>
                    <a:bodyPr/>
                    <a:lstStyle/>
                    <a:p>
                      <a:r>
                        <a:rPr lang="en-US" b="0" dirty="0">
                          <a:solidFill>
                            <a:schemeClr val="tx1"/>
                          </a:solidFill>
                        </a:rPr>
                        <a:t>{C,E}</a:t>
                      </a:r>
                    </a:p>
                  </a:txBody>
                  <a:tcPr marL="91453" marR="91453"/>
                </a:tc>
                <a:tc>
                  <a:txBody>
                    <a:bodyPr/>
                    <a:lstStyle/>
                    <a:p>
                      <a:r>
                        <a:rPr lang="en-US" b="0" dirty="0">
                          <a:solidFill>
                            <a:schemeClr val="tx1"/>
                          </a:solidFill>
                        </a:rPr>
                        <a:t>2</a:t>
                      </a:r>
                    </a:p>
                  </a:txBody>
                  <a:tcPr marL="91453" marR="914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txBody>
                  <a:tcPr marL="91453" marR="91453"/>
                </a:tc>
                <a:extLst>
                  <a:ext uri="{0D108BD9-81ED-4DB2-BD59-A6C34878D82A}">
                    <a16:rowId xmlns:a16="http://schemas.microsoft.com/office/drawing/2014/main" val="10005"/>
                  </a:ext>
                </a:extLst>
              </a:tr>
              <a:tr h="370840">
                <a:tc>
                  <a:txBody>
                    <a:bodyPr/>
                    <a:lstStyle/>
                    <a:p>
                      <a:r>
                        <a:rPr lang="en-US" b="0" dirty="0">
                          <a:solidFill>
                            <a:schemeClr val="tx1"/>
                          </a:solidFill>
                        </a:rPr>
                        <a:t>{D,E}</a:t>
                      </a:r>
                    </a:p>
                  </a:txBody>
                  <a:tcPr marL="91453" marR="91453"/>
                </a:tc>
                <a:tc>
                  <a:txBody>
                    <a:bodyPr/>
                    <a:lstStyle/>
                    <a:p>
                      <a:r>
                        <a:rPr lang="en-US" b="0" dirty="0">
                          <a:solidFill>
                            <a:schemeClr val="tx1"/>
                          </a:solidFill>
                        </a:rPr>
                        <a:t>2</a:t>
                      </a:r>
                    </a:p>
                  </a:txBody>
                  <a:tcPr marL="91453" marR="914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txBody>
                  <a:tcPr marL="91453" marR="91453"/>
                </a:tc>
                <a:extLst>
                  <a:ext uri="{0D108BD9-81ED-4DB2-BD59-A6C34878D82A}">
                    <a16:rowId xmlns:a16="http://schemas.microsoft.com/office/drawing/2014/main" val="10006"/>
                  </a:ext>
                </a:extLst>
              </a:tr>
              <a:tr h="370840">
                <a:tc>
                  <a:txBody>
                    <a:bodyPr/>
                    <a:lstStyle/>
                    <a:p>
                      <a:r>
                        <a:rPr lang="en-US" b="0" dirty="0">
                          <a:solidFill>
                            <a:schemeClr val="tx1"/>
                          </a:solidFill>
                        </a:rPr>
                        <a:t>{C,D,E}</a:t>
                      </a:r>
                    </a:p>
                  </a:txBody>
                  <a:tcPr marL="91453" marR="91453"/>
                </a:tc>
                <a:tc>
                  <a:txBody>
                    <a:bodyPr/>
                    <a:lstStyle/>
                    <a:p>
                      <a:r>
                        <a:rPr lang="en-US" b="0" dirty="0">
                          <a:solidFill>
                            <a:schemeClr val="tx1"/>
                          </a:solidFill>
                        </a:rPr>
                        <a:t>2</a:t>
                      </a:r>
                    </a:p>
                  </a:txBody>
                  <a:tcPr marL="91453" marR="914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txBody>
                  <a:tcPr marL="91453" marR="91453"/>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0036906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a:t>Example 2</a:t>
            </a:r>
          </a:p>
        </p:txBody>
      </p:sp>
      <p:graphicFrame>
        <p:nvGraphicFramePr>
          <p:cNvPr id="6" name="Content Placeholder 3"/>
          <p:cNvGraphicFramePr>
            <a:graphicFrameLocks/>
          </p:cNvGraphicFramePr>
          <p:nvPr/>
        </p:nvGraphicFramePr>
        <p:xfrm>
          <a:off x="342900" y="1820863"/>
          <a:ext cx="5135559" cy="4079878"/>
        </p:xfrm>
        <a:graphic>
          <a:graphicData uri="http://schemas.openxmlformats.org/drawingml/2006/table">
            <a:tbl>
              <a:tblPr firstRow="1" bandRow="1">
                <a:tableStyleId>{5C22544A-7EE6-4342-B048-85BDC9FD1C3A}</a:tableStyleId>
              </a:tblPr>
              <a:tblGrid>
                <a:gridCol w="466869">
                  <a:extLst>
                    <a:ext uri="{9D8B030D-6E8A-4147-A177-3AD203B41FA5}">
                      <a16:colId xmlns:a16="http://schemas.microsoft.com/office/drawing/2014/main" val="20000"/>
                    </a:ext>
                  </a:extLst>
                </a:gridCol>
                <a:gridCol w="466869">
                  <a:extLst>
                    <a:ext uri="{9D8B030D-6E8A-4147-A177-3AD203B41FA5}">
                      <a16:colId xmlns:a16="http://schemas.microsoft.com/office/drawing/2014/main" val="20001"/>
                    </a:ext>
                  </a:extLst>
                </a:gridCol>
                <a:gridCol w="466869">
                  <a:extLst>
                    <a:ext uri="{9D8B030D-6E8A-4147-A177-3AD203B41FA5}">
                      <a16:colId xmlns:a16="http://schemas.microsoft.com/office/drawing/2014/main" val="20002"/>
                    </a:ext>
                  </a:extLst>
                </a:gridCol>
                <a:gridCol w="466869">
                  <a:extLst>
                    <a:ext uri="{9D8B030D-6E8A-4147-A177-3AD203B41FA5}">
                      <a16:colId xmlns:a16="http://schemas.microsoft.com/office/drawing/2014/main" val="20003"/>
                    </a:ext>
                  </a:extLst>
                </a:gridCol>
                <a:gridCol w="466869">
                  <a:extLst>
                    <a:ext uri="{9D8B030D-6E8A-4147-A177-3AD203B41FA5}">
                      <a16:colId xmlns:a16="http://schemas.microsoft.com/office/drawing/2014/main" val="20004"/>
                    </a:ext>
                  </a:extLst>
                </a:gridCol>
                <a:gridCol w="466869">
                  <a:extLst>
                    <a:ext uri="{9D8B030D-6E8A-4147-A177-3AD203B41FA5}">
                      <a16:colId xmlns:a16="http://schemas.microsoft.com/office/drawing/2014/main" val="20005"/>
                    </a:ext>
                  </a:extLst>
                </a:gridCol>
                <a:gridCol w="466869">
                  <a:extLst>
                    <a:ext uri="{9D8B030D-6E8A-4147-A177-3AD203B41FA5}">
                      <a16:colId xmlns:a16="http://schemas.microsoft.com/office/drawing/2014/main" val="20006"/>
                    </a:ext>
                  </a:extLst>
                </a:gridCol>
                <a:gridCol w="466869">
                  <a:extLst>
                    <a:ext uri="{9D8B030D-6E8A-4147-A177-3AD203B41FA5}">
                      <a16:colId xmlns:a16="http://schemas.microsoft.com/office/drawing/2014/main" val="20007"/>
                    </a:ext>
                  </a:extLst>
                </a:gridCol>
                <a:gridCol w="466869">
                  <a:extLst>
                    <a:ext uri="{9D8B030D-6E8A-4147-A177-3AD203B41FA5}">
                      <a16:colId xmlns:a16="http://schemas.microsoft.com/office/drawing/2014/main" val="20008"/>
                    </a:ext>
                  </a:extLst>
                </a:gridCol>
                <a:gridCol w="466869">
                  <a:extLst>
                    <a:ext uri="{9D8B030D-6E8A-4147-A177-3AD203B41FA5}">
                      <a16:colId xmlns:a16="http://schemas.microsoft.com/office/drawing/2014/main" val="20009"/>
                    </a:ext>
                  </a:extLst>
                </a:gridCol>
                <a:gridCol w="466869">
                  <a:extLst>
                    <a:ext uri="{9D8B030D-6E8A-4147-A177-3AD203B41FA5}">
                      <a16:colId xmlns:a16="http://schemas.microsoft.com/office/drawing/2014/main" val="20010"/>
                    </a:ext>
                  </a:extLst>
                </a:gridCol>
              </a:tblGrid>
              <a:tr h="370898">
                <a:tc>
                  <a:txBody>
                    <a:bodyPr/>
                    <a:lstStyle/>
                    <a:p>
                      <a:endParaRPr lang="en-US" sz="1800" dirty="0"/>
                    </a:p>
                  </a:txBody>
                  <a:tcPr marL="91444" marR="91444" marT="45727" marB="45727"/>
                </a:tc>
                <a:tc>
                  <a:txBody>
                    <a:bodyPr/>
                    <a:lstStyle/>
                    <a:p>
                      <a:r>
                        <a:rPr lang="en-US" sz="1800" dirty="0"/>
                        <a:t>A</a:t>
                      </a:r>
                    </a:p>
                  </a:txBody>
                  <a:tcPr marL="91444" marR="91444" marT="45727" marB="45727"/>
                </a:tc>
                <a:tc>
                  <a:txBody>
                    <a:bodyPr/>
                    <a:lstStyle/>
                    <a:p>
                      <a:r>
                        <a:rPr lang="en-US" sz="1800" dirty="0"/>
                        <a:t>B</a:t>
                      </a:r>
                    </a:p>
                  </a:txBody>
                  <a:tcPr marL="91444" marR="91444" marT="45727" marB="45727"/>
                </a:tc>
                <a:tc>
                  <a:txBody>
                    <a:bodyPr/>
                    <a:lstStyle/>
                    <a:p>
                      <a:r>
                        <a:rPr lang="en-US" sz="1800" dirty="0"/>
                        <a:t>C</a:t>
                      </a:r>
                    </a:p>
                  </a:txBody>
                  <a:tcPr marL="91444" marR="91444" marT="45727" marB="45727"/>
                </a:tc>
                <a:tc>
                  <a:txBody>
                    <a:bodyPr/>
                    <a:lstStyle/>
                    <a:p>
                      <a:r>
                        <a:rPr lang="en-US" sz="1800" dirty="0"/>
                        <a:t>D</a:t>
                      </a:r>
                    </a:p>
                  </a:txBody>
                  <a:tcPr marL="91444" marR="91444" marT="45727" marB="45727"/>
                </a:tc>
                <a:tc>
                  <a:txBody>
                    <a:bodyPr/>
                    <a:lstStyle/>
                    <a:p>
                      <a:r>
                        <a:rPr lang="en-US" sz="1800" dirty="0"/>
                        <a:t>E</a:t>
                      </a:r>
                    </a:p>
                  </a:txBody>
                  <a:tcPr marL="91444" marR="91444" marT="45727" marB="45727"/>
                </a:tc>
                <a:tc>
                  <a:txBody>
                    <a:bodyPr/>
                    <a:lstStyle/>
                    <a:p>
                      <a:r>
                        <a:rPr lang="en-US" sz="1800" dirty="0"/>
                        <a:t>F</a:t>
                      </a:r>
                    </a:p>
                  </a:txBody>
                  <a:tcPr marL="91444" marR="91444" marT="45727" marB="45727"/>
                </a:tc>
                <a:tc>
                  <a:txBody>
                    <a:bodyPr/>
                    <a:lstStyle/>
                    <a:p>
                      <a:r>
                        <a:rPr lang="en-US" sz="1800" dirty="0"/>
                        <a:t>G</a:t>
                      </a:r>
                    </a:p>
                  </a:txBody>
                  <a:tcPr marL="91444" marR="91444" marT="45727" marB="45727"/>
                </a:tc>
                <a:tc>
                  <a:txBody>
                    <a:bodyPr/>
                    <a:lstStyle/>
                    <a:p>
                      <a:r>
                        <a:rPr lang="en-US" sz="1800" dirty="0"/>
                        <a:t>H</a:t>
                      </a:r>
                    </a:p>
                  </a:txBody>
                  <a:tcPr marL="91444" marR="91444" marT="45727" marB="45727"/>
                </a:tc>
                <a:tc>
                  <a:txBody>
                    <a:bodyPr/>
                    <a:lstStyle/>
                    <a:p>
                      <a:r>
                        <a:rPr lang="en-US" sz="1800" dirty="0"/>
                        <a:t>I</a:t>
                      </a:r>
                    </a:p>
                  </a:txBody>
                  <a:tcPr marL="91444" marR="91444" marT="45727" marB="45727"/>
                </a:tc>
                <a:tc>
                  <a:txBody>
                    <a:bodyPr/>
                    <a:lstStyle/>
                    <a:p>
                      <a:r>
                        <a:rPr lang="en-US" sz="1800" dirty="0"/>
                        <a:t>J</a:t>
                      </a:r>
                    </a:p>
                  </a:txBody>
                  <a:tcPr marL="91444" marR="91444" marT="45727" marB="45727"/>
                </a:tc>
                <a:extLst>
                  <a:ext uri="{0D108BD9-81ED-4DB2-BD59-A6C34878D82A}">
                    <a16:rowId xmlns:a16="http://schemas.microsoft.com/office/drawing/2014/main" val="10000"/>
                  </a:ext>
                </a:extLst>
              </a:tr>
              <a:tr h="370898">
                <a:tc>
                  <a:txBody>
                    <a:bodyPr/>
                    <a:lstStyle/>
                    <a:p>
                      <a:r>
                        <a:rPr lang="en-US" sz="1800" dirty="0"/>
                        <a:t>1</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extLst>
                  <a:ext uri="{0D108BD9-81ED-4DB2-BD59-A6C34878D82A}">
                    <a16:rowId xmlns:a16="http://schemas.microsoft.com/office/drawing/2014/main" val="10001"/>
                  </a:ext>
                </a:extLst>
              </a:tr>
              <a:tr h="370898">
                <a:tc>
                  <a:txBody>
                    <a:bodyPr/>
                    <a:lstStyle/>
                    <a:p>
                      <a:r>
                        <a:rPr lang="en-US" sz="1800" dirty="0"/>
                        <a:t>2</a:t>
                      </a:r>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dirty="0"/>
                    </a:p>
                  </a:txBody>
                  <a:tcPr marL="91444" marR="91444" marT="45727" marB="45727"/>
                </a:tc>
                <a:tc>
                  <a:txBody>
                    <a:bodyPr/>
                    <a:lstStyle/>
                    <a:p>
                      <a:endParaRPr lang="en-US" sz="1800" dirty="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extLst>
                  <a:ext uri="{0D108BD9-81ED-4DB2-BD59-A6C34878D82A}">
                    <a16:rowId xmlns:a16="http://schemas.microsoft.com/office/drawing/2014/main" val="10002"/>
                  </a:ext>
                </a:extLst>
              </a:tr>
              <a:tr h="370898">
                <a:tc>
                  <a:txBody>
                    <a:bodyPr/>
                    <a:lstStyle/>
                    <a:p>
                      <a:r>
                        <a:rPr lang="en-US" sz="1800" dirty="0"/>
                        <a:t>3</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solidFill>
                      <a:schemeClr val="tx1"/>
                    </a:solidFill>
                  </a:tcPr>
                </a:tc>
                <a:tc>
                  <a:txBody>
                    <a:bodyPr/>
                    <a:lstStyle/>
                    <a:p>
                      <a:endParaRPr lang="en-US" sz="1800" dirty="0"/>
                    </a:p>
                  </a:txBody>
                  <a:tcPr marL="91444" marR="91444" marT="45727" marB="45727">
                    <a:solidFill>
                      <a:schemeClr val="tx1"/>
                    </a:solidFill>
                  </a:tcPr>
                </a:tc>
                <a:tc>
                  <a:txBody>
                    <a:bodyPr/>
                    <a:lstStyle/>
                    <a:p>
                      <a:endParaRPr lang="en-US" sz="1800" dirty="0"/>
                    </a:p>
                  </a:txBody>
                  <a:tcPr marL="91444" marR="91444" marT="45727" marB="45727">
                    <a:solidFill>
                      <a:schemeClr val="tx1"/>
                    </a:solidFill>
                  </a:tcPr>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extLst>
                  <a:ext uri="{0D108BD9-81ED-4DB2-BD59-A6C34878D82A}">
                    <a16:rowId xmlns:a16="http://schemas.microsoft.com/office/drawing/2014/main" val="10003"/>
                  </a:ext>
                </a:extLst>
              </a:tr>
              <a:tr h="370898">
                <a:tc>
                  <a:txBody>
                    <a:bodyPr/>
                    <a:lstStyle/>
                    <a:p>
                      <a:r>
                        <a:rPr lang="en-US" sz="1800" dirty="0"/>
                        <a:t>4</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solidFill>
                      <a:schemeClr val="tx1"/>
                    </a:solidFill>
                  </a:tcPr>
                </a:tc>
                <a:tc>
                  <a:txBody>
                    <a:bodyPr/>
                    <a:lstStyle/>
                    <a:p>
                      <a:endParaRPr lang="en-US" sz="1800" dirty="0"/>
                    </a:p>
                  </a:txBody>
                  <a:tcPr marL="91444" marR="91444" marT="45727" marB="45727">
                    <a:solidFill>
                      <a:schemeClr val="tx1"/>
                    </a:solidFill>
                  </a:tcPr>
                </a:tc>
                <a:tc>
                  <a:txBody>
                    <a:bodyPr/>
                    <a:lstStyle/>
                    <a:p>
                      <a:endParaRPr lang="en-US" sz="1800" dirty="0"/>
                    </a:p>
                  </a:txBody>
                  <a:tcPr marL="91444" marR="91444" marT="45727" marB="45727">
                    <a:solidFill>
                      <a:schemeClr val="tx1"/>
                    </a:solidFill>
                  </a:tcPr>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extLst>
                  <a:ext uri="{0D108BD9-81ED-4DB2-BD59-A6C34878D82A}">
                    <a16:rowId xmlns:a16="http://schemas.microsoft.com/office/drawing/2014/main" val="10004"/>
                  </a:ext>
                </a:extLst>
              </a:tr>
              <a:tr h="370898">
                <a:tc>
                  <a:txBody>
                    <a:bodyPr/>
                    <a:lstStyle/>
                    <a:p>
                      <a:r>
                        <a:rPr lang="en-US" sz="1800" dirty="0"/>
                        <a:t>5</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solidFill>
                      <a:schemeClr val="tx1"/>
                    </a:solidFill>
                  </a:tcPr>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extLst>
                  <a:ext uri="{0D108BD9-81ED-4DB2-BD59-A6C34878D82A}">
                    <a16:rowId xmlns:a16="http://schemas.microsoft.com/office/drawing/2014/main" val="10005"/>
                  </a:ext>
                </a:extLst>
              </a:tr>
              <a:tr h="370898">
                <a:tc>
                  <a:txBody>
                    <a:bodyPr/>
                    <a:lstStyle/>
                    <a:p>
                      <a:r>
                        <a:rPr lang="en-US" sz="1800" dirty="0"/>
                        <a:t>6</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extLst>
                  <a:ext uri="{0D108BD9-81ED-4DB2-BD59-A6C34878D82A}">
                    <a16:rowId xmlns:a16="http://schemas.microsoft.com/office/drawing/2014/main" val="10006"/>
                  </a:ext>
                </a:extLst>
              </a:tr>
              <a:tr h="370898">
                <a:tc>
                  <a:txBody>
                    <a:bodyPr/>
                    <a:lstStyle/>
                    <a:p>
                      <a:r>
                        <a:rPr lang="en-US" sz="1800" dirty="0"/>
                        <a:t>7</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extLst>
                  <a:ext uri="{0D108BD9-81ED-4DB2-BD59-A6C34878D82A}">
                    <a16:rowId xmlns:a16="http://schemas.microsoft.com/office/drawing/2014/main" val="10007"/>
                  </a:ext>
                </a:extLst>
              </a:tr>
              <a:tr h="370898">
                <a:tc>
                  <a:txBody>
                    <a:bodyPr/>
                    <a:lstStyle/>
                    <a:p>
                      <a:r>
                        <a:rPr lang="en-US" sz="1800" dirty="0"/>
                        <a:t>8</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extLst>
                  <a:ext uri="{0D108BD9-81ED-4DB2-BD59-A6C34878D82A}">
                    <a16:rowId xmlns:a16="http://schemas.microsoft.com/office/drawing/2014/main" val="10008"/>
                  </a:ext>
                </a:extLst>
              </a:tr>
              <a:tr h="370898">
                <a:tc>
                  <a:txBody>
                    <a:bodyPr/>
                    <a:lstStyle/>
                    <a:p>
                      <a:r>
                        <a:rPr lang="en-US" sz="1800" dirty="0"/>
                        <a:t>9</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extLst>
                  <a:ext uri="{0D108BD9-81ED-4DB2-BD59-A6C34878D82A}">
                    <a16:rowId xmlns:a16="http://schemas.microsoft.com/office/drawing/2014/main" val="10009"/>
                  </a:ext>
                </a:extLst>
              </a:tr>
              <a:tr h="370898">
                <a:tc>
                  <a:txBody>
                    <a:bodyPr/>
                    <a:lstStyle/>
                    <a:p>
                      <a:r>
                        <a:rPr lang="en-US" sz="1800" dirty="0"/>
                        <a:t>10</a:t>
                      </a:r>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a:p>
                  </a:txBody>
                  <a:tcPr marL="91444" marR="91444" marT="45727" marB="45727"/>
                </a:tc>
                <a:tc>
                  <a:txBody>
                    <a:bodyPr/>
                    <a:lstStyle/>
                    <a:p>
                      <a:endParaRPr lang="en-US" sz="1800" dirty="0"/>
                    </a:p>
                  </a:txBody>
                  <a:tcPr marL="91444" marR="91444" marT="45727" marB="45727"/>
                </a:tc>
                <a:extLst>
                  <a:ext uri="{0D108BD9-81ED-4DB2-BD59-A6C34878D82A}">
                    <a16:rowId xmlns:a16="http://schemas.microsoft.com/office/drawing/2014/main" val="10010"/>
                  </a:ext>
                </a:extLst>
              </a:tr>
            </a:tbl>
          </a:graphicData>
        </a:graphic>
      </p:graphicFrame>
      <p:sp>
        <p:nvSpPr>
          <p:cNvPr id="68757" name="TextBox 6"/>
          <p:cNvSpPr txBox="1">
            <a:spLocks noChangeArrowheads="1"/>
          </p:cNvSpPr>
          <p:nvPr/>
        </p:nvSpPr>
        <p:spPr bwMode="auto">
          <a:xfrm>
            <a:off x="2376488" y="1500188"/>
            <a:ext cx="706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400"/>
              <a:t>Items</a:t>
            </a:r>
          </a:p>
        </p:txBody>
      </p:sp>
      <p:sp>
        <p:nvSpPr>
          <p:cNvPr id="68758" name="TextBox 7"/>
          <p:cNvSpPr txBox="1">
            <a:spLocks noChangeArrowheads="1"/>
          </p:cNvSpPr>
          <p:nvPr/>
        </p:nvSpPr>
        <p:spPr bwMode="auto">
          <a:xfrm rot="-5400000">
            <a:off x="-491331" y="3677444"/>
            <a:ext cx="1352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400"/>
              <a:t>Transactions</a:t>
            </a:r>
          </a:p>
        </p:txBody>
      </p:sp>
      <p:graphicFrame>
        <p:nvGraphicFramePr>
          <p:cNvPr id="10" name="Table 9"/>
          <p:cNvGraphicFramePr>
            <a:graphicFrameLocks noGrp="1"/>
          </p:cNvGraphicFramePr>
          <p:nvPr/>
        </p:nvGraphicFramePr>
        <p:xfrm>
          <a:off x="5654675" y="1860550"/>
          <a:ext cx="3184524" cy="3175000"/>
        </p:xfrm>
        <a:graphic>
          <a:graphicData uri="http://schemas.openxmlformats.org/drawingml/2006/table">
            <a:tbl>
              <a:tblPr firstRow="1" bandRow="1">
                <a:tableStyleId>{EB344D84-9AFB-497E-A393-DC336BA19D2E}</a:tableStyleId>
              </a:tblPr>
              <a:tblGrid>
                <a:gridCol w="1061508">
                  <a:extLst>
                    <a:ext uri="{9D8B030D-6E8A-4147-A177-3AD203B41FA5}">
                      <a16:colId xmlns:a16="http://schemas.microsoft.com/office/drawing/2014/main" val="20000"/>
                    </a:ext>
                  </a:extLst>
                </a:gridCol>
                <a:gridCol w="1061508">
                  <a:extLst>
                    <a:ext uri="{9D8B030D-6E8A-4147-A177-3AD203B41FA5}">
                      <a16:colId xmlns:a16="http://schemas.microsoft.com/office/drawing/2014/main" val="20001"/>
                    </a:ext>
                  </a:extLst>
                </a:gridCol>
                <a:gridCol w="1061508">
                  <a:extLst>
                    <a:ext uri="{9D8B030D-6E8A-4147-A177-3AD203B41FA5}">
                      <a16:colId xmlns:a16="http://schemas.microsoft.com/office/drawing/2014/main" val="20002"/>
                    </a:ext>
                  </a:extLst>
                </a:gridCol>
              </a:tblGrid>
              <a:tr h="330926">
                <a:tc>
                  <a:txBody>
                    <a:bodyPr/>
                    <a:lstStyle/>
                    <a:p>
                      <a:r>
                        <a:rPr lang="en-US" sz="1600" baseline="0" dirty="0" err="1">
                          <a:solidFill>
                            <a:schemeClr val="tx1"/>
                          </a:solidFill>
                        </a:rPr>
                        <a:t>Itemsets</a:t>
                      </a:r>
                      <a:endParaRPr lang="en-US" sz="1600" dirty="0">
                        <a:solidFill>
                          <a:schemeClr val="tx1"/>
                        </a:solidFill>
                      </a:endParaRPr>
                    </a:p>
                  </a:txBody>
                  <a:tcPr marL="91453" marR="91453"/>
                </a:tc>
                <a:tc>
                  <a:txBody>
                    <a:bodyPr/>
                    <a:lstStyle/>
                    <a:p>
                      <a:r>
                        <a:rPr lang="en-US" sz="1600" dirty="0">
                          <a:solidFill>
                            <a:schemeClr val="tx1"/>
                          </a:solidFill>
                        </a:rPr>
                        <a:t>Support</a:t>
                      </a:r>
                    </a:p>
                    <a:p>
                      <a:r>
                        <a:rPr lang="en-US" sz="1600" dirty="0">
                          <a:solidFill>
                            <a:schemeClr val="tx1"/>
                          </a:solidFill>
                        </a:rPr>
                        <a:t>(counts)</a:t>
                      </a:r>
                    </a:p>
                  </a:txBody>
                  <a:tcPr marL="91453" marR="91453"/>
                </a:tc>
                <a:tc>
                  <a:txBody>
                    <a:bodyPr/>
                    <a:lstStyle/>
                    <a:p>
                      <a:r>
                        <a:rPr lang="en-US" sz="1600" dirty="0">
                          <a:solidFill>
                            <a:schemeClr val="tx1"/>
                          </a:solidFill>
                        </a:rPr>
                        <a:t>Closed </a:t>
                      </a:r>
                      <a:r>
                        <a:rPr lang="en-US" sz="1600" dirty="0" err="1">
                          <a:solidFill>
                            <a:schemeClr val="tx1"/>
                          </a:solidFill>
                        </a:rPr>
                        <a:t>itemsets</a:t>
                      </a:r>
                      <a:endParaRPr lang="en-US" sz="1600" dirty="0">
                        <a:solidFill>
                          <a:schemeClr val="tx1"/>
                        </a:solidFill>
                      </a:endParaRPr>
                    </a:p>
                  </a:txBody>
                  <a:tcPr marL="91453" marR="91453"/>
                </a:tc>
                <a:extLst>
                  <a:ext uri="{0D108BD9-81ED-4DB2-BD59-A6C34878D82A}">
                    <a16:rowId xmlns:a16="http://schemas.microsoft.com/office/drawing/2014/main" val="10000"/>
                  </a:ext>
                </a:extLst>
              </a:tr>
              <a:tr h="370840">
                <a:tc>
                  <a:txBody>
                    <a:bodyPr/>
                    <a:lstStyle/>
                    <a:p>
                      <a:r>
                        <a:rPr lang="en-US" b="1" dirty="0">
                          <a:solidFill>
                            <a:srgbClr val="FF0000"/>
                          </a:solidFill>
                        </a:rPr>
                        <a:t>{C}</a:t>
                      </a:r>
                    </a:p>
                  </a:txBody>
                  <a:tcPr marL="91453" marR="91453"/>
                </a:tc>
                <a:tc>
                  <a:txBody>
                    <a:bodyPr/>
                    <a:lstStyle/>
                    <a:p>
                      <a:r>
                        <a:rPr lang="en-US" b="1" dirty="0">
                          <a:solidFill>
                            <a:srgbClr val="FF0000"/>
                          </a:solidFill>
                        </a:rPr>
                        <a:t>3</a:t>
                      </a:r>
                    </a:p>
                  </a:txBody>
                  <a:tcPr marL="91453" marR="91453"/>
                </a:tc>
                <a:tc>
                  <a:txBody>
                    <a:bodyPr/>
                    <a:lstStyle/>
                    <a:p>
                      <a:r>
                        <a:rPr lang="en-US" b="1" dirty="0">
                          <a:solidFill>
                            <a:srgbClr val="FF0000"/>
                          </a:solidFill>
                          <a:sym typeface="Wingdings" panose="05000000000000000000" pitchFamily="2" charset="2"/>
                        </a:rPr>
                        <a:t></a:t>
                      </a:r>
                      <a:endParaRPr lang="en-US" b="1" dirty="0">
                        <a:solidFill>
                          <a:srgbClr val="FF0000"/>
                        </a:solidFill>
                      </a:endParaRPr>
                    </a:p>
                  </a:txBody>
                  <a:tcPr marL="91453" marR="91453"/>
                </a:tc>
                <a:extLst>
                  <a:ext uri="{0D108BD9-81ED-4DB2-BD59-A6C34878D82A}">
                    <a16:rowId xmlns:a16="http://schemas.microsoft.com/office/drawing/2014/main" val="10001"/>
                  </a:ext>
                </a:extLst>
              </a:tr>
              <a:tr h="370840">
                <a:tc>
                  <a:txBody>
                    <a:bodyPr/>
                    <a:lstStyle/>
                    <a:p>
                      <a:r>
                        <a:rPr lang="en-US" dirty="0"/>
                        <a:t>{D}</a:t>
                      </a:r>
                    </a:p>
                  </a:txBody>
                  <a:tcPr marL="91453" marR="91453"/>
                </a:tc>
                <a:tc>
                  <a:txBody>
                    <a:bodyPr/>
                    <a:lstStyle/>
                    <a:p>
                      <a:r>
                        <a:rPr lang="en-US" dirty="0"/>
                        <a:t>2</a:t>
                      </a:r>
                    </a:p>
                  </a:txBody>
                  <a:tcPr marL="91453" marR="91453"/>
                </a:tc>
                <a:tc>
                  <a:txBody>
                    <a:bodyPr/>
                    <a:lstStyle/>
                    <a:p>
                      <a:endParaRPr lang="en-US"/>
                    </a:p>
                  </a:txBody>
                  <a:tcPr marL="91453" marR="91453"/>
                </a:tc>
                <a:extLst>
                  <a:ext uri="{0D108BD9-81ED-4DB2-BD59-A6C34878D82A}">
                    <a16:rowId xmlns:a16="http://schemas.microsoft.com/office/drawing/2014/main" val="10002"/>
                  </a:ext>
                </a:extLst>
              </a:tr>
              <a:tr h="370840">
                <a:tc>
                  <a:txBody>
                    <a:bodyPr/>
                    <a:lstStyle/>
                    <a:p>
                      <a:r>
                        <a:rPr lang="en-US" dirty="0"/>
                        <a:t>{E}</a:t>
                      </a:r>
                      <a:endParaRPr lang="en-US" b="0" dirty="0">
                        <a:solidFill>
                          <a:schemeClr val="tx1"/>
                        </a:solidFill>
                      </a:endParaRPr>
                    </a:p>
                  </a:txBody>
                  <a:tcPr marL="91453" marR="91453"/>
                </a:tc>
                <a:tc>
                  <a:txBody>
                    <a:bodyPr/>
                    <a:lstStyle/>
                    <a:p>
                      <a:r>
                        <a:rPr lang="en-US" dirty="0"/>
                        <a:t>2</a:t>
                      </a:r>
                      <a:endParaRPr lang="en-US" b="0" dirty="0">
                        <a:solidFill>
                          <a:schemeClr val="tx1"/>
                        </a:solidFill>
                      </a:endParaRPr>
                    </a:p>
                  </a:txBody>
                  <a:tcPr marL="91453" marR="914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txBody>
                  <a:tcPr marL="91453" marR="91453"/>
                </a:tc>
                <a:extLst>
                  <a:ext uri="{0D108BD9-81ED-4DB2-BD59-A6C34878D82A}">
                    <a16:rowId xmlns:a16="http://schemas.microsoft.com/office/drawing/2014/main" val="10003"/>
                  </a:ext>
                </a:extLst>
              </a:tr>
              <a:tr h="370840">
                <a:tc>
                  <a:txBody>
                    <a:bodyPr/>
                    <a:lstStyle/>
                    <a:p>
                      <a:r>
                        <a:rPr lang="en-US" dirty="0"/>
                        <a:t>{C,D}</a:t>
                      </a:r>
                      <a:endParaRPr lang="en-US" b="0" dirty="0">
                        <a:solidFill>
                          <a:schemeClr val="tx1"/>
                        </a:solidFill>
                      </a:endParaRPr>
                    </a:p>
                  </a:txBody>
                  <a:tcPr marL="91453" marR="91453"/>
                </a:tc>
                <a:tc>
                  <a:txBody>
                    <a:bodyPr/>
                    <a:lstStyle/>
                    <a:p>
                      <a:r>
                        <a:rPr lang="en-US" dirty="0"/>
                        <a:t>2</a:t>
                      </a:r>
                      <a:endParaRPr lang="en-US" b="0" dirty="0">
                        <a:solidFill>
                          <a:schemeClr val="tx1"/>
                        </a:solidFill>
                      </a:endParaRPr>
                    </a:p>
                  </a:txBody>
                  <a:tcPr marL="91453" marR="914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txBody>
                  <a:tcPr marL="91453" marR="91453"/>
                </a:tc>
                <a:extLst>
                  <a:ext uri="{0D108BD9-81ED-4DB2-BD59-A6C34878D82A}">
                    <a16:rowId xmlns:a16="http://schemas.microsoft.com/office/drawing/2014/main" val="10004"/>
                  </a:ext>
                </a:extLst>
              </a:tr>
              <a:tr h="370840">
                <a:tc>
                  <a:txBody>
                    <a:bodyPr/>
                    <a:lstStyle/>
                    <a:p>
                      <a:r>
                        <a:rPr lang="en-US" dirty="0"/>
                        <a:t>{C,E}</a:t>
                      </a:r>
                      <a:endParaRPr lang="en-US" b="0" dirty="0">
                        <a:solidFill>
                          <a:schemeClr val="tx1"/>
                        </a:solidFill>
                      </a:endParaRPr>
                    </a:p>
                  </a:txBody>
                  <a:tcPr marL="91453" marR="91453"/>
                </a:tc>
                <a:tc>
                  <a:txBody>
                    <a:bodyPr/>
                    <a:lstStyle/>
                    <a:p>
                      <a:r>
                        <a:rPr lang="en-US" dirty="0"/>
                        <a:t>2</a:t>
                      </a:r>
                      <a:endParaRPr lang="en-US" b="0" dirty="0">
                        <a:solidFill>
                          <a:schemeClr val="tx1"/>
                        </a:solidFill>
                      </a:endParaRPr>
                    </a:p>
                  </a:txBody>
                  <a:tcPr marL="91453" marR="914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txBody>
                  <a:tcPr marL="91453" marR="91453"/>
                </a:tc>
                <a:extLst>
                  <a:ext uri="{0D108BD9-81ED-4DB2-BD59-A6C34878D82A}">
                    <a16:rowId xmlns:a16="http://schemas.microsoft.com/office/drawing/2014/main" val="10005"/>
                  </a:ext>
                </a:extLst>
              </a:tr>
              <a:tr h="370840">
                <a:tc>
                  <a:txBody>
                    <a:bodyPr/>
                    <a:lstStyle/>
                    <a:p>
                      <a:r>
                        <a:rPr lang="en-US" dirty="0"/>
                        <a:t>{D,E}</a:t>
                      </a:r>
                      <a:endParaRPr lang="en-US" b="0" dirty="0">
                        <a:solidFill>
                          <a:schemeClr val="tx1"/>
                        </a:solidFill>
                      </a:endParaRPr>
                    </a:p>
                  </a:txBody>
                  <a:tcPr marL="91453" marR="91453"/>
                </a:tc>
                <a:tc>
                  <a:txBody>
                    <a:bodyPr/>
                    <a:lstStyle/>
                    <a:p>
                      <a:r>
                        <a:rPr lang="en-US" dirty="0"/>
                        <a:t>2</a:t>
                      </a:r>
                      <a:endParaRPr lang="en-US" b="0" dirty="0">
                        <a:solidFill>
                          <a:schemeClr val="tx1"/>
                        </a:solidFill>
                      </a:endParaRPr>
                    </a:p>
                  </a:txBody>
                  <a:tcPr marL="91453" marR="914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txBody>
                  <a:tcPr marL="91453" marR="91453"/>
                </a:tc>
                <a:extLst>
                  <a:ext uri="{0D108BD9-81ED-4DB2-BD59-A6C34878D82A}">
                    <a16:rowId xmlns:a16="http://schemas.microsoft.com/office/drawing/2014/main" val="10006"/>
                  </a:ext>
                </a:extLst>
              </a:tr>
              <a:tr h="370840">
                <a:tc>
                  <a:txBody>
                    <a:bodyPr/>
                    <a:lstStyle/>
                    <a:p>
                      <a:r>
                        <a:rPr lang="en-US" b="1" dirty="0">
                          <a:solidFill>
                            <a:srgbClr val="FF0000"/>
                          </a:solidFill>
                        </a:rPr>
                        <a:t>{C,D,E}</a:t>
                      </a:r>
                    </a:p>
                  </a:txBody>
                  <a:tcPr marL="91453" marR="91453"/>
                </a:tc>
                <a:tc>
                  <a:txBody>
                    <a:bodyPr/>
                    <a:lstStyle/>
                    <a:p>
                      <a:r>
                        <a:rPr lang="en-US" b="1" dirty="0">
                          <a:solidFill>
                            <a:srgbClr val="FF0000"/>
                          </a:solidFill>
                        </a:rPr>
                        <a:t>2</a:t>
                      </a:r>
                    </a:p>
                  </a:txBody>
                  <a:tcPr marL="91453" marR="914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sym typeface="Wingdings" panose="05000000000000000000" pitchFamily="2" charset="2"/>
                        </a:rPr>
                        <a:t></a:t>
                      </a:r>
                      <a:endParaRPr lang="en-US" b="1" dirty="0">
                        <a:solidFill>
                          <a:srgbClr val="FF0000"/>
                        </a:solidFill>
                      </a:endParaRPr>
                    </a:p>
                  </a:txBody>
                  <a:tcPr marL="91453" marR="91453"/>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130150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p:txBody>
          <a:bodyPr/>
          <a:lstStyle/>
          <a:p>
            <a:r>
              <a:rPr lang="en-US" altLang="en-US" dirty="0"/>
              <a:t>Maximal vs Closed </a:t>
            </a:r>
            <a:r>
              <a:rPr lang="en-US" altLang="en-US" dirty="0" err="1"/>
              <a:t>Itemsets</a:t>
            </a:r>
            <a:endParaRPr lang="en-US" altLang="en-US" dirty="0"/>
          </a:p>
        </p:txBody>
      </p:sp>
      <p:pic>
        <p:nvPicPr>
          <p:cNvPr id="2" name="Picture 1"/>
          <p:cNvPicPr>
            <a:picLocks noChangeAspect="1"/>
          </p:cNvPicPr>
          <p:nvPr/>
        </p:nvPicPr>
        <p:blipFill>
          <a:blip r:embed="rId2"/>
          <a:stretch>
            <a:fillRect/>
          </a:stretch>
        </p:blipFill>
        <p:spPr>
          <a:xfrm>
            <a:off x="892257" y="1828800"/>
            <a:ext cx="7787431" cy="3200400"/>
          </a:xfrm>
          <a:prstGeom prst="rect">
            <a:avLst/>
          </a:prstGeom>
        </p:spPr>
      </p:pic>
    </p:spTree>
    <p:extLst>
      <p:ext uri="{BB962C8B-B14F-4D97-AF65-F5344CB8AC3E}">
        <p14:creationId xmlns:p14="http://schemas.microsoft.com/office/powerpoint/2010/main" val="10453754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a:t>Pattern Evaluation</a:t>
            </a:r>
          </a:p>
        </p:txBody>
      </p:sp>
      <p:sp>
        <p:nvSpPr>
          <p:cNvPr id="77827" name="Rectangle 3"/>
          <p:cNvSpPr>
            <a:spLocks noGrp="1" noChangeArrowheads="1"/>
          </p:cNvSpPr>
          <p:nvPr>
            <p:ph type="body" idx="1"/>
          </p:nvPr>
        </p:nvSpPr>
        <p:spPr/>
        <p:txBody>
          <a:bodyPr/>
          <a:lstStyle/>
          <a:p>
            <a:r>
              <a:rPr lang="en-US" altLang="en-US" dirty="0"/>
              <a:t>Association rule algorithms can produce large number of rules </a:t>
            </a:r>
          </a:p>
          <a:p>
            <a:pPr lvl="1">
              <a:buFont typeface="Arial" charset="0"/>
              <a:buNone/>
            </a:pPr>
            <a:endParaRPr lang="en-US" altLang="en-US" dirty="0"/>
          </a:p>
          <a:p>
            <a:pPr lvl="1">
              <a:buFont typeface="Arial" charset="0"/>
              <a:buNone/>
            </a:pPr>
            <a:endParaRPr lang="en-US" altLang="en-US" dirty="0"/>
          </a:p>
          <a:p>
            <a:r>
              <a:rPr lang="en-US" altLang="en-US" dirty="0"/>
              <a:t>Interestingness measures can be used to prune/rank the patterns </a:t>
            </a:r>
          </a:p>
          <a:p>
            <a:pPr lvl="1"/>
            <a:r>
              <a:rPr lang="en-US" altLang="en-US" dirty="0"/>
              <a:t>In the original formulation, support &amp; confidence are the only measures used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p:txBody>
          <a:bodyPr/>
          <a:lstStyle/>
          <a:p>
            <a:r>
              <a:rPr lang="en-US" altLang="en-US"/>
              <a:t>Computing Interestingness Measure</a:t>
            </a:r>
          </a:p>
        </p:txBody>
      </p:sp>
      <p:sp>
        <p:nvSpPr>
          <p:cNvPr id="78851" name="Rectangle 3"/>
          <p:cNvSpPr>
            <a:spLocks noGrp="1" noChangeArrowheads="1"/>
          </p:cNvSpPr>
          <p:nvPr>
            <p:ph type="body" idx="4294967295"/>
          </p:nvPr>
        </p:nvSpPr>
        <p:spPr>
          <a:xfrm>
            <a:off x="152400" y="1143000"/>
            <a:ext cx="8610600" cy="914400"/>
          </a:xfrm>
        </p:spPr>
        <p:txBody>
          <a:bodyPr/>
          <a:lstStyle/>
          <a:p>
            <a:pPr marL="284163" indent="-284163"/>
            <a:r>
              <a:rPr lang="en-US" altLang="en-US" sz="2400"/>
              <a:t>Given X </a:t>
            </a:r>
            <a:r>
              <a:rPr lang="en-US" altLang="en-US" sz="2400">
                <a:sym typeface="Symbol" pitchFamily="18" charset="2"/>
              </a:rPr>
              <a:t> Y or {X,Y}, i</a:t>
            </a:r>
            <a:r>
              <a:rPr lang="en-US" altLang="en-US" sz="2400"/>
              <a:t>nformation needed to compute interestingness can be obtained from a contingency table</a:t>
            </a:r>
          </a:p>
        </p:txBody>
      </p:sp>
      <p:graphicFrame>
        <p:nvGraphicFramePr>
          <p:cNvPr id="1337348" name="Group 4"/>
          <p:cNvGraphicFramePr>
            <a:graphicFrameLocks noGrp="1"/>
          </p:cNvGraphicFramePr>
          <p:nvPr/>
        </p:nvGraphicFramePr>
        <p:xfrm>
          <a:off x="533400" y="2595563"/>
          <a:ext cx="3581400" cy="1676400"/>
        </p:xfrm>
        <a:graphic>
          <a:graphicData uri="http://schemas.openxmlformats.org/drawingml/2006/table">
            <a:tbl>
              <a:tblPr/>
              <a:tblGrid>
                <a:gridCol w="895350">
                  <a:extLst>
                    <a:ext uri="{9D8B030D-6E8A-4147-A177-3AD203B41FA5}">
                      <a16:colId xmlns:a16="http://schemas.microsoft.com/office/drawing/2014/main" val="20000"/>
                    </a:ext>
                  </a:extLst>
                </a:gridCol>
                <a:gridCol w="933450">
                  <a:extLst>
                    <a:ext uri="{9D8B030D-6E8A-4147-A177-3AD203B41FA5}">
                      <a16:colId xmlns:a16="http://schemas.microsoft.com/office/drawing/2014/main" val="20001"/>
                    </a:ext>
                  </a:extLst>
                </a:gridCol>
                <a:gridCol w="857250">
                  <a:extLst>
                    <a:ext uri="{9D8B030D-6E8A-4147-A177-3AD203B41FA5}">
                      <a16:colId xmlns:a16="http://schemas.microsoft.com/office/drawing/2014/main" val="20002"/>
                    </a:ext>
                  </a:extLst>
                </a:gridCol>
                <a:gridCol w="895350">
                  <a:extLst>
                    <a:ext uri="{9D8B030D-6E8A-4147-A177-3AD203B41FA5}">
                      <a16:colId xmlns:a16="http://schemas.microsoft.com/office/drawing/2014/main" val="20003"/>
                    </a:ext>
                  </a:extLst>
                </a:gridCol>
              </a:tblGrid>
              <a:tr h="419100">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Y</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Y </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9100">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X</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f</a:t>
                      </a:r>
                      <a:r>
                        <a:rPr kumimoji="0" lang="en-US" sz="1800" b="0" i="0" u="none" strike="noStrike" cap="none" normalizeH="0" baseline="-25000">
                          <a:ln>
                            <a:noFill/>
                          </a:ln>
                          <a:solidFill>
                            <a:schemeClr val="tx1"/>
                          </a:solidFill>
                          <a:effectLst/>
                          <a:latin typeface="Arial" charset="0"/>
                        </a:rPr>
                        <a:t>11</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f</a:t>
                      </a:r>
                      <a:r>
                        <a:rPr kumimoji="0" lang="en-US" sz="1800" b="0" i="0" u="none" strike="noStrike" cap="none" normalizeH="0" baseline="-25000">
                          <a:ln>
                            <a:noFill/>
                          </a:ln>
                          <a:solidFill>
                            <a:schemeClr val="tx1"/>
                          </a:solidFill>
                          <a:effectLst/>
                          <a:latin typeface="Arial" charset="0"/>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f</a:t>
                      </a:r>
                      <a:r>
                        <a:rPr kumimoji="0" lang="en-US" sz="1800" b="0" i="0" u="none" strike="noStrike" cap="none" normalizeH="0" baseline="-25000">
                          <a:ln>
                            <a:noFill/>
                          </a:ln>
                          <a:solidFill>
                            <a:schemeClr val="tx1"/>
                          </a:solidFill>
                          <a:effectLst/>
                          <a:latin typeface="Arial" charset="0"/>
                        </a:rPr>
                        <a:t>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9100">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X </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f</a:t>
                      </a:r>
                      <a:r>
                        <a:rPr kumimoji="0" lang="en-US" sz="1800" b="0" i="0" u="none" strike="noStrike" cap="none" normalizeH="0" baseline="-25000">
                          <a:ln>
                            <a:noFill/>
                          </a:ln>
                          <a:solidFill>
                            <a:schemeClr val="tx1"/>
                          </a:solidFill>
                          <a:effectLst/>
                          <a:latin typeface="Arial" charset="0"/>
                        </a:rPr>
                        <a:t>01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f</a:t>
                      </a:r>
                      <a:r>
                        <a:rPr kumimoji="0" lang="en-US" sz="1800" b="0" i="0" u="none" strike="noStrike" cap="none" normalizeH="0" baseline="-25000">
                          <a:ln>
                            <a:noFill/>
                          </a:ln>
                          <a:solidFill>
                            <a:schemeClr val="tx1"/>
                          </a:solidFill>
                          <a:effectLst/>
                          <a:latin typeface="Arial" charset="0"/>
                        </a:rPr>
                        <a:t>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f</a:t>
                      </a:r>
                      <a:r>
                        <a:rPr kumimoji="0" lang="en-US" sz="1800" b="0" i="0" u="none" strike="noStrike" cap="none" normalizeH="0" baseline="-25000">
                          <a:ln>
                            <a:noFill/>
                          </a:ln>
                          <a:solidFill>
                            <a:schemeClr val="tx1"/>
                          </a:solidFill>
                          <a:effectLst/>
                          <a:latin typeface="Arial" charset="0"/>
                        </a:rPr>
                        <a:t>o+</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9100">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f</a:t>
                      </a:r>
                      <a:r>
                        <a:rPr kumimoji="0" lang="en-US" sz="1800" b="0" i="0" u="none" strike="noStrike" cap="none" normalizeH="0" baseline="-25000">
                          <a:ln>
                            <a:noFill/>
                          </a:ln>
                          <a:solidFill>
                            <a:schemeClr val="tx1"/>
                          </a:solidFill>
                          <a:effectLst/>
                          <a:latin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f</a:t>
                      </a:r>
                      <a:r>
                        <a:rPr kumimoji="0" lang="en-US" sz="1800" b="0" i="0" u="none" strike="noStrike" cap="none" normalizeH="0" baseline="-25000">
                          <a:ln>
                            <a:noFill/>
                          </a:ln>
                          <a:solidFill>
                            <a:schemeClr val="tx1"/>
                          </a:solidFill>
                          <a:effectLst/>
                          <a:latin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78879" name="Text Box 31"/>
          <p:cNvSpPr txBox="1">
            <a:spLocks noChangeArrowheads="1"/>
          </p:cNvSpPr>
          <p:nvPr/>
        </p:nvSpPr>
        <p:spPr bwMode="auto">
          <a:xfrm>
            <a:off x="381000" y="2133600"/>
            <a:ext cx="419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
                <a:schemeClr val="accent2"/>
              </a:buClr>
              <a:buFont typeface="Monotype Sorts" pitchFamily="2" charset="2"/>
              <a:buNone/>
            </a:pPr>
            <a:r>
              <a:rPr lang="en-US" altLang="en-US" sz="2000" b="0">
                <a:solidFill>
                  <a:srgbClr val="CC0000"/>
                </a:solidFill>
              </a:rPr>
              <a:t>Contingency table</a:t>
            </a:r>
            <a:endParaRPr lang="en-US" altLang="en-US" sz="2400" b="0">
              <a:sym typeface="Symbol" pitchFamily="18" charset="2"/>
            </a:endParaRPr>
          </a:p>
        </p:txBody>
      </p:sp>
      <p:grpSp>
        <p:nvGrpSpPr>
          <p:cNvPr id="78880" name="Group 32"/>
          <p:cNvGrpSpPr>
            <a:grpSpLocks/>
          </p:cNvGrpSpPr>
          <p:nvPr/>
        </p:nvGrpSpPr>
        <p:grpSpPr bwMode="auto">
          <a:xfrm>
            <a:off x="4800600" y="2590800"/>
            <a:ext cx="4114800" cy="1552575"/>
            <a:chOff x="1152" y="3024"/>
            <a:chExt cx="2592" cy="978"/>
          </a:xfrm>
        </p:grpSpPr>
        <p:sp>
          <p:nvSpPr>
            <p:cNvPr id="78885" name="Text Box 33"/>
            <p:cNvSpPr txBox="1">
              <a:spLocks noChangeArrowheads="1"/>
            </p:cNvSpPr>
            <p:nvPr/>
          </p:nvSpPr>
          <p:spPr bwMode="auto">
            <a:xfrm>
              <a:off x="1152" y="3024"/>
              <a:ext cx="2592"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
                  <a:schemeClr val="accent2"/>
                </a:buClr>
                <a:buFont typeface="Monotype Sorts" pitchFamily="2" charset="2"/>
                <a:buNone/>
              </a:pPr>
              <a:r>
                <a:rPr lang="en-US" altLang="en-US" sz="2400" b="0"/>
                <a:t>f</a:t>
              </a:r>
              <a:r>
                <a:rPr lang="en-US" altLang="en-US" sz="2000" b="0" baseline="-25000"/>
                <a:t>11</a:t>
              </a:r>
              <a:r>
                <a:rPr lang="en-US" altLang="en-US" sz="2400" b="0"/>
                <a:t>: support of X and Y</a:t>
              </a:r>
              <a:br>
                <a:rPr lang="en-US" altLang="en-US" sz="2400" b="0"/>
              </a:br>
              <a:r>
                <a:rPr lang="en-US" altLang="en-US" sz="2400" b="0"/>
                <a:t>f</a:t>
              </a:r>
              <a:r>
                <a:rPr lang="en-US" altLang="en-US" sz="2000" b="0" baseline="-25000"/>
                <a:t>10</a:t>
              </a:r>
              <a:r>
                <a:rPr lang="en-US" altLang="en-US" sz="2400" b="0"/>
                <a:t>: support of X and Y</a:t>
              </a:r>
              <a:br>
                <a:rPr lang="en-US" altLang="en-US" sz="2400" b="0"/>
              </a:br>
              <a:r>
                <a:rPr lang="en-US" altLang="en-US" sz="2400" b="0"/>
                <a:t>f</a:t>
              </a:r>
              <a:r>
                <a:rPr lang="en-US" altLang="en-US" sz="2000" b="0" baseline="-25000"/>
                <a:t>01</a:t>
              </a:r>
              <a:r>
                <a:rPr lang="en-US" altLang="en-US" sz="2400" b="0"/>
                <a:t>: support of X and Y</a:t>
              </a:r>
              <a:br>
                <a:rPr lang="en-US" altLang="en-US" sz="2400" b="0"/>
              </a:br>
              <a:r>
                <a:rPr lang="en-US" altLang="en-US" sz="2400" b="0"/>
                <a:t>f</a:t>
              </a:r>
              <a:r>
                <a:rPr lang="en-US" altLang="en-US" sz="2000" b="0" baseline="-25000"/>
                <a:t>00</a:t>
              </a:r>
              <a:r>
                <a:rPr lang="en-US" altLang="en-US" sz="2400" b="0"/>
                <a:t>: support of X and Y</a:t>
              </a:r>
            </a:p>
          </p:txBody>
        </p:sp>
        <p:sp>
          <p:nvSpPr>
            <p:cNvPr id="78886" name="Line 34"/>
            <p:cNvSpPr>
              <a:spLocks noChangeShapeType="1"/>
            </p:cNvSpPr>
            <p:nvPr/>
          </p:nvSpPr>
          <p:spPr bwMode="auto">
            <a:xfrm>
              <a:off x="2928" y="3312"/>
              <a:ext cx="1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87" name="Line 35"/>
            <p:cNvSpPr>
              <a:spLocks noChangeShapeType="1"/>
            </p:cNvSpPr>
            <p:nvPr/>
          </p:nvSpPr>
          <p:spPr bwMode="auto">
            <a:xfrm>
              <a:off x="2400" y="3744"/>
              <a:ext cx="1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88" name="Line 36"/>
            <p:cNvSpPr>
              <a:spLocks noChangeShapeType="1"/>
            </p:cNvSpPr>
            <p:nvPr/>
          </p:nvSpPr>
          <p:spPr bwMode="auto">
            <a:xfrm>
              <a:off x="2389" y="3512"/>
              <a:ext cx="1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89" name="Line 37"/>
            <p:cNvSpPr>
              <a:spLocks noChangeShapeType="1"/>
            </p:cNvSpPr>
            <p:nvPr/>
          </p:nvSpPr>
          <p:spPr bwMode="auto">
            <a:xfrm>
              <a:off x="2928" y="3744"/>
              <a:ext cx="1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8881" name="Text Box 38"/>
          <p:cNvSpPr txBox="1">
            <a:spLocks noChangeArrowheads="1"/>
          </p:cNvSpPr>
          <p:nvPr/>
        </p:nvSpPr>
        <p:spPr bwMode="auto">
          <a:xfrm>
            <a:off x="4038600" y="4724400"/>
            <a:ext cx="4876800" cy="1382713"/>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
                <a:schemeClr val="accent2"/>
              </a:buClr>
              <a:buFont typeface="Monotype Sorts" pitchFamily="2" charset="2"/>
              <a:buNone/>
            </a:pPr>
            <a:r>
              <a:rPr lang="en-US" altLang="en-US" sz="2400" b="0">
                <a:solidFill>
                  <a:srgbClr val="FF0000"/>
                </a:solidFill>
              </a:rPr>
              <a:t>Used to define various measures</a:t>
            </a:r>
          </a:p>
          <a:p>
            <a:pPr>
              <a:spcBef>
                <a:spcPct val="50000"/>
              </a:spcBef>
              <a:spcAft>
                <a:spcPct val="0"/>
              </a:spcAft>
              <a:buClr>
                <a:schemeClr val="accent2"/>
              </a:buClr>
              <a:buFont typeface="Monotype Sorts" pitchFamily="2" charset="2"/>
              <a:buChar char="u"/>
            </a:pPr>
            <a:r>
              <a:rPr lang="en-US" altLang="en-US" sz="2400" b="0"/>
              <a:t> support, confidence, Gini,</a:t>
            </a:r>
            <a:br>
              <a:rPr lang="en-US" altLang="en-US" sz="2400" b="0"/>
            </a:br>
            <a:r>
              <a:rPr lang="en-US" altLang="en-US" sz="2400" b="0"/>
              <a:t>   entropy, etc.</a:t>
            </a:r>
          </a:p>
        </p:txBody>
      </p:sp>
      <p:sp>
        <p:nvSpPr>
          <p:cNvPr id="78882" name="Line 39"/>
          <p:cNvSpPr>
            <a:spLocks noChangeShapeType="1"/>
          </p:cNvSpPr>
          <p:nvPr/>
        </p:nvSpPr>
        <p:spPr bwMode="auto">
          <a:xfrm flipH="1" flipV="1">
            <a:off x="2743200" y="4271963"/>
            <a:ext cx="1295400" cy="762000"/>
          </a:xfrm>
          <a:prstGeom prst="line">
            <a:avLst/>
          </a:prstGeom>
          <a:noFill/>
          <a:ln w="25400">
            <a:solidFill>
              <a:srgbClr val="FF0000"/>
            </a:solidFill>
            <a:round/>
            <a:headEnd type="triangle" w="lg" len="lg"/>
            <a:tailEnd/>
          </a:ln>
          <a:extLst>
            <a:ext uri="{909E8E84-426E-40DD-AFC4-6F175D3DCCD1}">
              <a14:hiddenFill xmlns:a14="http://schemas.microsoft.com/office/drawing/2010/main">
                <a:noFill/>
              </a14:hiddenFill>
            </a:ext>
          </a:extLst>
        </p:spPr>
        <p:txBody>
          <a:bodyPr/>
          <a:lstStyle/>
          <a:p>
            <a:endParaRPr lang="en-US"/>
          </a:p>
        </p:txBody>
      </p:sp>
      <p:sp>
        <p:nvSpPr>
          <p:cNvPr id="78883" name="Line 40"/>
          <p:cNvSpPr>
            <a:spLocks noChangeShapeType="1"/>
          </p:cNvSpPr>
          <p:nvPr/>
        </p:nvSpPr>
        <p:spPr bwMode="auto">
          <a:xfrm flipH="1">
            <a:off x="2667000" y="2667000"/>
            <a:ext cx="228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84" name="Line 41"/>
          <p:cNvSpPr>
            <a:spLocks noChangeShapeType="1"/>
          </p:cNvSpPr>
          <p:nvPr/>
        </p:nvSpPr>
        <p:spPr bwMode="auto">
          <a:xfrm>
            <a:off x="914400" y="3505200"/>
            <a:ext cx="152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p:txBody>
          <a:bodyPr/>
          <a:lstStyle/>
          <a:p>
            <a:r>
              <a:rPr lang="en-US" altLang="en-US"/>
              <a:t>Drawback of Confidence</a:t>
            </a:r>
          </a:p>
        </p:txBody>
      </p:sp>
      <p:sp>
        <p:nvSpPr>
          <p:cNvPr id="1339424" name="Text Box 32"/>
          <p:cNvSpPr txBox="1">
            <a:spLocks noChangeArrowheads="1"/>
          </p:cNvSpPr>
          <p:nvPr/>
        </p:nvSpPr>
        <p:spPr bwMode="auto">
          <a:xfrm>
            <a:off x="914400" y="3825875"/>
            <a:ext cx="73914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eaLnBrk="1" hangingPunct="1">
              <a:spcBef>
                <a:spcPct val="50000"/>
              </a:spcBef>
              <a:spcAft>
                <a:spcPct val="0"/>
              </a:spcAft>
              <a:buClrTx/>
              <a:buSzTx/>
              <a:buFontTx/>
              <a:buNone/>
            </a:pPr>
            <a:r>
              <a:rPr lang="en-US" altLang="en-US" sz="2000" b="0" dirty="0">
                <a:latin typeface="Tahoma" pitchFamily="34" charset="0"/>
              </a:rPr>
              <a:t>           </a:t>
            </a:r>
            <a:r>
              <a:rPr lang="en-US" altLang="en-US" sz="2400" b="0" dirty="0">
                <a:solidFill>
                  <a:srgbClr val="CC3300"/>
                </a:solidFill>
                <a:latin typeface="Tahoma" pitchFamily="34" charset="0"/>
              </a:rPr>
              <a:t>Association Rule: Tea </a:t>
            </a:r>
            <a:r>
              <a:rPr lang="en-US" altLang="en-US" sz="2400" b="0" dirty="0">
                <a:solidFill>
                  <a:srgbClr val="CC3300"/>
                </a:solidFill>
                <a:latin typeface="Tahoma" pitchFamily="34" charset="0"/>
                <a:sym typeface="Symbol" pitchFamily="18" charset="2"/>
              </a:rPr>
              <a:t> Coffee</a:t>
            </a:r>
            <a:br>
              <a:rPr lang="en-US" altLang="en-US" sz="2400" b="0" dirty="0">
                <a:solidFill>
                  <a:srgbClr val="CC3300"/>
                </a:solidFill>
                <a:latin typeface="Tahoma" pitchFamily="34" charset="0"/>
                <a:sym typeface="Symbol" pitchFamily="18" charset="2"/>
              </a:rPr>
            </a:br>
            <a:endParaRPr lang="en-US" altLang="en-US" sz="2400" b="0" dirty="0">
              <a:solidFill>
                <a:srgbClr val="CC3300"/>
              </a:solidFill>
              <a:latin typeface="Tahoma" pitchFamily="34" charset="0"/>
            </a:endParaRPr>
          </a:p>
          <a:p>
            <a:pPr eaLnBrk="1" hangingPunct="1">
              <a:spcBef>
                <a:spcPct val="50000"/>
              </a:spcBef>
              <a:spcAft>
                <a:spcPct val="0"/>
              </a:spcAft>
              <a:buClrTx/>
              <a:buSzTx/>
              <a:buFontTx/>
              <a:buNone/>
            </a:pPr>
            <a:r>
              <a:rPr lang="en-US" altLang="en-US" sz="2000" b="0" dirty="0">
                <a:latin typeface="Tahoma" pitchFamily="34" charset="0"/>
              </a:rPr>
              <a:t>Confidence </a:t>
            </a:r>
            <a:r>
              <a:rPr lang="en-US" altLang="en-US" sz="2000" b="0" dirty="0">
                <a:latin typeface="Tahoma" pitchFamily="34" charset="0"/>
                <a:sym typeface="Symbol" pitchFamily="18" charset="2"/>
              </a:rPr>
              <a:t></a:t>
            </a:r>
            <a:r>
              <a:rPr lang="en-US" altLang="en-US" sz="2000" b="0" dirty="0">
                <a:latin typeface="Tahoma" pitchFamily="34" charset="0"/>
              </a:rPr>
              <a:t> P(</a:t>
            </a:r>
            <a:r>
              <a:rPr lang="en-US" altLang="en-US" sz="2000" b="0" dirty="0" err="1">
                <a:latin typeface="Tahoma" pitchFamily="34" charset="0"/>
              </a:rPr>
              <a:t>Coffee|Tea</a:t>
            </a:r>
            <a:r>
              <a:rPr lang="en-US" altLang="en-US" sz="2000" b="0" dirty="0">
                <a:latin typeface="Tahoma" pitchFamily="34" charset="0"/>
              </a:rPr>
              <a:t>) = 150/200 = </a:t>
            </a:r>
            <a:r>
              <a:rPr lang="en-US" altLang="en-US" sz="2000" b="0" dirty="0">
                <a:solidFill>
                  <a:srgbClr val="FF0000"/>
                </a:solidFill>
                <a:latin typeface="Tahoma" pitchFamily="34" charset="0"/>
              </a:rPr>
              <a:t>0.75</a:t>
            </a:r>
          </a:p>
          <a:p>
            <a:pPr eaLnBrk="1" hangingPunct="1">
              <a:spcBef>
                <a:spcPct val="50000"/>
              </a:spcBef>
              <a:spcAft>
                <a:spcPct val="0"/>
              </a:spcAft>
              <a:buClrTx/>
              <a:buSzTx/>
              <a:buFontTx/>
              <a:buNone/>
            </a:pPr>
            <a:r>
              <a:rPr lang="en-US" altLang="en-US" sz="2000" b="0" dirty="0">
                <a:latin typeface="Tahoma" pitchFamily="34" charset="0"/>
              </a:rPr>
              <a:t>Confidence &gt; 50%, meaning people who drink tea are more likely to drink coffee than not drink coffee</a:t>
            </a:r>
          </a:p>
          <a:p>
            <a:pPr eaLnBrk="1" hangingPunct="1">
              <a:spcBef>
                <a:spcPct val="50000"/>
              </a:spcBef>
              <a:spcAft>
                <a:spcPct val="0"/>
              </a:spcAft>
              <a:buClrTx/>
              <a:buSzTx/>
              <a:buFontTx/>
              <a:buNone/>
            </a:pPr>
            <a:r>
              <a:rPr lang="en-US" altLang="en-US" sz="2000" b="0" dirty="0">
                <a:latin typeface="Tahoma" pitchFamily="34" charset="0"/>
              </a:rPr>
              <a:t>So rule seems reasonable</a:t>
            </a:r>
          </a:p>
        </p:txBody>
      </p:sp>
      <p:graphicFrame>
        <p:nvGraphicFramePr>
          <p:cNvPr id="7" name="Group 3"/>
          <p:cNvGraphicFramePr>
            <a:graphicFrameLocks noGrp="1"/>
          </p:cNvGraphicFramePr>
          <p:nvPr/>
        </p:nvGraphicFramePr>
        <p:xfrm>
          <a:off x="304800" y="1077913"/>
          <a:ext cx="3836988" cy="2682874"/>
        </p:xfrm>
        <a:graphic>
          <a:graphicData uri="http://schemas.openxmlformats.org/drawingml/2006/table">
            <a:tbl>
              <a:tblPr/>
              <a:tblGrid>
                <a:gridCol w="959247">
                  <a:extLst>
                    <a:ext uri="{9D8B030D-6E8A-4147-A177-3AD203B41FA5}">
                      <a16:colId xmlns:a16="http://schemas.microsoft.com/office/drawing/2014/main" val="20000"/>
                    </a:ext>
                  </a:extLst>
                </a:gridCol>
                <a:gridCol w="959247">
                  <a:extLst>
                    <a:ext uri="{9D8B030D-6E8A-4147-A177-3AD203B41FA5}">
                      <a16:colId xmlns:a16="http://schemas.microsoft.com/office/drawing/2014/main" val="20001"/>
                    </a:ext>
                  </a:extLst>
                </a:gridCol>
                <a:gridCol w="959247">
                  <a:extLst>
                    <a:ext uri="{9D8B030D-6E8A-4147-A177-3AD203B41FA5}">
                      <a16:colId xmlns:a16="http://schemas.microsoft.com/office/drawing/2014/main" val="20002"/>
                    </a:ext>
                  </a:extLst>
                </a:gridCol>
                <a:gridCol w="959247">
                  <a:extLst>
                    <a:ext uri="{9D8B030D-6E8A-4147-A177-3AD203B41FA5}">
                      <a16:colId xmlns:a16="http://schemas.microsoft.com/office/drawing/2014/main" val="20003"/>
                    </a:ext>
                  </a:extLst>
                </a:gridCol>
              </a:tblGrid>
              <a:tr h="701189">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Customers</a:t>
                      </a:r>
                    </a:p>
                  </a:txBody>
                  <a:tcPr marL="91435" marR="91435" marT="45743" marB="4574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Tea</a:t>
                      </a:r>
                    </a:p>
                  </a:txBody>
                  <a:tcPr marL="91435" marR="91435" marT="45743" marB="4574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Coffee</a:t>
                      </a:r>
                    </a:p>
                  </a:txBody>
                  <a:tcPr marL="91435" marR="91435" marT="45743" marB="4574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a:t>
                      </a:r>
                    </a:p>
                  </a:txBody>
                  <a:tcPr marL="91435" marR="91435" marT="45743" marB="4574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337">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C1</a:t>
                      </a:r>
                    </a:p>
                  </a:txBody>
                  <a:tcPr marL="91435" marR="91435" marT="45743" marB="4574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0</a:t>
                      </a:r>
                    </a:p>
                  </a:txBody>
                  <a:tcPr marL="91435" marR="91435" marT="45743" marB="4574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1</a:t>
                      </a:r>
                    </a:p>
                  </a:txBody>
                  <a:tcPr marL="91435" marR="91435" marT="45743" marB="4574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a:t>
                      </a:r>
                    </a:p>
                  </a:txBody>
                  <a:tcPr marL="91435" marR="91435" marT="45743" marB="4574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337">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C2</a:t>
                      </a:r>
                    </a:p>
                  </a:txBody>
                  <a:tcPr marL="91435" marR="91435" marT="45743" marB="4574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1</a:t>
                      </a:r>
                    </a:p>
                  </a:txBody>
                  <a:tcPr marL="91435" marR="91435" marT="45743" marB="4574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0</a:t>
                      </a:r>
                    </a:p>
                  </a:txBody>
                  <a:tcPr marL="91435" marR="91435" marT="45743" marB="4574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a:t>
                      </a:r>
                    </a:p>
                  </a:txBody>
                  <a:tcPr marL="91435" marR="91435" marT="45743" marB="4574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337">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C3</a:t>
                      </a:r>
                    </a:p>
                  </a:txBody>
                  <a:tcPr marL="91435" marR="91435" marT="45743" marB="4574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1</a:t>
                      </a:r>
                    </a:p>
                  </a:txBody>
                  <a:tcPr marL="91435" marR="91435" marT="45743" marB="4574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1</a:t>
                      </a:r>
                    </a:p>
                  </a:txBody>
                  <a:tcPr marL="91435" marR="91435" marT="45743" marB="4574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a:t>
                      </a:r>
                    </a:p>
                  </a:txBody>
                  <a:tcPr marL="91435" marR="91435" marT="45743" marB="4574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337">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C4</a:t>
                      </a:r>
                    </a:p>
                  </a:txBody>
                  <a:tcPr marL="91435" marR="91435" marT="45743" marB="4574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1</a:t>
                      </a:r>
                    </a:p>
                  </a:txBody>
                  <a:tcPr marL="91435" marR="91435" marT="45743" marB="4574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0</a:t>
                      </a:r>
                    </a:p>
                  </a:txBody>
                  <a:tcPr marL="91435" marR="91435" marT="45743" marB="4574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a:t>
                      </a:r>
                    </a:p>
                  </a:txBody>
                  <a:tcPr marL="91435" marR="91435" marT="45743" marB="4574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337">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a:t>
                      </a:r>
                    </a:p>
                  </a:txBody>
                  <a:tcPr marL="91435" marR="91435" marT="45743" marB="4574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000" b="0" i="0" u="none" strike="noStrike" cap="none" normalizeH="0" baseline="0" dirty="0">
                        <a:ln>
                          <a:noFill/>
                        </a:ln>
                        <a:solidFill>
                          <a:schemeClr val="tx1"/>
                        </a:solidFill>
                        <a:effectLst/>
                        <a:latin typeface="Arial" charset="0"/>
                      </a:endParaRPr>
                    </a:p>
                  </a:txBody>
                  <a:tcPr marL="91435" marR="91435" marT="45743" marB="4574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000" b="0" i="0" u="none" strike="noStrike" cap="none" normalizeH="0" baseline="0" dirty="0">
                        <a:ln>
                          <a:noFill/>
                        </a:ln>
                        <a:solidFill>
                          <a:schemeClr val="tx1"/>
                        </a:solidFill>
                        <a:effectLst/>
                        <a:latin typeface="Arial" charset="0"/>
                      </a:endParaRPr>
                    </a:p>
                  </a:txBody>
                  <a:tcPr marL="91435" marR="91435" marT="45743" marB="4574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000" b="0" i="0" u="none" strike="noStrike" cap="none" normalizeH="0" baseline="0" dirty="0">
                        <a:ln>
                          <a:noFill/>
                        </a:ln>
                        <a:solidFill>
                          <a:schemeClr val="tx1"/>
                        </a:solidFill>
                        <a:effectLst/>
                        <a:latin typeface="Arial" charset="0"/>
                      </a:endParaRPr>
                    </a:p>
                  </a:txBody>
                  <a:tcPr marL="91435" marR="91435" marT="45743" marB="4574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2" name="Picture 1"/>
          <p:cNvPicPr>
            <a:picLocks noChangeAspect="1"/>
          </p:cNvPicPr>
          <p:nvPr/>
        </p:nvPicPr>
        <p:blipFill>
          <a:blip r:embed="rId2"/>
          <a:stretch>
            <a:fillRect/>
          </a:stretch>
        </p:blipFill>
        <p:spPr>
          <a:xfrm>
            <a:off x="4597751" y="1219200"/>
            <a:ext cx="3708049" cy="182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94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94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Association Rule Mining Task</a:t>
            </a:r>
          </a:p>
        </p:txBody>
      </p:sp>
      <p:sp>
        <p:nvSpPr>
          <p:cNvPr id="1236995" name="Rectangle 3"/>
          <p:cNvSpPr>
            <a:spLocks noGrp="1" noChangeArrowheads="1"/>
          </p:cNvSpPr>
          <p:nvPr>
            <p:ph type="body" idx="1"/>
          </p:nvPr>
        </p:nvSpPr>
        <p:spPr/>
        <p:txBody>
          <a:bodyPr/>
          <a:lstStyle/>
          <a:p>
            <a:r>
              <a:rPr lang="en-US" altLang="en-US"/>
              <a:t>Given a set of transactions T, the goal of association rule mining is to find all rules having </a:t>
            </a:r>
          </a:p>
          <a:p>
            <a:pPr lvl="1"/>
            <a:r>
              <a:rPr lang="en-US" altLang="en-US"/>
              <a:t>support </a:t>
            </a:r>
            <a:r>
              <a:rPr lang="en-US" altLang="en-US">
                <a:cs typeface="Arial" charset="0"/>
              </a:rPr>
              <a:t>≥ </a:t>
            </a:r>
            <a:r>
              <a:rPr lang="en-US" altLang="en-US" i="1">
                <a:cs typeface="Arial" charset="0"/>
              </a:rPr>
              <a:t>minsup </a:t>
            </a:r>
            <a:r>
              <a:rPr lang="en-US" altLang="en-US">
                <a:cs typeface="Arial" charset="0"/>
              </a:rPr>
              <a:t>threshold</a:t>
            </a:r>
          </a:p>
          <a:p>
            <a:pPr lvl="1"/>
            <a:r>
              <a:rPr lang="en-US" altLang="en-US">
                <a:cs typeface="Arial" charset="0"/>
              </a:rPr>
              <a:t>confidence ≥ </a:t>
            </a:r>
            <a:r>
              <a:rPr lang="en-US" altLang="en-US" i="1">
                <a:cs typeface="Arial" charset="0"/>
              </a:rPr>
              <a:t>minconf </a:t>
            </a:r>
            <a:r>
              <a:rPr lang="en-US" altLang="en-US">
                <a:cs typeface="Arial" charset="0"/>
              </a:rPr>
              <a:t>threshold</a:t>
            </a:r>
          </a:p>
          <a:p>
            <a:pPr lvl="1"/>
            <a:endParaRPr lang="en-US" altLang="en-US">
              <a:cs typeface="Arial" charset="0"/>
            </a:endParaRPr>
          </a:p>
          <a:p>
            <a:r>
              <a:rPr lang="en-US" altLang="en-US">
                <a:cs typeface="Arial" charset="0"/>
              </a:rPr>
              <a:t>Brute-force approach:</a:t>
            </a:r>
          </a:p>
          <a:p>
            <a:pPr lvl="1"/>
            <a:r>
              <a:rPr lang="en-US" altLang="en-US">
                <a:cs typeface="Arial" charset="0"/>
              </a:rPr>
              <a:t>List all possible association rules</a:t>
            </a:r>
          </a:p>
          <a:p>
            <a:pPr lvl="1"/>
            <a:r>
              <a:rPr lang="en-US" altLang="en-US">
                <a:cs typeface="Arial" charset="0"/>
              </a:rPr>
              <a:t>Compute the support and confidence for each rule</a:t>
            </a:r>
          </a:p>
          <a:p>
            <a:pPr lvl="1"/>
            <a:r>
              <a:rPr lang="en-US" altLang="en-US">
                <a:cs typeface="Arial" charset="0"/>
              </a:rPr>
              <a:t>Prune rules that fail the </a:t>
            </a:r>
            <a:r>
              <a:rPr lang="en-US" altLang="en-US" i="1">
                <a:cs typeface="Arial" charset="0"/>
              </a:rPr>
              <a:t>minsup</a:t>
            </a:r>
            <a:r>
              <a:rPr lang="en-US" altLang="en-US">
                <a:cs typeface="Arial" charset="0"/>
              </a:rPr>
              <a:t> and </a:t>
            </a:r>
            <a:r>
              <a:rPr lang="en-US" altLang="en-US" i="1">
                <a:cs typeface="Arial" charset="0"/>
              </a:rPr>
              <a:t>minconf</a:t>
            </a:r>
            <a:r>
              <a:rPr lang="en-US" altLang="en-US">
                <a:cs typeface="Arial" charset="0"/>
              </a:rPr>
              <a:t> thresholds</a:t>
            </a:r>
          </a:p>
          <a:p>
            <a:pPr lvl="1">
              <a:buFont typeface="Arial" charset="0"/>
              <a:buNone/>
            </a:pPr>
            <a:r>
              <a:rPr lang="en-US" altLang="en-US">
                <a:cs typeface="Arial" charset="0"/>
                <a:sym typeface="Symbol" pitchFamily="18" charset="2"/>
              </a:rPr>
              <a:t> </a:t>
            </a:r>
            <a:r>
              <a:rPr lang="en-US" altLang="en-US">
                <a:solidFill>
                  <a:srgbClr val="FF0000"/>
                </a:solidFill>
                <a:cs typeface="Arial" charset="0"/>
              </a:rPr>
              <a:t>Computationally prohibitive</a:t>
            </a:r>
            <a:r>
              <a:rPr lang="en-US" altLang="en-US">
                <a:cs typeface="Arial" charset="0"/>
              </a:rPr>
              <a:t>!</a:t>
            </a:r>
          </a:p>
        </p:txBody>
      </p:sp>
    </p:spTree>
    <p:extLst>
      <p:ext uri="{BB962C8B-B14F-4D97-AF65-F5344CB8AC3E}">
        <p14:creationId xmlns:p14="http://schemas.microsoft.com/office/powerpoint/2010/main" val="639611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69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69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369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699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3699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3699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3699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369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699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p:txBody>
          <a:bodyPr/>
          <a:lstStyle/>
          <a:p>
            <a:r>
              <a:rPr lang="en-US" altLang="en-US"/>
              <a:t>Drawback of Confidence</a:t>
            </a:r>
          </a:p>
        </p:txBody>
      </p:sp>
      <p:graphicFrame>
        <p:nvGraphicFramePr>
          <p:cNvPr id="1340419" name="Group 3"/>
          <p:cNvGraphicFramePr>
            <a:graphicFrameLocks noGrp="1"/>
          </p:cNvGraphicFramePr>
          <p:nvPr>
            <p:extLst>
              <p:ext uri="{D42A27DB-BD31-4B8C-83A1-F6EECF244321}">
                <p14:modId xmlns:p14="http://schemas.microsoft.com/office/powerpoint/2010/main" val="3140641610"/>
              </p:ext>
            </p:extLst>
          </p:nvPr>
        </p:nvGraphicFramePr>
        <p:xfrm>
          <a:off x="1066800" y="1219200"/>
          <a:ext cx="4038600" cy="1971676"/>
        </p:xfrm>
        <a:graphic>
          <a:graphicData uri="http://schemas.openxmlformats.org/drawingml/2006/table">
            <a:tbl>
              <a:tblPr/>
              <a:tblGrid>
                <a:gridCol w="1009650">
                  <a:extLst>
                    <a:ext uri="{9D8B030D-6E8A-4147-A177-3AD203B41FA5}">
                      <a16:colId xmlns:a16="http://schemas.microsoft.com/office/drawing/2014/main" val="20000"/>
                    </a:ext>
                  </a:extLst>
                </a:gridCol>
                <a:gridCol w="1009650">
                  <a:extLst>
                    <a:ext uri="{9D8B030D-6E8A-4147-A177-3AD203B41FA5}">
                      <a16:colId xmlns:a16="http://schemas.microsoft.com/office/drawing/2014/main" val="20001"/>
                    </a:ext>
                  </a:extLst>
                </a:gridCol>
                <a:gridCol w="1009650">
                  <a:extLst>
                    <a:ext uri="{9D8B030D-6E8A-4147-A177-3AD203B41FA5}">
                      <a16:colId xmlns:a16="http://schemas.microsoft.com/office/drawing/2014/main" val="20002"/>
                    </a:ext>
                  </a:extLst>
                </a:gridCol>
                <a:gridCol w="1009650">
                  <a:extLst>
                    <a:ext uri="{9D8B030D-6E8A-4147-A177-3AD203B41FA5}">
                      <a16:colId xmlns:a16="http://schemas.microsoft.com/office/drawing/2014/main" val="20003"/>
                    </a:ext>
                  </a:extLst>
                </a:gridCol>
              </a:tblGrid>
              <a:tr h="782572">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000" b="0" i="0" u="none" strike="noStrike" cap="none" normalizeH="0" baseline="0">
                        <a:ln>
                          <a:noFill/>
                        </a:ln>
                        <a:solidFill>
                          <a:schemeClr val="tx1"/>
                        </a:solidFill>
                        <a:effectLst/>
                        <a:latin typeface="Arial" charset="0"/>
                      </a:endParaRPr>
                    </a:p>
                  </a:txBody>
                  <a:tcPr marT="45735" marB="4573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0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Coffee</a:t>
                      </a:r>
                    </a:p>
                  </a:txBody>
                  <a:tcPr marT="45735" marB="4573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0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Coffee</a:t>
                      </a:r>
                    </a:p>
                  </a:txBody>
                  <a:tcPr marT="45735" marB="4573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000" b="0" i="0" u="none" strike="noStrike" cap="none" normalizeH="0" baseline="0">
                        <a:ln>
                          <a:noFill/>
                        </a:ln>
                        <a:solidFill>
                          <a:schemeClr val="tx1"/>
                        </a:solidFill>
                        <a:effectLst/>
                        <a:latin typeface="Arial" charset="0"/>
                      </a:endParaRPr>
                    </a:p>
                  </a:txBody>
                  <a:tcPr marT="45735" marB="4573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368">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Tea</a:t>
                      </a:r>
                    </a:p>
                  </a:txBody>
                  <a:tcPr marT="45735" marB="4573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150</a:t>
                      </a:r>
                    </a:p>
                  </a:txBody>
                  <a:tcPr marT="45735" marB="4573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50</a:t>
                      </a:r>
                    </a:p>
                  </a:txBody>
                  <a:tcPr marT="45735" marB="4573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200</a:t>
                      </a:r>
                    </a:p>
                  </a:txBody>
                  <a:tcPr marT="45735" marB="4573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368">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Tea</a:t>
                      </a:r>
                    </a:p>
                  </a:txBody>
                  <a:tcPr marT="45735" marB="4573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650</a:t>
                      </a:r>
                    </a:p>
                  </a:txBody>
                  <a:tcPr marT="45735" marB="4573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150</a:t>
                      </a:r>
                    </a:p>
                  </a:txBody>
                  <a:tcPr marT="45735" marB="4573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800</a:t>
                      </a:r>
                    </a:p>
                  </a:txBody>
                  <a:tcPr marT="45735" marB="4573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368">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000" b="0" i="0" u="none" strike="noStrike" cap="none" normalizeH="0" baseline="0">
                        <a:ln>
                          <a:noFill/>
                        </a:ln>
                        <a:solidFill>
                          <a:schemeClr val="tx1"/>
                        </a:solidFill>
                        <a:effectLst/>
                        <a:latin typeface="Arial" charset="0"/>
                      </a:endParaRPr>
                    </a:p>
                  </a:txBody>
                  <a:tcPr marT="45735" marB="4573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800</a:t>
                      </a:r>
                    </a:p>
                  </a:txBody>
                  <a:tcPr marT="45735" marB="4573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200</a:t>
                      </a:r>
                    </a:p>
                  </a:txBody>
                  <a:tcPr marT="45735" marB="4573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1000</a:t>
                      </a:r>
                    </a:p>
                  </a:txBody>
                  <a:tcPr marT="45735" marB="4573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80926" name="Line 30"/>
          <p:cNvSpPr>
            <a:spLocks noChangeShapeType="1"/>
          </p:cNvSpPr>
          <p:nvPr/>
        </p:nvSpPr>
        <p:spPr bwMode="auto">
          <a:xfrm>
            <a:off x="3200400" y="1600200"/>
            <a:ext cx="762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27" name="Line 31"/>
          <p:cNvSpPr>
            <a:spLocks noChangeShapeType="1"/>
          </p:cNvSpPr>
          <p:nvPr/>
        </p:nvSpPr>
        <p:spPr bwMode="auto">
          <a:xfrm>
            <a:off x="1371600" y="2438400"/>
            <a:ext cx="381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28" name="Text Box 32"/>
          <p:cNvSpPr txBox="1">
            <a:spLocks noChangeArrowheads="1"/>
          </p:cNvSpPr>
          <p:nvPr/>
        </p:nvSpPr>
        <p:spPr bwMode="auto">
          <a:xfrm>
            <a:off x="685800" y="3444875"/>
            <a:ext cx="73914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eaLnBrk="1" hangingPunct="1">
              <a:spcBef>
                <a:spcPct val="50000"/>
              </a:spcBef>
              <a:spcAft>
                <a:spcPct val="0"/>
              </a:spcAft>
              <a:buClrTx/>
              <a:buSzTx/>
              <a:buFontTx/>
              <a:buNone/>
            </a:pPr>
            <a:r>
              <a:rPr lang="en-US" altLang="en-US" sz="2000" b="0" dirty="0">
                <a:latin typeface="Tahoma" pitchFamily="34" charset="0"/>
              </a:rPr>
              <a:t>           </a:t>
            </a:r>
            <a:r>
              <a:rPr lang="en-US" altLang="en-US" sz="2400" b="0" dirty="0">
                <a:solidFill>
                  <a:srgbClr val="CC3300"/>
                </a:solidFill>
                <a:latin typeface="Tahoma" pitchFamily="34" charset="0"/>
              </a:rPr>
              <a:t>Association Rule: Tea </a:t>
            </a:r>
            <a:r>
              <a:rPr lang="en-US" altLang="en-US" sz="2400" b="0" dirty="0">
                <a:solidFill>
                  <a:srgbClr val="CC3300"/>
                </a:solidFill>
                <a:latin typeface="Tahoma" pitchFamily="34" charset="0"/>
                <a:sym typeface="Symbol" pitchFamily="18" charset="2"/>
              </a:rPr>
              <a:t> Coffee</a:t>
            </a:r>
            <a:br>
              <a:rPr lang="en-US" altLang="en-US" sz="2400" b="0" dirty="0">
                <a:solidFill>
                  <a:srgbClr val="CC3300"/>
                </a:solidFill>
                <a:latin typeface="Tahoma" pitchFamily="34" charset="0"/>
                <a:sym typeface="Symbol" pitchFamily="18" charset="2"/>
              </a:rPr>
            </a:br>
            <a:endParaRPr lang="en-US" altLang="en-US" sz="2400" b="0" dirty="0">
              <a:solidFill>
                <a:srgbClr val="CC3300"/>
              </a:solidFill>
              <a:latin typeface="Tahoma" pitchFamily="34" charset="0"/>
            </a:endParaRPr>
          </a:p>
          <a:p>
            <a:pPr eaLnBrk="1" hangingPunct="1">
              <a:spcBef>
                <a:spcPct val="50000"/>
              </a:spcBef>
              <a:spcAft>
                <a:spcPct val="0"/>
              </a:spcAft>
              <a:buClrTx/>
              <a:buSzTx/>
              <a:buFontTx/>
              <a:buNone/>
            </a:pPr>
            <a:r>
              <a:rPr lang="en-US" altLang="en-US" sz="2000" b="0" dirty="0">
                <a:latin typeface="Tahoma" pitchFamily="34" charset="0"/>
              </a:rPr>
              <a:t>Confidence= P(</a:t>
            </a:r>
            <a:r>
              <a:rPr lang="en-US" altLang="en-US" sz="2000" b="0" dirty="0" err="1">
                <a:latin typeface="Tahoma" pitchFamily="34" charset="0"/>
              </a:rPr>
              <a:t>Coffee|Tea</a:t>
            </a:r>
            <a:r>
              <a:rPr lang="en-US" altLang="en-US" sz="2000" b="0" dirty="0">
                <a:latin typeface="Tahoma" pitchFamily="34" charset="0"/>
              </a:rPr>
              <a:t>) = 150/200 = </a:t>
            </a:r>
            <a:r>
              <a:rPr lang="en-US" altLang="en-US" sz="2000" b="0" dirty="0">
                <a:solidFill>
                  <a:srgbClr val="FF0000"/>
                </a:solidFill>
                <a:latin typeface="Tahoma" pitchFamily="34" charset="0"/>
              </a:rPr>
              <a:t>0.75</a:t>
            </a:r>
          </a:p>
        </p:txBody>
      </p:sp>
      <p:sp>
        <p:nvSpPr>
          <p:cNvPr id="80929" name="Line 33"/>
          <p:cNvSpPr>
            <a:spLocks noChangeShapeType="1"/>
          </p:cNvSpPr>
          <p:nvPr/>
        </p:nvSpPr>
        <p:spPr bwMode="auto">
          <a:xfrm>
            <a:off x="3505200" y="5638800"/>
            <a:ext cx="304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30" name="Text Box 34"/>
          <p:cNvSpPr txBox="1">
            <a:spLocks noChangeArrowheads="1"/>
          </p:cNvSpPr>
          <p:nvPr/>
        </p:nvSpPr>
        <p:spPr bwMode="auto">
          <a:xfrm>
            <a:off x="838200" y="4876800"/>
            <a:ext cx="73914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eaLnBrk="1" hangingPunct="1">
              <a:spcBef>
                <a:spcPct val="50000"/>
              </a:spcBef>
              <a:spcAft>
                <a:spcPct val="0"/>
              </a:spcAft>
              <a:buClrTx/>
              <a:buSzTx/>
              <a:buFontTx/>
              <a:buNone/>
            </a:pPr>
            <a:r>
              <a:rPr lang="en-US" altLang="en-US" sz="2000" b="0" dirty="0">
                <a:latin typeface="Tahoma" pitchFamily="34" charset="0"/>
              </a:rPr>
              <a:t>but P(Coffee) = </a:t>
            </a:r>
            <a:r>
              <a:rPr lang="en-US" altLang="en-US" sz="2000" b="0" dirty="0">
                <a:solidFill>
                  <a:srgbClr val="FF0000"/>
                </a:solidFill>
                <a:latin typeface="Tahoma" pitchFamily="34" charset="0"/>
              </a:rPr>
              <a:t>0.8</a:t>
            </a:r>
            <a:r>
              <a:rPr lang="en-US" altLang="en-US" sz="2000" b="0" dirty="0">
                <a:latin typeface="Tahoma" pitchFamily="34" charset="0"/>
              </a:rPr>
              <a:t>, which means knowing </a:t>
            </a:r>
            <a:r>
              <a:rPr lang="en-US" altLang="en-US" sz="2000" b="0" dirty="0">
                <a:latin typeface="Tahoma" pitchFamily="34" charset="0"/>
                <a:sym typeface="Symbol" pitchFamily="18" charset="2"/>
              </a:rPr>
              <a:t>that a person drinks tea reduces the probability that the person drinks coffee!</a:t>
            </a:r>
          </a:p>
          <a:p>
            <a:pPr eaLnBrk="1" hangingPunct="1">
              <a:spcBef>
                <a:spcPct val="50000"/>
              </a:spcBef>
              <a:spcAft>
                <a:spcPct val="0"/>
              </a:spcAft>
              <a:buClrTx/>
              <a:buSzTx/>
              <a:buFont typeface="Symbol" pitchFamily="18" charset="2"/>
              <a:buChar char="Þ"/>
            </a:pPr>
            <a:r>
              <a:rPr lang="en-US" altLang="en-US" sz="2000" b="0" dirty="0">
                <a:latin typeface="Tahoma" pitchFamily="34" charset="0"/>
              </a:rPr>
              <a:t> Note that P(</a:t>
            </a:r>
            <a:r>
              <a:rPr lang="en-US" altLang="en-US" sz="2000" b="0" dirty="0" err="1">
                <a:latin typeface="Tahoma" pitchFamily="34" charset="0"/>
              </a:rPr>
              <a:t>Coffee|Tea</a:t>
            </a:r>
            <a:r>
              <a:rPr lang="en-US" altLang="en-US" sz="2000" b="0" dirty="0">
                <a:latin typeface="Tahoma" pitchFamily="34" charset="0"/>
              </a:rPr>
              <a:t>) = 650/800 = 0.8125</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p:txBody>
          <a:bodyPr/>
          <a:lstStyle/>
          <a:p>
            <a:r>
              <a:rPr lang="en-US" altLang="en-US"/>
              <a:t>Drawback of Confidence</a:t>
            </a:r>
          </a:p>
        </p:txBody>
      </p:sp>
      <p:sp>
        <p:nvSpPr>
          <p:cNvPr id="1339424" name="Text Box 32"/>
          <p:cNvSpPr txBox="1">
            <a:spLocks noChangeArrowheads="1"/>
          </p:cNvSpPr>
          <p:nvPr/>
        </p:nvSpPr>
        <p:spPr bwMode="auto">
          <a:xfrm>
            <a:off x="914400" y="3825875"/>
            <a:ext cx="7391400" cy="247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eaLnBrk="1" hangingPunct="1">
              <a:spcBef>
                <a:spcPct val="50000"/>
              </a:spcBef>
              <a:spcAft>
                <a:spcPct val="0"/>
              </a:spcAft>
              <a:buClrTx/>
              <a:buSzTx/>
              <a:buFontTx/>
              <a:buNone/>
            </a:pPr>
            <a:r>
              <a:rPr lang="en-US" altLang="en-US" sz="1800" b="0" dirty="0">
                <a:latin typeface="Tahoma" pitchFamily="34" charset="0"/>
              </a:rPr>
              <a:t>           </a:t>
            </a:r>
            <a:r>
              <a:rPr lang="en-US" altLang="en-US" sz="2000" b="0" dirty="0">
                <a:solidFill>
                  <a:srgbClr val="CC3300"/>
                </a:solidFill>
                <a:latin typeface="Tahoma" pitchFamily="34" charset="0"/>
              </a:rPr>
              <a:t>Association Rule: Tea </a:t>
            </a:r>
            <a:r>
              <a:rPr lang="en-US" altLang="en-US" sz="2000" b="0" dirty="0">
                <a:solidFill>
                  <a:srgbClr val="CC3300"/>
                </a:solidFill>
                <a:latin typeface="Tahoma" pitchFamily="34" charset="0"/>
                <a:sym typeface="Symbol" pitchFamily="18" charset="2"/>
              </a:rPr>
              <a:t> Honey</a:t>
            </a:r>
            <a:br>
              <a:rPr lang="en-US" altLang="en-US" sz="2000" b="0" dirty="0">
                <a:solidFill>
                  <a:srgbClr val="CC3300"/>
                </a:solidFill>
                <a:latin typeface="Tahoma" pitchFamily="34" charset="0"/>
                <a:sym typeface="Symbol" pitchFamily="18" charset="2"/>
              </a:rPr>
            </a:br>
            <a:r>
              <a:rPr lang="en-US" altLang="en-US" sz="1800" b="0" dirty="0">
                <a:latin typeface="Tahoma" pitchFamily="34" charset="0"/>
              </a:rPr>
              <a:t>Confidence </a:t>
            </a:r>
            <a:r>
              <a:rPr lang="en-US" altLang="en-US" sz="1800" b="0" dirty="0">
                <a:latin typeface="Tahoma" pitchFamily="34" charset="0"/>
                <a:sym typeface="Symbol" pitchFamily="18" charset="2"/>
              </a:rPr>
              <a:t></a:t>
            </a:r>
            <a:r>
              <a:rPr lang="en-US" altLang="en-US" sz="1800" b="0" dirty="0">
                <a:latin typeface="Tahoma" pitchFamily="34" charset="0"/>
              </a:rPr>
              <a:t> P(</a:t>
            </a:r>
            <a:r>
              <a:rPr lang="en-US" altLang="en-US" sz="1800" b="0" dirty="0" err="1">
                <a:latin typeface="Tahoma" pitchFamily="34" charset="0"/>
              </a:rPr>
              <a:t>Honey|Tea</a:t>
            </a:r>
            <a:r>
              <a:rPr lang="en-US" altLang="en-US" sz="1800" b="0" dirty="0">
                <a:latin typeface="Tahoma" pitchFamily="34" charset="0"/>
              </a:rPr>
              <a:t>) = 100/200 = </a:t>
            </a:r>
            <a:r>
              <a:rPr lang="en-US" altLang="en-US" sz="1800" b="0" dirty="0">
                <a:solidFill>
                  <a:srgbClr val="FF0000"/>
                </a:solidFill>
                <a:latin typeface="Tahoma" pitchFamily="34" charset="0"/>
              </a:rPr>
              <a:t>0.50</a:t>
            </a:r>
          </a:p>
          <a:p>
            <a:pPr eaLnBrk="1" hangingPunct="1">
              <a:spcBef>
                <a:spcPct val="50000"/>
              </a:spcBef>
              <a:spcAft>
                <a:spcPct val="0"/>
              </a:spcAft>
              <a:buClrTx/>
              <a:buSzTx/>
              <a:buFontTx/>
              <a:buNone/>
            </a:pPr>
            <a:r>
              <a:rPr lang="en-US" altLang="en-US" sz="1800" b="0" dirty="0">
                <a:latin typeface="Tahoma" pitchFamily="34" charset="0"/>
              </a:rPr>
              <a:t>Confidence = 50%, which may mean that drinking tea has little influence whether honey is used or not</a:t>
            </a:r>
          </a:p>
          <a:p>
            <a:pPr eaLnBrk="1" hangingPunct="1">
              <a:spcBef>
                <a:spcPct val="50000"/>
              </a:spcBef>
              <a:spcAft>
                <a:spcPct val="0"/>
              </a:spcAft>
              <a:buClrTx/>
              <a:buSzTx/>
              <a:buFontTx/>
              <a:buNone/>
            </a:pPr>
            <a:r>
              <a:rPr lang="en-US" altLang="en-US" sz="1800" b="0" dirty="0">
                <a:latin typeface="Tahoma" pitchFamily="34" charset="0"/>
              </a:rPr>
              <a:t>So rule seems uninteresting</a:t>
            </a:r>
          </a:p>
          <a:p>
            <a:pPr eaLnBrk="1" hangingPunct="1">
              <a:spcBef>
                <a:spcPct val="50000"/>
              </a:spcBef>
              <a:spcAft>
                <a:spcPct val="0"/>
              </a:spcAft>
              <a:buClrTx/>
              <a:buSzTx/>
              <a:buFontTx/>
              <a:buNone/>
            </a:pPr>
            <a:r>
              <a:rPr lang="en-US" altLang="en-US" sz="1800" b="0" dirty="0">
                <a:latin typeface="Tahoma" pitchFamily="34" charset="0"/>
              </a:rPr>
              <a:t>But P(Honey) = 120/1000 = .12 (hence tea drinkers are far more likely to have honey</a:t>
            </a:r>
          </a:p>
        </p:txBody>
      </p:sp>
      <p:graphicFrame>
        <p:nvGraphicFramePr>
          <p:cNvPr id="7" name="Group 3"/>
          <p:cNvGraphicFramePr>
            <a:graphicFrameLocks noGrp="1"/>
          </p:cNvGraphicFramePr>
          <p:nvPr/>
        </p:nvGraphicFramePr>
        <p:xfrm>
          <a:off x="304800" y="1077913"/>
          <a:ext cx="3836988" cy="2682874"/>
        </p:xfrm>
        <a:graphic>
          <a:graphicData uri="http://schemas.openxmlformats.org/drawingml/2006/table">
            <a:tbl>
              <a:tblPr/>
              <a:tblGrid>
                <a:gridCol w="959247">
                  <a:extLst>
                    <a:ext uri="{9D8B030D-6E8A-4147-A177-3AD203B41FA5}">
                      <a16:colId xmlns:a16="http://schemas.microsoft.com/office/drawing/2014/main" val="20000"/>
                    </a:ext>
                  </a:extLst>
                </a:gridCol>
                <a:gridCol w="959247">
                  <a:extLst>
                    <a:ext uri="{9D8B030D-6E8A-4147-A177-3AD203B41FA5}">
                      <a16:colId xmlns:a16="http://schemas.microsoft.com/office/drawing/2014/main" val="20001"/>
                    </a:ext>
                  </a:extLst>
                </a:gridCol>
                <a:gridCol w="959247">
                  <a:extLst>
                    <a:ext uri="{9D8B030D-6E8A-4147-A177-3AD203B41FA5}">
                      <a16:colId xmlns:a16="http://schemas.microsoft.com/office/drawing/2014/main" val="20002"/>
                    </a:ext>
                  </a:extLst>
                </a:gridCol>
                <a:gridCol w="959247">
                  <a:extLst>
                    <a:ext uri="{9D8B030D-6E8A-4147-A177-3AD203B41FA5}">
                      <a16:colId xmlns:a16="http://schemas.microsoft.com/office/drawing/2014/main" val="20003"/>
                    </a:ext>
                  </a:extLst>
                </a:gridCol>
              </a:tblGrid>
              <a:tr h="701189">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Customers</a:t>
                      </a:r>
                    </a:p>
                  </a:txBody>
                  <a:tcPr marL="91435" marR="91435" marT="45743" marB="4574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Tea</a:t>
                      </a:r>
                    </a:p>
                  </a:txBody>
                  <a:tcPr marL="91435" marR="91435" marT="45743" marB="4574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Honey</a:t>
                      </a:r>
                    </a:p>
                  </a:txBody>
                  <a:tcPr marL="91435" marR="91435" marT="45743" marB="4574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a:t>
                      </a:r>
                    </a:p>
                  </a:txBody>
                  <a:tcPr marL="91435" marR="91435" marT="45743" marB="4574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337">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C1</a:t>
                      </a:r>
                    </a:p>
                  </a:txBody>
                  <a:tcPr marL="91435" marR="91435" marT="45743" marB="4574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0</a:t>
                      </a:r>
                    </a:p>
                  </a:txBody>
                  <a:tcPr marL="91435" marR="91435" marT="45743" marB="4574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1</a:t>
                      </a:r>
                    </a:p>
                  </a:txBody>
                  <a:tcPr marL="91435" marR="91435" marT="45743" marB="4574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a:t>
                      </a:r>
                    </a:p>
                  </a:txBody>
                  <a:tcPr marL="91435" marR="91435" marT="45743" marB="4574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337">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C2</a:t>
                      </a:r>
                    </a:p>
                  </a:txBody>
                  <a:tcPr marL="91435" marR="91435" marT="45743" marB="4574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1</a:t>
                      </a:r>
                    </a:p>
                  </a:txBody>
                  <a:tcPr marL="91435" marR="91435" marT="45743" marB="4574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0</a:t>
                      </a:r>
                    </a:p>
                  </a:txBody>
                  <a:tcPr marL="91435" marR="91435" marT="45743" marB="4574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a:t>
                      </a:r>
                    </a:p>
                  </a:txBody>
                  <a:tcPr marL="91435" marR="91435" marT="45743" marB="4574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337">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C3</a:t>
                      </a:r>
                    </a:p>
                  </a:txBody>
                  <a:tcPr marL="91435" marR="91435" marT="45743" marB="4574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1</a:t>
                      </a:r>
                    </a:p>
                  </a:txBody>
                  <a:tcPr marL="91435" marR="91435" marT="45743" marB="4574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1</a:t>
                      </a:r>
                    </a:p>
                  </a:txBody>
                  <a:tcPr marL="91435" marR="91435" marT="45743" marB="4574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a:t>
                      </a:r>
                    </a:p>
                  </a:txBody>
                  <a:tcPr marL="91435" marR="91435" marT="45743" marB="4574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337">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C4</a:t>
                      </a:r>
                    </a:p>
                  </a:txBody>
                  <a:tcPr marL="91435" marR="91435" marT="45743" marB="4574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1</a:t>
                      </a:r>
                    </a:p>
                  </a:txBody>
                  <a:tcPr marL="91435" marR="91435" marT="45743" marB="4574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0</a:t>
                      </a:r>
                    </a:p>
                  </a:txBody>
                  <a:tcPr marL="91435" marR="91435" marT="45743" marB="4574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a:t>
                      </a:r>
                    </a:p>
                  </a:txBody>
                  <a:tcPr marL="91435" marR="91435" marT="45743" marB="4574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337">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a:t>
                      </a:r>
                    </a:p>
                  </a:txBody>
                  <a:tcPr marL="91435" marR="91435" marT="45743" marB="4574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000" b="0" i="0" u="none" strike="noStrike" cap="none" normalizeH="0" baseline="0" dirty="0">
                        <a:ln>
                          <a:noFill/>
                        </a:ln>
                        <a:solidFill>
                          <a:schemeClr val="tx1"/>
                        </a:solidFill>
                        <a:effectLst/>
                        <a:latin typeface="Arial" charset="0"/>
                      </a:endParaRPr>
                    </a:p>
                  </a:txBody>
                  <a:tcPr marL="91435" marR="91435" marT="45743" marB="4574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000" b="0" i="0" u="none" strike="noStrike" cap="none" normalizeH="0" baseline="0" dirty="0">
                        <a:ln>
                          <a:noFill/>
                        </a:ln>
                        <a:solidFill>
                          <a:schemeClr val="tx1"/>
                        </a:solidFill>
                        <a:effectLst/>
                        <a:latin typeface="Arial" charset="0"/>
                      </a:endParaRPr>
                    </a:p>
                  </a:txBody>
                  <a:tcPr marL="91435" marR="91435" marT="45743" marB="4574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000" b="0" i="0" u="none" strike="noStrike" cap="none" normalizeH="0" baseline="0" dirty="0">
                        <a:ln>
                          <a:noFill/>
                        </a:ln>
                        <a:solidFill>
                          <a:schemeClr val="tx1"/>
                        </a:solidFill>
                        <a:effectLst/>
                        <a:latin typeface="Arial" charset="0"/>
                      </a:endParaRPr>
                    </a:p>
                  </a:txBody>
                  <a:tcPr marL="91435" marR="91435" marT="45743" marB="4574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3" name="Picture 2"/>
          <p:cNvPicPr>
            <a:picLocks noChangeAspect="1"/>
          </p:cNvPicPr>
          <p:nvPr/>
        </p:nvPicPr>
        <p:blipFill>
          <a:blip r:embed="rId2"/>
          <a:stretch>
            <a:fillRect/>
          </a:stretch>
        </p:blipFill>
        <p:spPr>
          <a:xfrm>
            <a:off x="4601391" y="1341437"/>
            <a:ext cx="3570171" cy="1828800"/>
          </a:xfrm>
          <a:prstGeom prst="rect">
            <a:avLst/>
          </a:prstGeom>
        </p:spPr>
      </p:pic>
    </p:spTree>
    <p:extLst>
      <p:ext uri="{BB962C8B-B14F-4D97-AF65-F5344CB8AC3E}">
        <p14:creationId xmlns:p14="http://schemas.microsoft.com/office/powerpoint/2010/main" val="2289707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94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942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p:txBody>
          <a:bodyPr/>
          <a:lstStyle/>
          <a:p>
            <a:r>
              <a:rPr lang="en-US" altLang="en-US"/>
              <a:t>Measure for Association Rules</a:t>
            </a:r>
          </a:p>
        </p:txBody>
      </p:sp>
      <p:sp>
        <p:nvSpPr>
          <p:cNvPr id="81923" name="Rectangle 3"/>
          <p:cNvSpPr>
            <a:spLocks noGrp="1" noChangeArrowheads="1"/>
          </p:cNvSpPr>
          <p:nvPr>
            <p:ph type="body" idx="4294967295"/>
          </p:nvPr>
        </p:nvSpPr>
        <p:spPr/>
        <p:txBody>
          <a:bodyPr/>
          <a:lstStyle/>
          <a:p>
            <a:r>
              <a:rPr lang="en-US" altLang="en-US"/>
              <a:t>So, what kind of rules do we really want?</a:t>
            </a:r>
          </a:p>
          <a:p>
            <a:pPr lvl="1"/>
            <a:r>
              <a:rPr lang="en-US" altLang="en-US"/>
              <a:t>Confidence(X </a:t>
            </a:r>
            <a:r>
              <a:rPr lang="en-US" altLang="en-US">
                <a:sym typeface="Symbol" pitchFamily="18" charset="2"/>
              </a:rPr>
              <a:t> Y)</a:t>
            </a:r>
            <a:r>
              <a:rPr lang="en-US" altLang="en-US"/>
              <a:t> should be sufficiently high </a:t>
            </a:r>
          </a:p>
          <a:p>
            <a:pPr lvl="2"/>
            <a:r>
              <a:rPr lang="en-US" altLang="en-US"/>
              <a:t> To ensure that people who buy X will more likely buy Y than not buy Y</a:t>
            </a:r>
          </a:p>
          <a:p>
            <a:pPr lvl="1"/>
            <a:endParaRPr lang="en-US" altLang="en-US"/>
          </a:p>
          <a:p>
            <a:pPr lvl="1"/>
            <a:r>
              <a:rPr lang="en-US" altLang="en-US"/>
              <a:t>Confidence(X </a:t>
            </a:r>
            <a:r>
              <a:rPr lang="en-US" altLang="en-US">
                <a:sym typeface="Symbol" pitchFamily="18" charset="2"/>
              </a:rPr>
              <a:t> Y) &gt; support(Y) </a:t>
            </a:r>
          </a:p>
          <a:p>
            <a:pPr lvl="2"/>
            <a:r>
              <a:rPr lang="en-US" altLang="en-US">
                <a:sym typeface="Symbol" pitchFamily="18" charset="2"/>
              </a:rPr>
              <a:t> Otherwise, rule will be misleading because having item X actually reduces the chance of having item Y in the same transaction</a:t>
            </a:r>
          </a:p>
          <a:p>
            <a:pPr lvl="2"/>
            <a:r>
              <a:rPr lang="en-US" altLang="en-US">
                <a:sym typeface="Symbol" pitchFamily="18" charset="2"/>
              </a:rPr>
              <a:t> Is there any measure that capture this constraint?</a:t>
            </a:r>
          </a:p>
          <a:p>
            <a:pPr lvl="3"/>
            <a:r>
              <a:rPr lang="en-US" altLang="en-US">
                <a:sym typeface="Symbol" pitchFamily="18" charset="2"/>
              </a:rPr>
              <a:t>Answer: Yes. There are many of them.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381000" y="152400"/>
            <a:ext cx="8686800" cy="533400"/>
          </a:xfrm>
        </p:spPr>
        <p:txBody>
          <a:bodyPr/>
          <a:lstStyle/>
          <a:p>
            <a:r>
              <a:rPr lang="en-US" altLang="en-US" dirty="0"/>
              <a:t>Statistical Relationship between X and Y</a:t>
            </a:r>
          </a:p>
        </p:txBody>
      </p:sp>
      <p:sp>
        <p:nvSpPr>
          <p:cNvPr id="82947" name="Rectangle 3"/>
          <p:cNvSpPr>
            <a:spLocks noGrp="1" noChangeArrowheads="1"/>
          </p:cNvSpPr>
          <p:nvPr>
            <p:ph type="body" idx="4294967295"/>
          </p:nvPr>
        </p:nvSpPr>
        <p:spPr>
          <a:xfrm>
            <a:off x="411163" y="1295400"/>
            <a:ext cx="8318500" cy="5181600"/>
          </a:xfrm>
        </p:spPr>
        <p:txBody>
          <a:bodyPr/>
          <a:lstStyle/>
          <a:p>
            <a:r>
              <a:rPr lang="en-US" altLang="en-US" dirty="0"/>
              <a:t>The criterion </a:t>
            </a:r>
            <a:br>
              <a:rPr lang="en-US" altLang="en-US" dirty="0"/>
            </a:br>
            <a:r>
              <a:rPr lang="en-US" altLang="en-US" dirty="0"/>
              <a:t>	confidence(X </a:t>
            </a:r>
            <a:r>
              <a:rPr lang="en-US" altLang="en-US" dirty="0">
                <a:sym typeface="Symbol" pitchFamily="18" charset="2"/>
              </a:rPr>
              <a:t> Y) = support(Y) </a:t>
            </a:r>
            <a:br>
              <a:rPr lang="en-US" altLang="en-US" dirty="0">
                <a:sym typeface="Symbol" pitchFamily="18" charset="2"/>
              </a:rPr>
            </a:br>
            <a:endParaRPr lang="en-US" altLang="en-US" dirty="0">
              <a:sym typeface="Symbol" pitchFamily="18" charset="2"/>
            </a:endParaRPr>
          </a:p>
          <a:p>
            <a:pPr>
              <a:buFont typeface="Monotype Sorts" pitchFamily="2" charset="2"/>
              <a:buNone/>
            </a:pPr>
            <a:r>
              <a:rPr lang="en-US" altLang="en-US" dirty="0">
                <a:sym typeface="Symbol" pitchFamily="18" charset="2"/>
              </a:rPr>
              <a:t>	is equivalent to:</a:t>
            </a:r>
          </a:p>
          <a:p>
            <a:pPr lvl="1"/>
            <a:r>
              <a:rPr lang="en-US" altLang="en-US" dirty="0">
                <a:sym typeface="Symbol" pitchFamily="18" charset="2"/>
              </a:rPr>
              <a:t>P(Y|X) = P(Y)</a:t>
            </a:r>
          </a:p>
          <a:p>
            <a:pPr lvl="1"/>
            <a:r>
              <a:rPr lang="en-US" altLang="en-US" dirty="0">
                <a:sym typeface="Symbol" pitchFamily="18" charset="2"/>
              </a:rPr>
              <a:t>P(X,Y) = P(X)  P(Y) (X and Y are independent)</a:t>
            </a:r>
          </a:p>
          <a:p>
            <a:pPr lvl="1">
              <a:buFont typeface="Arial" charset="0"/>
              <a:buNone/>
            </a:pPr>
            <a:r>
              <a:rPr lang="en-US" altLang="en-US" dirty="0">
                <a:sym typeface="Symbol" pitchFamily="18" charset="2"/>
              </a:rPr>
              <a:t>	</a:t>
            </a:r>
          </a:p>
          <a:p>
            <a:pPr lvl="1">
              <a:buFont typeface="Arial" charset="0"/>
              <a:buNone/>
            </a:pPr>
            <a:r>
              <a:rPr lang="en-US" altLang="en-US" dirty="0">
                <a:sym typeface="Symbol" pitchFamily="18" charset="2"/>
              </a:rPr>
              <a:t>If P(X,Y) &gt; P(X) </a:t>
            </a:r>
            <a:r>
              <a:rPr lang="en-US" altLang="en-US" sz="2000" dirty="0">
                <a:sym typeface="Symbol" pitchFamily="18" charset="2"/>
              </a:rPr>
              <a:t></a:t>
            </a:r>
            <a:r>
              <a:rPr lang="en-US" altLang="en-US" dirty="0">
                <a:sym typeface="Symbol" pitchFamily="18" charset="2"/>
              </a:rPr>
              <a:t> P(Y) : X &amp; Y are positively correlated</a:t>
            </a:r>
          </a:p>
          <a:p>
            <a:pPr lvl="1">
              <a:buFont typeface="Arial" charset="0"/>
              <a:buNone/>
            </a:pPr>
            <a:endParaRPr lang="en-US" altLang="en-US" dirty="0">
              <a:sym typeface="Symbol" pitchFamily="18" charset="2"/>
            </a:endParaRPr>
          </a:p>
          <a:p>
            <a:pPr lvl="1">
              <a:buFont typeface="Arial" charset="0"/>
              <a:buNone/>
            </a:pPr>
            <a:r>
              <a:rPr lang="en-US" altLang="en-US" dirty="0">
                <a:sym typeface="Symbol" pitchFamily="18" charset="2"/>
              </a:rPr>
              <a:t>If P(X,Y) &lt; P(X)  P(Y) : X &amp; Y are negatively correlated</a:t>
            </a:r>
          </a:p>
          <a:p>
            <a:pPr lvl="1">
              <a:buFont typeface="Arial" charset="0"/>
              <a:buNone/>
            </a:pPr>
            <a:endParaRPr lang="en-US" altLang="en-US" dirty="0">
              <a:sym typeface="Symbol" pitchFamily="18" charset="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p:txBody>
          <a:bodyPr/>
          <a:lstStyle/>
          <a:p>
            <a:r>
              <a:rPr lang="en-US" altLang="en-US" sz="2000"/>
              <a:t>Measures that take into account statistical dependence</a:t>
            </a:r>
          </a:p>
        </p:txBody>
      </p:sp>
      <p:sp>
        <p:nvSpPr>
          <p:cNvPr id="83971" name="Rectangle 3"/>
          <p:cNvSpPr>
            <a:spLocks noGrp="1" noChangeArrowheads="1"/>
          </p:cNvSpPr>
          <p:nvPr>
            <p:ph type="body" idx="4294967295"/>
          </p:nvPr>
        </p:nvSpPr>
        <p:spPr/>
        <p:txBody>
          <a:bodyPr/>
          <a:lstStyle/>
          <a:p>
            <a:endParaRPr lang="en-US" altLang="en-US"/>
          </a:p>
        </p:txBody>
      </p:sp>
      <p:grpSp>
        <p:nvGrpSpPr>
          <p:cNvPr id="83972" name="Group 1"/>
          <p:cNvGrpSpPr>
            <a:grpSpLocks/>
          </p:cNvGrpSpPr>
          <p:nvPr/>
        </p:nvGrpSpPr>
        <p:grpSpPr bwMode="auto">
          <a:xfrm>
            <a:off x="752475" y="1644650"/>
            <a:ext cx="7694613" cy="3873500"/>
            <a:chOff x="763587" y="2254250"/>
            <a:chExt cx="7694613" cy="3873500"/>
          </a:xfrm>
        </p:grpSpPr>
        <p:graphicFrame>
          <p:nvGraphicFramePr>
            <p:cNvPr id="83973" name="Object 4"/>
            <p:cNvGraphicFramePr>
              <a:graphicFrameLocks noChangeAspect="1"/>
            </p:cNvGraphicFramePr>
            <p:nvPr>
              <p:extLst>
                <p:ext uri="{D42A27DB-BD31-4B8C-83A1-F6EECF244321}">
                  <p14:modId xmlns:p14="http://schemas.microsoft.com/office/powerpoint/2010/main" val="2116411004"/>
                </p:ext>
              </p:extLst>
            </p:nvPr>
          </p:nvGraphicFramePr>
          <p:xfrm>
            <a:off x="763587" y="2254250"/>
            <a:ext cx="7464425" cy="3873500"/>
          </p:xfrm>
          <a:graphic>
            <a:graphicData uri="http://schemas.openxmlformats.org/presentationml/2006/ole">
              <mc:AlternateContent xmlns:mc="http://schemas.openxmlformats.org/markup-compatibility/2006">
                <mc:Choice xmlns:v="urn:schemas-microsoft-com:vml" Requires="v">
                  <p:oleObj name="Equation" r:id="rId2" imgW="3035160" imgH="1574640" progId="Equation.3">
                    <p:embed/>
                  </p:oleObj>
                </mc:Choice>
                <mc:Fallback>
                  <p:oleObj name="Equation" r:id="rId2" imgW="3035160" imgH="1574640" progId="Equation.3">
                    <p:embed/>
                    <p:pic>
                      <p:nvPicPr>
                        <p:cNvPr id="0" name="Object 4"/>
                        <p:cNvPicPr>
                          <a:picLocks noChangeAspect="1" noChangeArrowheads="1"/>
                        </p:cNvPicPr>
                        <p:nvPr/>
                      </p:nvPicPr>
                      <p:blipFill>
                        <a:blip r:embed="rId3"/>
                        <a:srcRect/>
                        <a:stretch>
                          <a:fillRect/>
                        </a:stretch>
                      </p:blipFill>
                      <p:spPr bwMode="auto">
                        <a:xfrm>
                          <a:off x="763587" y="2254250"/>
                          <a:ext cx="7464425" cy="387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3974" name="AutoShape 5"/>
            <p:cNvSpPr>
              <a:spLocks/>
            </p:cNvSpPr>
            <p:nvPr/>
          </p:nvSpPr>
          <p:spPr bwMode="auto">
            <a:xfrm>
              <a:off x="4419600" y="2362200"/>
              <a:ext cx="533400" cy="1905000"/>
            </a:xfrm>
            <a:prstGeom prst="rightBrace">
              <a:avLst>
                <a:gd name="adj1" fmla="val 29762"/>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83975" name="Text Box 6"/>
            <p:cNvSpPr txBox="1">
              <a:spLocks noChangeArrowheads="1"/>
            </p:cNvSpPr>
            <p:nvPr/>
          </p:nvSpPr>
          <p:spPr bwMode="auto">
            <a:xfrm>
              <a:off x="5105400" y="2819400"/>
              <a:ext cx="3352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800"/>
                <a:t>lift is used for rules while interest is used for itemsets</a:t>
              </a: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p:txBody>
          <a:bodyPr/>
          <a:lstStyle/>
          <a:p>
            <a:r>
              <a:rPr lang="en-US" altLang="en-US"/>
              <a:t>Example: Lift/Interest</a:t>
            </a:r>
          </a:p>
        </p:txBody>
      </p:sp>
      <p:graphicFrame>
        <p:nvGraphicFramePr>
          <p:cNvPr id="1345539" name="Group 3"/>
          <p:cNvGraphicFramePr>
            <a:graphicFrameLocks noGrp="1"/>
          </p:cNvGraphicFramePr>
          <p:nvPr>
            <p:extLst>
              <p:ext uri="{D42A27DB-BD31-4B8C-83A1-F6EECF244321}">
                <p14:modId xmlns:p14="http://schemas.microsoft.com/office/powerpoint/2010/main" val="2655082094"/>
              </p:ext>
            </p:extLst>
          </p:nvPr>
        </p:nvGraphicFramePr>
        <p:xfrm>
          <a:off x="1066800" y="1219200"/>
          <a:ext cx="4038600" cy="1971676"/>
        </p:xfrm>
        <a:graphic>
          <a:graphicData uri="http://schemas.openxmlformats.org/drawingml/2006/table">
            <a:tbl>
              <a:tblPr/>
              <a:tblGrid>
                <a:gridCol w="1009650">
                  <a:extLst>
                    <a:ext uri="{9D8B030D-6E8A-4147-A177-3AD203B41FA5}">
                      <a16:colId xmlns:a16="http://schemas.microsoft.com/office/drawing/2014/main" val="20000"/>
                    </a:ext>
                  </a:extLst>
                </a:gridCol>
                <a:gridCol w="1009650">
                  <a:extLst>
                    <a:ext uri="{9D8B030D-6E8A-4147-A177-3AD203B41FA5}">
                      <a16:colId xmlns:a16="http://schemas.microsoft.com/office/drawing/2014/main" val="20001"/>
                    </a:ext>
                  </a:extLst>
                </a:gridCol>
                <a:gridCol w="1009650">
                  <a:extLst>
                    <a:ext uri="{9D8B030D-6E8A-4147-A177-3AD203B41FA5}">
                      <a16:colId xmlns:a16="http://schemas.microsoft.com/office/drawing/2014/main" val="20002"/>
                    </a:ext>
                  </a:extLst>
                </a:gridCol>
                <a:gridCol w="1009650">
                  <a:extLst>
                    <a:ext uri="{9D8B030D-6E8A-4147-A177-3AD203B41FA5}">
                      <a16:colId xmlns:a16="http://schemas.microsoft.com/office/drawing/2014/main" val="20003"/>
                    </a:ext>
                  </a:extLst>
                </a:gridCol>
              </a:tblGrid>
              <a:tr h="782572">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000" b="0" i="0" u="none" strike="noStrike" cap="none" normalizeH="0" baseline="0">
                        <a:ln>
                          <a:noFill/>
                        </a:ln>
                        <a:solidFill>
                          <a:schemeClr val="tx1"/>
                        </a:solidFill>
                        <a:effectLst/>
                        <a:latin typeface="Arial" charset="0"/>
                      </a:endParaRPr>
                    </a:p>
                  </a:txBody>
                  <a:tcPr marT="45735" marB="4573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0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Coffee</a:t>
                      </a:r>
                    </a:p>
                  </a:txBody>
                  <a:tcPr marT="45735" marB="4573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0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Coffee</a:t>
                      </a:r>
                    </a:p>
                  </a:txBody>
                  <a:tcPr marT="45735" marB="4573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000" b="0" i="0" u="none" strike="noStrike" cap="none" normalizeH="0" baseline="0">
                        <a:ln>
                          <a:noFill/>
                        </a:ln>
                        <a:solidFill>
                          <a:schemeClr val="tx1"/>
                        </a:solidFill>
                        <a:effectLst/>
                        <a:latin typeface="Arial" charset="0"/>
                      </a:endParaRPr>
                    </a:p>
                  </a:txBody>
                  <a:tcPr marT="45735" marB="4573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368">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Tea</a:t>
                      </a:r>
                    </a:p>
                  </a:txBody>
                  <a:tcPr marT="45735" marB="4573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150</a:t>
                      </a:r>
                    </a:p>
                  </a:txBody>
                  <a:tcPr marT="45735" marB="4573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50</a:t>
                      </a:r>
                    </a:p>
                  </a:txBody>
                  <a:tcPr marT="45735" marB="4573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200</a:t>
                      </a:r>
                    </a:p>
                  </a:txBody>
                  <a:tcPr marT="45735" marB="4573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368">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Tea</a:t>
                      </a:r>
                    </a:p>
                  </a:txBody>
                  <a:tcPr marT="45735" marB="4573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650</a:t>
                      </a:r>
                    </a:p>
                  </a:txBody>
                  <a:tcPr marT="45735" marB="4573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150</a:t>
                      </a:r>
                    </a:p>
                  </a:txBody>
                  <a:tcPr marT="45735" marB="4573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800</a:t>
                      </a:r>
                    </a:p>
                  </a:txBody>
                  <a:tcPr marT="45735" marB="4573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368">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000" b="0" i="0" u="none" strike="noStrike" cap="none" normalizeH="0" baseline="0">
                        <a:ln>
                          <a:noFill/>
                        </a:ln>
                        <a:solidFill>
                          <a:schemeClr val="tx1"/>
                        </a:solidFill>
                        <a:effectLst/>
                        <a:latin typeface="Arial" charset="0"/>
                      </a:endParaRPr>
                    </a:p>
                  </a:txBody>
                  <a:tcPr marT="45735" marB="4573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800</a:t>
                      </a:r>
                    </a:p>
                  </a:txBody>
                  <a:tcPr marT="45735" marB="4573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200</a:t>
                      </a:r>
                    </a:p>
                  </a:txBody>
                  <a:tcPr marT="45735" marB="4573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1000</a:t>
                      </a:r>
                    </a:p>
                  </a:txBody>
                  <a:tcPr marT="45735" marB="4573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85022" name="Line 30"/>
          <p:cNvSpPr>
            <a:spLocks noChangeShapeType="1"/>
          </p:cNvSpPr>
          <p:nvPr/>
        </p:nvSpPr>
        <p:spPr bwMode="auto">
          <a:xfrm>
            <a:off x="3200400" y="1600200"/>
            <a:ext cx="762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23" name="Line 31"/>
          <p:cNvSpPr>
            <a:spLocks noChangeShapeType="1"/>
          </p:cNvSpPr>
          <p:nvPr/>
        </p:nvSpPr>
        <p:spPr bwMode="auto">
          <a:xfrm>
            <a:off x="1371600" y="2438400"/>
            <a:ext cx="381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24" name="Text Box 32"/>
          <p:cNvSpPr txBox="1">
            <a:spLocks noChangeArrowheads="1"/>
          </p:cNvSpPr>
          <p:nvPr/>
        </p:nvSpPr>
        <p:spPr bwMode="auto">
          <a:xfrm>
            <a:off x="685800" y="3444875"/>
            <a:ext cx="80772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eaLnBrk="1" hangingPunct="1">
              <a:spcBef>
                <a:spcPct val="50000"/>
              </a:spcBef>
              <a:spcAft>
                <a:spcPct val="0"/>
              </a:spcAft>
              <a:buClrTx/>
              <a:buSzTx/>
              <a:buFontTx/>
              <a:buNone/>
            </a:pPr>
            <a:r>
              <a:rPr lang="en-US" altLang="en-US" sz="2000" b="0" dirty="0">
                <a:latin typeface="Tahoma" pitchFamily="34" charset="0"/>
              </a:rPr>
              <a:t>           </a:t>
            </a:r>
            <a:r>
              <a:rPr lang="en-US" altLang="en-US" sz="2400" b="0" dirty="0">
                <a:solidFill>
                  <a:srgbClr val="CC3300"/>
                </a:solidFill>
                <a:latin typeface="Tahoma" pitchFamily="34" charset="0"/>
              </a:rPr>
              <a:t>Association Rule: Tea </a:t>
            </a:r>
            <a:r>
              <a:rPr lang="en-US" altLang="en-US" sz="2400" b="0" dirty="0">
                <a:solidFill>
                  <a:srgbClr val="CC3300"/>
                </a:solidFill>
                <a:latin typeface="Tahoma" pitchFamily="34" charset="0"/>
                <a:sym typeface="Symbol" pitchFamily="18" charset="2"/>
              </a:rPr>
              <a:t> Coffee</a:t>
            </a:r>
            <a:br>
              <a:rPr lang="en-US" altLang="en-US" sz="2400" b="0" dirty="0">
                <a:solidFill>
                  <a:srgbClr val="CC3300"/>
                </a:solidFill>
                <a:latin typeface="Tahoma" pitchFamily="34" charset="0"/>
                <a:sym typeface="Symbol" pitchFamily="18" charset="2"/>
              </a:rPr>
            </a:br>
            <a:endParaRPr lang="en-US" altLang="en-US" sz="2400" b="0" dirty="0">
              <a:solidFill>
                <a:srgbClr val="CC3300"/>
              </a:solidFill>
              <a:latin typeface="Tahoma" pitchFamily="34" charset="0"/>
            </a:endParaRPr>
          </a:p>
          <a:p>
            <a:pPr eaLnBrk="1" hangingPunct="1">
              <a:spcBef>
                <a:spcPct val="50000"/>
              </a:spcBef>
              <a:spcAft>
                <a:spcPct val="0"/>
              </a:spcAft>
              <a:buClrTx/>
              <a:buSzTx/>
              <a:buFontTx/>
              <a:buNone/>
            </a:pPr>
            <a:r>
              <a:rPr lang="en-US" altLang="en-US" sz="2000" b="0" dirty="0">
                <a:latin typeface="Tahoma" pitchFamily="34" charset="0"/>
              </a:rPr>
              <a:t>Confidence= P(</a:t>
            </a:r>
            <a:r>
              <a:rPr lang="en-US" altLang="en-US" sz="2000" b="0" dirty="0" err="1">
                <a:latin typeface="Tahoma" pitchFamily="34" charset="0"/>
              </a:rPr>
              <a:t>Coffee|Tea</a:t>
            </a:r>
            <a:r>
              <a:rPr lang="en-US" altLang="en-US" sz="2000" b="0" dirty="0">
                <a:latin typeface="Tahoma" pitchFamily="34" charset="0"/>
              </a:rPr>
              <a:t>) = </a:t>
            </a:r>
            <a:r>
              <a:rPr lang="en-US" altLang="en-US" sz="2000" b="0" dirty="0">
                <a:solidFill>
                  <a:srgbClr val="FF0000"/>
                </a:solidFill>
                <a:latin typeface="Tahoma" pitchFamily="34" charset="0"/>
              </a:rPr>
              <a:t>0.75</a:t>
            </a:r>
          </a:p>
          <a:p>
            <a:pPr eaLnBrk="1" hangingPunct="1">
              <a:spcBef>
                <a:spcPct val="50000"/>
              </a:spcBef>
              <a:spcAft>
                <a:spcPct val="0"/>
              </a:spcAft>
              <a:buClrTx/>
              <a:buSzTx/>
              <a:buFontTx/>
              <a:buNone/>
            </a:pPr>
            <a:r>
              <a:rPr lang="en-US" altLang="en-US" sz="2000" b="0" dirty="0">
                <a:latin typeface="Tahoma" pitchFamily="34" charset="0"/>
              </a:rPr>
              <a:t>but P(Coffee) = </a:t>
            </a:r>
            <a:r>
              <a:rPr lang="en-US" altLang="en-US" sz="2000" b="0" dirty="0">
                <a:solidFill>
                  <a:srgbClr val="FF0000"/>
                </a:solidFill>
                <a:latin typeface="Tahoma" pitchFamily="34" charset="0"/>
              </a:rPr>
              <a:t>0.8</a:t>
            </a:r>
          </a:p>
          <a:p>
            <a:pPr eaLnBrk="1" hangingPunct="1">
              <a:spcBef>
                <a:spcPct val="50000"/>
              </a:spcBef>
              <a:spcAft>
                <a:spcPct val="0"/>
              </a:spcAft>
              <a:buClrTx/>
              <a:buSzTx/>
              <a:buFont typeface="Symbol" pitchFamily="18" charset="2"/>
              <a:buChar char="Þ"/>
            </a:pPr>
            <a:r>
              <a:rPr lang="en-US" altLang="en-US" sz="2000" b="0" dirty="0">
                <a:latin typeface="Tahoma" pitchFamily="34" charset="0"/>
                <a:sym typeface="Symbol" pitchFamily="18" charset="2"/>
              </a:rPr>
              <a:t> Interest =</a:t>
            </a:r>
            <a:r>
              <a:rPr lang="en-US" altLang="en-US" sz="2000" b="0" dirty="0">
                <a:latin typeface="Tahoma" pitchFamily="34" charset="0"/>
              </a:rPr>
              <a:t> 0.15 / (0.2×0.8) = 0.9375 (&lt; 1, therefore is negatively associated)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ext Box 3"/>
          <p:cNvSpPr txBox="1">
            <a:spLocks noChangeArrowheads="1"/>
          </p:cNvSpPr>
          <p:nvPr/>
        </p:nvSpPr>
        <p:spPr bwMode="auto">
          <a:xfrm>
            <a:off x="0" y="1371600"/>
            <a:ext cx="22098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600"/>
              <a:t>There are lots of measures proposed in the literature</a:t>
            </a:r>
          </a:p>
          <a:p>
            <a:pPr>
              <a:spcBef>
                <a:spcPct val="50000"/>
              </a:spcBef>
              <a:spcAft>
                <a:spcPct val="0"/>
              </a:spcAft>
              <a:buClrTx/>
              <a:buSzTx/>
              <a:buFontTx/>
              <a:buNone/>
            </a:pPr>
            <a:endParaRPr lang="en-US" altLang="en-US" sz="1600"/>
          </a:p>
        </p:txBody>
      </p:sp>
      <p:pic>
        <p:nvPicPr>
          <p:cNvPr id="2" name="Picture 1"/>
          <p:cNvPicPr>
            <a:picLocks noChangeAspect="1"/>
          </p:cNvPicPr>
          <p:nvPr/>
        </p:nvPicPr>
        <p:blipFill>
          <a:blip r:embed="rId2"/>
          <a:stretch>
            <a:fillRect/>
          </a:stretch>
        </p:blipFill>
        <p:spPr>
          <a:xfrm>
            <a:off x="2209800" y="1343297"/>
            <a:ext cx="6444317" cy="457200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EF9DE144-AE3C-5F4E-88B8-82C2805DEB7E}"/>
              </a:ext>
            </a:extLst>
          </p:cNvPr>
          <p:cNvSpPr>
            <a:spLocks noGrp="1" noChangeArrowheads="1"/>
          </p:cNvSpPr>
          <p:nvPr>
            <p:ph type="title"/>
          </p:nvPr>
        </p:nvSpPr>
        <p:spPr/>
        <p:txBody>
          <a:bodyPr/>
          <a:lstStyle/>
          <a:p>
            <a:r>
              <a:rPr lang="en-US" altLang="en-US"/>
              <a:t>Continuous and Categorical Attributes</a:t>
            </a:r>
          </a:p>
        </p:txBody>
      </p:sp>
      <p:sp>
        <p:nvSpPr>
          <p:cNvPr id="9218" name="Text Box 57">
            <a:extLst>
              <a:ext uri="{FF2B5EF4-FFF2-40B4-BE49-F238E27FC236}">
                <a16:creationId xmlns:a16="http://schemas.microsoft.com/office/drawing/2014/main" id="{1643A9E4-16CF-444D-9848-107EA665D430}"/>
              </a:ext>
            </a:extLst>
          </p:cNvPr>
          <p:cNvSpPr txBox="1">
            <a:spLocks noChangeArrowheads="1"/>
          </p:cNvSpPr>
          <p:nvPr/>
        </p:nvSpPr>
        <p:spPr bwMode="auto">
          <a:xfrm>
            <a:off x="685800" y="5105400"/>
            <a:ext cx="7696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2000"/>
              <a:t>Example of Association Rule:</a:t>
            </a:r>
          </a:p>
          <a:p>
            <a:pPr>
              <a:spcBef>
                <a:spcPct val="50000"/>
              </a:spcBef>
              <a:spcAft>
                <a:spcPct val="0"/>
              </a:spcAft>
              <a:buClrTx/>
              <a:buSzTx/>
              <a:buFontTx/>
              <a:buNone/>
            </a:pPr>
            <a:r>
              <a:rPr lang="en-US" altLang="en-US" sz="2000" b="0"/>
              <a:t>       {Gender=Male</a:t>
            </a:r>
            <a:r>
              <a:rPr lang="en-US" altLang="en-US" sz="2000" b="0">
                <a:sym typeface="Symbol" pitchFamily="2" charset="2"/>
              </a:rPr>
              <a:t>, Age  [21,30)}  {No of hours online  10}</a:t>
            </a:r>
          </a:p>
        </p:txBody>
      </p:sp>
      <p:sp>
        <p:nvSpPr>
          <p:cNvPr id="9219" name="Text Box 58">
            <a:extLst>
              <a:ext uri="{FF2B5EF4-FFF2-40B4-BE49-F238E27FC236}">
                <a16:creationId xmlns:a16="http://schemas.microsoft.com/office/drawing/2014/main" id="{FF5D53C7-B67E-0442-90A5-1035956101CA}"/>
              </a:ext>
            </a:extLst>
          </p:cNvPr>
          <p:cNvSpPr txBox="1">
            <a:spLocks noChangeArrowheads="1"/>
          </p:cNvSpPr>
          <p:nvPr/>
        </p:nvSpPr>
        <p:spPr bwMode="auto">
          <a:xfrm>
            <a:off x="685800" y="1127125"/>
            <a:ext cx="7696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2000"/>
              <a:t>How to apply association analysis to non-asymmetric binary variables?</a:t>
            </a:r>
            <a:endParaRPr lang="en-US" altLang="en-US" sz="2000" b="0">
              <a:sym typeface="Symbol" pitchFamily="2" charset="2"/>
            </a:endParaRPr>
          </a:p>
        </p:txBody>
      </p:sp>
      <p:pic>
        <p:nvPicPr>
          <p:cNvPr id="9220" name="Picture 59">
            <a:extLst>
              <a:ext uri="{FF2B5EF4-FFF2-40B4-BE49-F238E27FC236}">
                <a16:creationId xmlns:a16="http://schemas.microsoft.com/office/drawing/2014/main" id="{6E1FD697-0699-3E4B-8446-B9F2085BB3F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2157413"/>
            <a:ext cx="6477000" cy="2740025"/>
          </a:xfrm>
          <a:noFill/>
        </p:spPr>
      </p:pic>
    </p:spTree>
    <p:extLst>
      <p:ext uri="{BB962C8B-B14F-4D97-AF65-F5344CB8AC3E}">
        <p14:creationId xmlns:p14="http://schemas.microsoft.com/office/powerpoint/2010/main" val="32293833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id="{10BCDE47-5591-9D4F-9C57-6BC4ACC34DB5}"/>
              </a:ext>
            </a:extLst>
          </p:cNvPr>
          <p:cNvSpPr>
            <a:spLocks noGrp="1" noChangeArrowheads="1"/>
          </p:cNvSpPr>
          <p:nvPr>
            <p:ph type="title"/>
          </p:nvPr>
        </p:nvSpPr>
        <p:spPr/>
        <p:txBody>
          <a:bodyPr/>
          <a:lstStyle/>
          <a:p>
            <a:r>
              <a:rPr lang="en-US" altLang="en-US"/>
              <a:t>Handling Categorical Attributes</a:t>
            </a:r>
          </a:p>
        </p:txBody>
      </p:sp>
      <p:sp>
        <p:nvSpPr>
          <p:cNvPr id="10242" name="Rectangle 6">
            <a:extLst>
              <a:ext uri="{FF2B5EF4-FFF2-40B4-BE49-F238E27FC236}">
                <a16:creationId xmlns:a16="http://schemas.microsoft.com/office/drawing/2014/main" id="{3C0049C8-22EF-F84C-BEBE-AB3E9368F505}"/>
              </a:ext>
            </a:extLst>
          </p:cNvPr>
          <p:cNvSpPr>
            <a:spLocks noGrp="1" noChangeArrowheads="1"/>
          </p:cNvSpPr>
          <p:nvPr>
            <p:ph type="body" idx="1"/>
          </p:nvPr>
        </p:nvSpPr>
        <p:spPr/>
        <p:txBody>
          <a:bodyPr/>
          <a:lstStyle/>
          <a:p>
            <a:r>
              <a:rPr lang="en-US" altLang="en-US"/>
              <a:t>Example: Internet Usage Data</a:t>
            </a:r>
          </a:p>
          <a:p>
            <a:endParaRPr lang="en-US" altLang="en-US"/>
          </a:p>
          <a:p>
            <a:endParaRPr lang="en-US" altLang="en-US"/>
          </a:p>
          <a:p>
            <a:endParaRPr lang="en-US" altLang="en-US"/>
          </a:p>
          <a:p>
            <a:endParaRPr lang="en-US" altLang="en-US"/>
          </a:p>
          <a:p>
            <a:endParaRPr lang="en-US" altLang="en-US"/>
          </a:p>
          <a:p>
            <a:endParaRPr lang="en-US" altLang="en-US"/>
          </a:p>
          <a:p>
            <a:pPr lvl="1">
              <a:buFont typeface="Arial" panose="020B0604020202020204" pitchFamily="34" charset="0"/>
              <a:buNone/>
            </a:pPr>
            <a:r>
              <a:rPr lang="en-US" altLang="en-US"/>
              <a:t>{Level of Education=Graduate, </a:t>
            </a:r>
            <a:r>
              <a:rPr lang="en-US" altLang="en-US">
                <a:sym typeface="Symbol" pitchFamily="2" charset="2"/>
              </a:rPr>
              <a:t>Online Banking=Yes} </a:t>
            </a:r>
            <a:br>
              <a:rPr lang="en-US" altLang="en-US">
                <a:sym typeface="Symbol" pitchFamily="2" charset="2"/>
              </a:rPr>
            </a:br>
            <a:r>
              <a:rPr lang="en-US" altLang="en-US">
                <a:sym typeface="Symbol" pitchFamily="2" charset="2"/>
              </a:rPr>
              <a:t> {Privacy Concerns = Yes}</a:t>
            </a:r>
          </a:p>
        </p:txBody>
      </p:sp>
      <p:pic>
        <p:nvPicPr>
          <p:cNvPr id="10243" name="Picture 4">
            <a:extLst>
              <a:ext uri="{FF2B5EF4-FFF2-40B4-BE49-F238E27FC236}">
                <a16:creationId xmlns:a16="http://schemas.microsoft.com/office/drawing/2014/main" id="{16D6F2F7-D52C-A44E-98F7-B3B7BAC8251C}"/>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066800" y="1981200"/>
            <a:ext cx="7162800" cy="2420938"/>
          </a:xfrm>
          <a:noFill/>
        </p:spPr>
      </p:pic>
    </p:spTree>
    <p:extLst>
      <p:ext uri="{BB962C8B-B14F-4D97-AF65-F5344CB8AC3E}">
        <p14:creationId xmlns:p14="http://schemas.microsoft.com/office/powerpoint/2010/main" val="11328147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EE5C5D33-1D5F-A84B-B544-36C15DE0C4D0}"/>
              </a:ext>
            </a:extLst>
          </p:cNvPr>
          <p:cNvSpPr>
            <a:spLocks noGrp="1" noChangeArrowheads="1"/>
          </p:cNvSpPr>
          <p:nvPr>
            <p:ph type="title"/>
          </p:nvPr>
        </p:nvSpPr>
        <p:spPr/>
        <p:txBody>
          <a:bodyPr/>
          <a:lstStyle/>
          <a:p>
            <a:r>
              <a:rPr lang="en-US" altLang="en-US"/>
              <a:t>Handling Categorical Attributes</a:t>
            </a:r>
          </a:p>
        </p:txBody>
      </p:sp>
      <p:sp>
        <p:nvSpPr>
          <p:cNvPr id="11266" name="Rectangle 3">
            <a:extLst>
              <a:ext uri="{FF2B5EF4-FFF2-40B4-BE49-F238E27FC236}">
                <a16:creationId xmlns:a16="http://schemas.microsoft.com/office/drawing/2014/main" id="{8CA930FD-13E1-FD4F-8B6D-5153D033D38E}"/>
              </a:ext>
            </a:extLst>
          </p:cNvPr>
          <p:cNvSpPr>
            <a:spLocks noGrp="1" noChangeArrowheads="1"/>
          </p:cNvSpPr>
          <p:nvPr>
            <p:ph type="body" idx="1"/>
          </p:nvPr>
        </p:nvSpPr>
        <p:spPr/>
        <p:txBody>
          <a:bodyPr/>
          <a:lstStyle/>
          <a:p>
            <a:r>
              <a:rPr lang="en-US" altLang="en-US"/>
              <a:t>Introduce a new “item” for each distinct attribute-value pair</a:t>
            </a:r>
          </a:p>
        </p:txBody>
      </p:sp>
      <p:pic>
        <p:nvPicPr>
          <p:cNvPr id="11267" name="Picture 4">
            <a:extLst>
              <a:ext uri="{FF2B5EF4-FFF2-40B4-BE49-F238E27FC236}">
                <a16:creationId xmlns:a16="http://schemas.microsoft.com/office/drawing/2014/main" id="{34BA92CE-E878-604D-9CC8-1D09238533D7}"/>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762000" y="2590800"/>
            <a:ext cx="7696200" cy="2795588"/>
          </a:xfrm>
          <a:noFill/>
        </p:spPr>
      </p:pic>
    </p:spTree>
    <p:extLst>
      <p:ext uri="{BB962C8B-B14F-4D97-AF65-F5344CB8AC3E}">
        <p14:creationId xmlns:p14="http://schemas.microsoft.com/office/powerpoint/2010/main" val="2183450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Computational Complexity</a:t>
            </a:r>
          </a:p>
        </p:txBody>
      </p:sp>
      <p:sp>
        <p:nvSpPr>
          <p:cNvPr id="9219" name="Rectangle 3"/>
          <p:cNvSpPr>
            <a:spLocks noGrp="1" noChangeArrowheads="1"/>
          </p:cNvSpPr>
          <p:nvPr>
            <p:ph type="body" idx="1"/>
          </p:nvPr>
        </p:nvSpPr>
        <p:spPr>
          <a:xfrm>
            <a:off x="411163" y="990600"/>
            <a:ext cx="8318500" cy="1371600"/>
          </a:xfrm>
        </p:spPr>
        <p:txBody>
          <a:bodyPr/>
          <a:lstStyle/>
          <a:p>
            <a:pPr>
              <a:lnSpc>
                <a:spcPct val="90000"/>
              </a:lnSpc>
            </a:pPr>
            <a:r>
              <a:rPr lang="en-US" altLang="en-US"/>
              <a:t>Given d unique items:</a:t>
            </a:r>
          </a:p>
          <a:p>
            <a:pPr lvl="1">
              <a:lnSpc>
                <a:spcPct val="90000"/>
              </a:lnSpc>
            </a:pPr>
            <a:r>
              <a:rPr lang="en-US" altLang="en-US"/>
              <a:t>Total number of itemsets = 2</a:t>
            </a:r>
            <a:r>
              <a:rPr lang="en-US" altLang="en-US" baseline="30000"/>
              <a:t>d</a:t>
            </a:r>
          </a:p>
          <a:p>
            <a:pPr lvl="1">
              <a:lnSpc>
                <a:spcPct val="90000"/>
              </a:lnSpc>
            </a:pPr>
            <a:r>
              <a:rPr lang="en-US" altLang="en-US"/>
              <a:t>Total number of possible association rules: </a:t>
            </a:r>
          </a:p>
        </p:txBody>
      </p:sp>
      <p:graphicFrame>
        <p:nvGraphicFramePr>
          <p:cNvPr id="9220" name="Object 2"/>
          <p:cNvGraphicFramePr>
            <a:graphicFrameLocks noChangeAspect="1"/>
          </p:cNvGraphicFramePr>
          <p:nvPr/>
        </p:nvGraphicFramePr>
        <p:xfrm>
          <a:off x="5257800" y="2514600"/>
          <a:ext cx="3662363" cy="1641475"/>
        </p:xfrm>
        <a:graphic>
          <a:graphicData uri="http://schemas.openxmlformats.org/presentationml/2006/ole">
            <mc:AlternateContent xmlns:mc="http://schemas.openxmlformats.org/markup-compatibility/2006">
              <mc:Choice xmlns:v="urn:schemas-microsoft-com:vml" Requires="v">
                <p:oleObj name="Equation" r:id="rId2" imgW="2832100" imgH="1270000" progId="Equation.3">
                  <p:embed/>
                </p:oleObj>
              </mc:Choice>
              <mc:Fallback>
                <p:oleObj name="Equation" r:id="rId2" imgW="2832100" imgH="1270000" progId="Equation.3">
                  <p:embed/>
                  <p:pic>
                    <p:nvPicPr>
                      <p:cNvPr id="922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514600"/>
                        <a:ext cx="3662363" cy="164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1" name="Text Box 5"/>
          <p:cNvSpPr txBox="1">
            <a:spLocks noChangeArrowheads="1"/>
          </p:cNvSpPr>
          <p:nvPr/>
        </p:nvSpPr>
        <p:spPr bwMode="auto">
          <a:xfrm>
            <a:off x="5410200" y="4648200"/>
            <a:ext cx="320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2000"/>
              <a:t>If d=</a:t>
            </a:r>
            <a:r>
              <a:rPr lang="en-US" altLang="en-US" sz="2000">
                <a:sym typeface="Symbol" pitchFamily="18" charset="2"/>
              </a:rPr>
              <a:t>6,  R = 602 rules</a:t>
            </a:r>
          </a:p>
        </p:txBody>
      </p:sp>
      <p:pic>
        <p:nvPicPr>
          <p:cNvPr id="9222" name="Picture 6"/>
          <p:cNvPicPr>
            <a:picLocks noChangeAspect="1" noChangeArrowheads="1"/>
          </p:cNvPicPr>
          <p:nvPr/>
        </p:nvPicPr>
        <p:blipFill>
          <a:blip r:embed="rId4">
            <a:extLst>
              <a:ext uri="{28A0092B-C50C-407E-A947-70E740481C1C}">
                <a14:useLocalDpi xmlns:a14="http://schemas.microsoft.com/office/drawing/2010/main" val="0"/>
              </a:ext>
            </a:extLst>
          </a:blip>
          <a:srcRect l="5714" t="1904" r="7143" b="952"/>
          <a:stretch>
            <a:fillRect/>
          </a:stretch>
        </p:blipFill>
        <p:spPr bwMode="auto">
          <a:xfrm>
            <a:off x="152400" y="2324100"/>
            <a:ext cx="48768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587807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a:extLst>
              <a:ext uri="{FF2B5EF4-FFF2-40B4-BE49-F238E27FC236}">
                <a16:creationId xmlns:a16="http://schemas.microsoft.com/office/drawing/2014/main" id="{32133B99-B885-A541-BB2F-21CB1338E23C}"/>
              </a:ext>
            </a:extLst>
          </p:cNvPr>
          <p:cNvSpPr>
            <a:spLocks noGrp="1" noChangeArrowheads="1"/>
          </p:cNvSpPr>
          <p:nvPr>
            <p:ph type="title"/>
          </p:nvPr>
        </p:nvSpPr>
        <p:spPr/>
        <p:txBody>
          <a:bodyPr/>
          <a:lstStyle/>
          <a:p>
            <a:r>
              <a:rPr lang="en-US" altLang="en-US"/>
              <a:t>Handling Categorical Attributes</a:t>
            </a:r>
          </a:p>
        </p:txBody>
      </p:sp>
      <p:sp>
        <p:nvSpPr>
          <p:cNvPr id="12290" name="Rectangle 3">
            <a:extLst>
              <a:ext uri="{FF2B5EF4-FFF2-40B4-BE49-F238E27FC236}">
                <a16:creationId xmlns:a16="http://schemas.microsoft.com/office/drawing/2014/main" id="{23E5CD9C-4FF0-764B-9B2F-C50E465A6856}"/>
              </a:ext>
            </a:extLst>
          </p:cNvPr>
          <p:cNvSpPr>
            <a:spLocks noGrp="1" noChangeArrowheads="1"/>
          </p:cNvSpPr>
          <p:nvPr>
            <p:ph type="body" idx="1"/>
          </p:nvPr>
        </p:nvSpPr>
        <p:spPr/>
        <p:txBody>
          <a:bodyPr/>
          <a:lstStyle/>
          <a:p>
            <a:r>
              <a:rPr lang="en-US" altLang="en-US"/>
              <a:t>Some attributes can have many possible values</a:t>
            </a:r>
          </a:p>
          <a:p>
            <a:pPr lvl="1"/>
            <a:r>
              <a:rPr lang="en-US" altLang="en-US"/>
              <a:t> Many of their attribute values have very low support</a:t>
            </a:r>
          </a:p>
          <a:p>
            <a:pPr lvl="2"/>
            <a:r>
              <a:rPr lang="en-US" altLang="en-US"/>
              <a:t> Potential solution: Aggregate the low-support attribute values</a:t>
            </a:r>
          </a:p>
        </p:txBody>
      </p:sp>
      <p:pic>
        <p:nvPicPr>
          <p:cNvPr id="12291" name="Picture 4">
            <a:extLst>
              <a:ext uri="{FF2B5EF4-FFF2-40B4-BE49-F238E27FC236}">
                <a16:creationId xmlns:a16="http://schemas.microsoft.com/office/drawing/2014/main" id="{4ECD1424-A835-464A-A668-CC096024E572}"/>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b="4977"/>
          <a:stretch>
            <a:fillRect/>
          </a:stretch>
        </p:blipFill>
        <p:spPr>
          <a:xfrm>
            <a:off x="1981200" y="2632075"/>
            <a:ext cx="5181600" cy="3692525"/>
          </a:xfrm>
          <a:noFill/>
        </p:spPr>
      </p:pic>
    </p:spTree>
    <p:extLst>
      <p:ext uri="{BB962C8B-B14F-4D97-AF65-F5344CB8AC3E}">
        <p14:creationId xmlns:p14="http://schemas.microsoft.com/office/powerpoint/2010/main" val="12576244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9960DA71-FA84-0B49-930F-0E6A26D4A734}"/>
              </a:ext>
            </a:extLst>
          </p:cNvPr>
          <p:cNvSpPr>
            <a:spLocks noGrp="1" noChangeArrowheads="1"/>
          </p:cNvSpPr>
          <p:nvPr>
            <p:ph type="title"/>
          </p:nvPr>
        </p:nvSpPr>
        <p:spPr/>
        <p:txBody>
          <a:bodyPr/>
          <a:lstStyle/>
          <a:p>
            <a:r>
              <a:rPr lang="en-US" altLang="en-US"/>
              <a:t>Handling Categorical Attributes</a:t>
            </a:r>
          </a:p>
        </p:txBody>
      </p:sp>
      <p:sp>
        <p:nvSpPr>
          <p:cNvPr id="13314" name="Rectangle 3">
            <a:extLst>
              <a:ext uri="{FF2B5EF4-FFF2-40B4-BE49-F238E27FC236}">
                <a16:creationId xmlns:a16="http://schemas.microsoft.com/office/drawing/2014/main" id="{FDDC28D0-B814-F242-810B-0074ADAB3B49}"/>
              </a:ext>
            </a:extLst>
          </p:cNvPr>
          <p:cNvSpPr>
            <a:spLocks noGrp="1" noChangeArrowheads="1"/>
          </p:cNvSpPr>
          <p:nvPr>
            <p:ph type="body" idx="1"/>
          </p:nvPr>
        </p:nvSpPr>
        <p:spPr/>
        <p:txBody>
          <a:bodyPr/>
          <a:lstStyle/>
          <a:p>
            <a:r>
              <a:rPr lang="en-US" altLang="en-US" sz="2400"/>
              <a:t>Distribution of attribute values can be highly skewed</a:t>
            </a:r>
          </a:p>
          <a:p>
            <a:pPr lvl="1"/>
            <a:r>
              <a:rPr lang="en-US" altLang="en-US" sz="2000"/>
              <a:t>Example: 85% of survey participants own a computer at home</a:t>
            </a:r>
          </a:p>
          <a:p>
            <a:pPr lvl="2"/>
            <a:r>
              <a:rPr lang="en-US" altLang="en-US" sz="1800"/>
              <a:t> Most records have Computer at home = Yes</a:t>
            </a:r>
          </a:p>
          <a:p>
            <a:pPr lvl="2"/>
            <a:r>
              <a:rPr lang="en-US" altLang="en-US" sz="1800"/>
              <a:t> Computation becomes expensive; many frequent itemsets involving the binary item (Computer at home = Yes) </a:t>
            </a:r>
          </a:p>
          <a:p>
            <a:pPr lvl="2"/>
            <a:r>
              <a:rPr lang="en-US" altLang="en-US" sz="1800"/>
              <a:t> Potential solution: </a:t>
            </a:r>
          </a:p>
          <a:p>
            <a:pPr lvl="3"/>
            <a:r>
              <a:rPr lang="en-US" altLang="en-US" sz="1800"/>
              <a:t>discard the highly frequent items</a:t>
            </a:r>
          </a:p>
          <a:p>
            <a:pPr lvl="3"/>
            <a:r>
              <a:rPr lang="en-US" altLang="en-US" sz="1800"/>
              <a:t>Use alternative measures such as h-confidence</a:t>
            </a:r>
          </a:p>
          <a:p>
            <a:r>
              <a:rPr lang="en-US" altLang="en-US" sz="2400"/>
              <a:t>Computational Complexity</a:t>
            </a:r>
          </a:p>
          <a:p>
            <a:pPr lvl="1"/>
            <a:r>
              <a:rPr lang="en-US" altLang="en-US" sz="2000"/>
              <a:t>Binarizing the data increases the number of items</a:t>
            </a:r>
          </a:p>
          <a:p>
            <a:pPr lvl="1"/>
            <a:r>
              <a:rPr lang="en-US" altLang="en-US" sz="2000"/>
              <a:t>But the width of the “transactions” remain the same as the number of original (non-binarized) attributes</a:t>
            </a:r>
          </a:p>
          <a:p>
            <a:pPr lvl="1"/>
            <a:r>
              <a:rPr lang="en-US" altLang="en-US" sz="2000"/>
              <a:t>Produce more frequent itemsets but maximum size of frequent itemset is limited to the number of original attributes</a:t>
            </a:r>
          </a:p>
        </p:txBody>
      </p:sp>
    </p:spTree>
    <p:extLst>
      <p:ext uri="{BB962C8B-B14F-4D97-AF65-F5344CB8AC3E}">
        <p14:creationId xmlns:p14="http://schemas.microsoft.com/office/powerpoint/2010/main" val="2777323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E175F8E6-8839-444B-8D00-37CE73191056}"/>
              </a:ext>
            </a:extLst>
          </p:cNvPr>
          <p:cNvSpPr>
            <a:spLocks noGrp="1" noChangeArrowheads="1"/>
          </p:cNvSpPr>
          <p:nvPr>
            <p:ph type="title"/>
          </p:nvPr>
        </p:nvSpPr>
        <p:spPr/>
        <p:txBody>
          <a:bodyPr/>
          <a:lstStyle/>
          <a:p>
            <a:r>
              <a:rPr lang="en-US" altLang="en-US"/>
              <a:t>Handling Continuous Attributes</a:t>
            </a:r>
          </a:p>
        </p:txBody>
      </p:sp>
      <p:sp>
        <p:nvSpPr>
          <p:cNvPr id="14338" name="Rectangle 3">
            <a:extLst>
              <a:ext uri="{FF2B5EF4-FFF2-40B4-BE49-F238E27FC236}">
                <a16:creationId xmlns:a16="http://schemas.microsoft.com/office/drawing/2014/main" id="{2D7A0B06-EBBC-904F-885E-4869A4165C1A}"/>
              </a:ext>
            </a:extLst>
          </p:cNvPr>
          <p:cNvSpPr>
            <a:spLocks noGrp="1" noChangeArrowheads="1"/>
          </p:cNvSpPr>
          <p:nvPr>
            <p:ph type="body" idx="1"/>
          </p:nvPr>
        </p:nvSpPr>
        <p:spPr/>
        <p:txBody>
          <a:bodyPr/>
          <a:lstStyle/>
          <a:p>
            <a:r>
              <a:rPr lang="en-US" altLang="en-US">
                <a:sym typeface="Symbol" pitchFamily="2" charset="2"/>
              </a:rPr>
              <a:t>Different methods:</a:t>
            </a:r>
          </a:p>
          <a:p>
            <a:pPr lvl="1"/>
            <a:r>
              <a:rPr lang="en-US" altLang="en-US">
                <a:sym typeface="Symbol" pitchFamily="2" charset="2"/>
              </a:rPr>
              <a:t>Discretization-based</a:t>
            </a:r>
          </a:p>
          <a:p>
            <a:pPr lvl="1"/>
            <a:r>
              <a:rPr lang="en-US" altLang="en-US">
                <a:sym typeface="Symbol" pitchFamily="2" charset="2"/>
              </a:rPr>
              <a:t>Statistics-based</a:t>
            </a:r>
          </a:p>
          <a:p>
            <a:pPr lvl="1"/>
            <a:r>
              <a:rPr lang="en-US" altLang="en-US">
                <a:sym typeface="Symbol" pitchFamily="2" charset="2"/>
              </a:rPr>
              <a:t>Non-discretization based</a:t>
            </a:r>
          </a:p>
          <a:p>
            <a:pPr lvl="2"/>
            <a:r>
              <a:rPr lang="en-US" altLang="en-US">
                <a:sym typeface="Symbol" pitchFamily="2" charset="2"/>
              </a:rPr>
              <a:t> minApriori</a:t>
            </a:r>
          </a:p>
          <a:p>
            <a:pPr lvl="2"/>
            <a:endParaRPr lang="en-US" altLang="en-US">
              <a:sym typeface="Symbol" pitchFamily="2" charset="2"/>
            </a:endParaRPr>
          </a:p>
          <a:p>
            <a:r>
              <a:rPr lang="en-US" altLang="en-US"/>
              <a:t>Different kinds of rules can be produced:</a:t>
            </a:r>
          </a:p>
          <a:p>
            <a:pPr lvl="1"/>
            <a:r>
              <a:rPr lang="en-US" altLang="en-US"/>
              <a:t>{Age</a:t>
            </a:r>
            <a:r>
              <a:rPr lang="en-US" altLang="en-US">
                <a:sym typeface="Symbol" pitchFamily="2" charset="2"/>
              </a:rPr>
              <a:t>[21,30), No of hours online[10,20)}</a:t>
            </a:r>
            <a:br>
              <a:rPr lang="en-US" altLang="en-US">
                <a:sym typeface="Symbol" pitchFamily="2" charset="2"/>
              </a:rPr>
            </a:br>
            <a:r>
              <a:rPr lang="en-US" altLang="en-US">
                <a:sym typeface="Symbol" pitchFamily="2" charset="2"/>
              </a:rPr>
              <a:t> {Chat Online =Yes}</a:t>
            </a:r>
          </a:p>
          <a:p>
            <a:pPr lvl="1"/>
            <a:r>
              <a:rPr lang="en-US" altLang="en-US">
                <a:sym typeface="Symbol" pitchFamily="2" charset="2"/>
              </a:rPr>
              <a:t>{Age[21,30), Chat Online = Yes}</a:t>
            </a:r>
            <a:br>
              <a:rPr lang="en-US" altLang="en-US">
                <a:sym typeface="Symbol" pitchFamily="2" charset="2"/>
              </a:rPr>
            </a:br>
            <a:r>
              <a:rPr lang="en-US" altLang="en-US">
                <a:sym typeface="Symbol" pitchFamily="2" charset="2"/>
              </a:rPr>
              <a:t> No of hours online: =14, =4</a:t>
            </a:r>
          </a:p>
          <a:p>
            <a:pPr lvl="2"/>
            <a:endParaRPr lang="en-US" altLang="en-US">
              <a:sym typeface="Symbol" pitchFamily="2" charset="2"/>
            </a:endParaRPr>
          </a:p>
        </p:txBody>
      </p:sp>
    </p:spTree>
    <p:extLst>
      <p:ext uri="{BB962C8B-B14F-4D97-AF65-F5344CB8AC3E}">
        <p14:creationId xmlns:p14="http://schemas.microsoft.com/office/powerpoint/2010/main" val="11254354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653203BE-A8D0-0847-A31C-5D94EFAC181E}"/>
              </a:ext>
            </a:extLst>
          </p:cNvPr>
          <p:cNvSpPr>
            <a:spLocks noGrp="1" noChangeArrowheads="1"/>
          </p:cNvSpPr>
          <p:nvPr>
            <p:ph type="title"/>
          </p:nvPr>
        </p:nvSpPr>
        <p:spPr/>
        <p:txBody>
          <a:bodyPr/>
          <a:lstStyle/>
          <a:p>
            <a:r>
              <a:rPr lang="en-US" altLang="en-US"/>
              <a:t>Discretization-based Methods</a:t>
            </a:r>
          </a:p>
        </p:txBody>
      </p:sp>
      <p:pic>
        <p:nvPicPr>
          <p:cNvPr id="15362" name="Picture 4">
            <a:extLst>
              <a:ext uri="{FF2B5EF4-FFF2-40B4-BE49-F238E27FC236}">
                <a16:creationId xmlns:a16="http://schemas.microsoft.com/office/drawing/2014/main" id="{B08F8EDE-3E22-0C4C-B1F1-9F2ABF44AF24}"/>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981200" y="1143000"/>
            <a:ext cx="5599113" cy="2368550"/>
          </a:xfrm>
          <a:noFill/>
        </p:spPr>
      </p:pic>
      <p:pic>
        <p:nvPicPr>
          <p:cNvPr id="15363" name="Picture 6">
            <a:extLst>
              <a:ext uri="{FF2B5EF4-FFF2-40B4-BE49-F238E27FC236}">
                <a16:creationId xmlns:a16="http://schemas.microsoft.com/office/drawing/2014/main" id="{4D96C0DF-3BD2-7F48-8051-B402F1BB30F8}"/>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905000" y="3886200"/>
            <a:ext cx="5800725" cy="2303463"/>
          </a:xfrm>
          <a:noFill/>
        </p:spPr>
      </p:pic>
      <p:sp>
        <p:nvSpPr>
          <p:cNvPr id="15364" name="AutoShape 8">
            <a:extLst>
              <a:ext uri="{FF2B5EF4-FFF2-40B4-BE49-F238E27FC236}">
                <a16:creationId xmlns:a16="http://schemas.microsoft.com/office/drawing/2014/main" id="{C4177196-006F-9842-9565-2701966450F2}"/>
              </a:ext>
            </a:extLst>
          </p:cNvPr>
          <p:cNvSpPr>
            <a:spLocks noChangeArrowheads="1"/>
          </p:cNvSpPr>
          <p:nvPr/>
        </p:nvSpPr>
        <p:spPr bwMode="auto">
          <a:xfrm>
            <a:off x="762000" y="2667000"/>
            <a:ext cx="990600" cy="2133600"/>
          </a:xfrm>
          <a:prstGeom prst="curvedRightArrow">
            <a:avLst>
              <a:gd name="adj1" fmla="val 43077"/>
              <a:gd name="adj2" fmla="val 86154"/>
              <a:gd name="adj3" fmla="val 33333"/>
            </a:avLst>
          </a:prstGeom>
          <a:solidFill>
            <a:schemeClr val="accent1"/>
          </a:solidFill>
          <a:ln w="12700">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Tree>
    <p:extLst>
      <p:ext uri="{BB962C8B-B14F-4D97-AF65-F5344CB8AC3E}">
        <p14:creationId xmlns:p14="http://schemas.microsoft.com/office/powerpoint/2010/main" val="42754174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9F1D60E2-A553-F74F-A33A-A7878CBE5553}"/>
              </a:ext>
            </a:extLst>
          </p:cNvPr>
          <p:cNvSpPr>
            <a:spLocks noGrp="1" noChangeArrowheads="1"/>
          </p:cNvSpPr>
          <p:nvPr>
            <p:ph type="title"/>
          </p:nvPr>
        </p:nvSpPr>
        <p:spPr/>
        <p:txBody>
          <a:bodyPr/>
          <a:lstStyle/>
          <a:p>
            <a:r>
              <a:rPr lang="en-US" altLang="en-US"/>
              <a:t>Discretization-based Methods</a:t>
            </a:r>
          </a:p>
        </p:txBody>
      </p:sp>
      <p:sp>
        <p:nvSpPr>
          <p:cNvPr id="16386" name="Rectangle 3">
            <a:extLst>
              <a:ext uri="{FF2B5EF4-FFF2-40B4-BE49-F238E27FC236}">
                <a16:creationId xmlns:a16="http://schemas.microsoft.com/office/drawing/2014/main" id="{462ECB63-893B-E34B-A269-525898B826F1}"/>
              </a:ext>
            </a:extLst>
          </p:cNvPr>
          <p:cNvSpPr>
            <a:spLocks noGrp="1" noChangeArrowheads="1"/>
          </p:cNvSpPr>
          <p:nvPr>
            <p:ph type="body" idx="1"/>
          </p:nvPr>
        </p:nvSpPr>
        <p:spPr/>
        <p:txBody>
          <a:bodyPr/>
          <a:lstStyle/>
          <a:p>
            <a:r>
              <a:rPr lang="en-US" altLang="en-US"/>
              <a:t>Unsupervised:</a:t>
            </a:r>
          </a:p>
          <a:p>
            <a:pPr lvl="1"/>
            <a:r>
              <a:rPr lang="en-US" altLang="en-US"/>
              <a:t>Equal-width binning</a:t>
            </a:r>
          </a:p>
          <a:p>
            <a:pPr lvl="1"/>
            <a:r>
              <a:rPr lang="en-US" altLang="en-US"/>
              <a:t>Equal-depth binning</a:t>
            </a:r>
          </a:p>
          <a:p>
            <a:pPr lvl="1"/>
            <a:r>
              <a:rPr lang="en-US" altLang="en-US"/>
              <a:t>Cluster-based</a:t>
            </a:r>
          </a:p>
          <a:p>
            <a:pPr lvl="1"/>
            <a:endParaRPr lang="en-US" altLang="en-US"/>
          </a:p>
          <a:p>
            <a:r>
              <a:rPr lang="en-US" altLang="en-US"/>
              <a:t>Supervised discretization</a:t>
            </a:r>
          </a:p>
          <a:p>
            <a:endParaRPr lang="en-US" altLang="en-US"/>
          </a:p>
        </p:txBody>
      </p:sp>
      <p:sp>
        <p:nvSpPr>
          <p:cNvPr id="16387" name="Rectangle 72">
            <a:extLst>
              <a:ext uri="{FF2B5EF4-FFF2-40B4-BE49-F238E27FC236}">
                <a16:creationId xmlns:a16="http://schemas.microsoft.com/office/drawing/2014/main" id="{C2913A91-E938-3243-9BBA-539E7B38A489}"/>
              </a:ext>
            </a:extLst>
          </p:cNvPr>
          <p:cNvSpPr>
            <a:spLocks noChangeArrowheads="1"/>
          </p:cNvSpPr>
          <p:nvPr/>
        </p:nvSpPr>
        <p:spPr bwMode="auto">
          <a:xfrm>
            <a:off x="8077200" y="5346700"/>
            <a:ext cx="6096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1800" b="0"/>
              <a:t>100</a:t>
            </a:r>
          </a:p>
        </p:txBody>
      </p:sp>
      <p:sp>
        <p:nvSpPr>
          <p:cNvPr id="16388" name="Rectangle 73">
            <a:extLst>
              <a:ext uri="{FF2B5EF4-FFF2-40B4-BE49-F238E27FC236}">
                <a16:creationId xmlns:a16="http://schemas.microsoft.com/office/drawing/2014/main" id="{FEEFF454-B55A-7340-A4F5-BF421CF86A5D}"/>
              </a:ext>
            </a:extLst>
          </p:cNvPr>
          <p:cNvSpPr>
            <a:spLocks noChangeArrowheads="1"/>
          </p:cNvSpPr>
          <p:nvPr/>
        </p:nvSpPr>
        <p:spPr bwMode="auto">
          <a:xfrm>
            <a:off x="7467600" y="5346700"/>
            <a:ext cx="6096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1800" b="0"/>
              <a:t>150</a:t>
            </a:r>
          </a:p>
        </p:txBody>
      </p:sp>
      <p:sp>
        <p:nvSpPr>
          <p:cNvPr id="16389" name="Rectangle 74">
            <a:extLst>
              <a:ext uri="{FF2B5EF4-FFF2-40B4-BE49-F238E27FC236}">
                <a16:creationId xmlns:a16="http://schemas.microsoft.com/office/drawing/2014/main" id="{B736B44E-F2E5-3E40-8DEA-8E5FCBB4F3B4}"/>
              </a:ext>
            </a:extLst>
          </p:cNvPr>
          <p:cNvSpPr>
            <a:spLocks noChangeArrowheads="1"/>
          </p:cNvSpPr>
          <p:nvPr/>
        </p:nvSpPr>
        <p:spPr bwMode="auto">
          <a:xfrm>
            <a:off x="6858000" y="5346700"/>
            <a:ext cx="6096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1800" b="0"/>
              <a:t>100</a:t>
            </a:r>
          </a:p>
        </p:txBody>
      </p:sp>
      <p:sp>
        <p:nvSpPr>
          <p:cNvPr id="16390" name="Rectangle 75">
            <a:extLst>
              <a:ext uri="{FF2B5EF4-FFF2-40B4-BE49-F238E27FC236}">
                <a16:creationId xmlns:a16="http://schemas.microsoft.com/office/drawing/2014/main" id="{42292294-40AA-CD4C-9999-7418E9E02FAC}"/>
              </a:ext>
            </a:extLst>
          </p:cNvPr>
          <p:cNvSpPr>
            <a:spLocks noChangeArrowheads="1"/>
          </p:cNvSpPr>
          <p:nvPr/>
        </p:nvSpPr>
        <p:spPr bwMode="auto">
          <a:xfrm>
            <a:off x="6248400" y="5346700"/>
            <a:ext cx="6096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1800" b="0"/>
              <a:t>100</a:t>
            </a:r>
          </a:p>
        </p:txBody>
      </p:sp>
      <p:sp>
        <p:nvSpPr>
          <p:cNvPr id="16391" name="Rectangle 76">
            <a:extLst>
              <a:ext uri="{FF2B5EF4-FFF2-40B4-BE49-F238E27FC236}">
                <a16:creationId xmlns:a16="http://schemas.microsoft.com/office/drawing/2014/main" id="{8C342C8E-BC7E-6E49-AACC-42134D43859B}"/>
              </a:ext>
            </a:extLst>
          </p:cNvPr>
          <p:cNvSpPr>
            <a:spLocks noChangeArrowheads="1"/>
          </p:cNvSpPr>
          <p:nvPr/>
        </p:nvSpPr>
        <p:spPr bwMode="auto">
          <a:xfrm>
            <a:off x="5638800" y="5346700"/>
            <a:ext cx="6096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1800" b="0"/>
              <a:t>0</a:t>
            </a:r>
          </a:p>
        </p:txBody>
      </p:sp>
      <p:sp>
        <p:nvSpPr>
          <p:cNvPr id="16392" name="Rectangle 77">
            <a:extLst>
              <a:ext uri="{FF2B5EF4-FFF2-40B4-BE49-F238E27FC236}">
                <a16:creationId xmlns:a16="http://schemas.microsoft.com/office/drawing/2014/main" id="{643BF369-3830-644F-99DB-4A9E5C306E47}"/>
              </a:ext>
            </a:extLst>
          </p:cNvPr>
          <p:cNvSpPr>
            <a:spLocks noChangeArrowheads="1"/>
          </p:cNvSpPr>
          <p:nvPr/>
        </p:nvSpPr>
        <p:spPr bwMode="auto">
          <a:xfrm>
            <a:off x="5029200" y="5346700"/>
            <a:ext cx="6096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1800" b="0"/>
              <a:t>0</a:t>
            </a:r>
          </a:p>
        </p:txBody>
      </p:sp>
      <p:sp>
        <p:nvSpPr>
          <p:cNvPr id="16393" name="Rectangle 78">
            <a:extLst>
              <a:ext uri="{FF2B5EF4-FFF2-40B4-BE49-F238E27FC236}">
                <a16:creationId xmlns:a16="http://schemas.microsoft.com/office/drawing/2014/main" id="{49F60540-C115-8648-907C-2F6749434A12}"/>
              </a:ext>
            </a:extLst>
          </p:cNvPr>
          <p:cNvSpPr>
            <a:spLocks noChangeArrowheads="1"/>
          </p:cNvSpPr>
          <p:nvPr/>
        </p:nvSpPr>
        <p:spPr bwMode="auto">
          <a:xfrm>
            <a:off x="4419600" y="5346700"/>
            <a:ext cx="6096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1800" b="0"/>
              <a:t>0</a:t>
            </a:r>
          </a:p>
        </p:txBody>
      </p:sp>
      <p:sp>
        <p:nvSpPr>
          <p:cNvPr id="16394" name="Rectangle 79">
            <a:extLst>
              <a:ext uri="{FF2B5EF4-FFF2-40B4-BE49-F238E27FC236}">
                <a16:creationId xmlns:a16="http://schemas.microsoft.com/office/drawing/2014/main" id="{46B8A521-419C-894A-A152-3776A863F275}"/>
              </a:ext>
            </a:extLst>
          </p:cNvPr>
          <p:cNvSpPr>
            <a:spLocks noChangeArrowheads="1"/>
          </p:cNvSpPr>
          <p:nvPr/>
        </p:nvSpPr>
        <p:spPr bwMode="auto">
          <a:xfrm>
            <a:off x="3810000" y="5346700"/>
            <a:ext cx="6096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1800" b="0"/>
              <a:t>100</a:t>
            </a:r>
          </a:p>
        </p:txBody>
      </p:sp>
      <p:sp>
        <p:nvSpPr>
          <p:cNvPr id="16395" name="Rectangle 80">
            <a:extLst>
              <a:ext uri="{FF2B5EF4-FFF2-40B4-BE49-F238E27FC236}">
                <a16:creationId xmlns:a16="http://schemas.microsoft.com/office/drawing/2014/main" id="{2163862F-CE37-4F49-94DB-873AAADC1F01}"/>
              </a:ext>
            </a:extLst>
          </p:cNvPr>
          <p:cNvSpPr>
            <a:spLocks noChangeArrowheads="1"/>
          </p:cNvSpPr>
          <p:nvPr/>
        </p:nvSpPr>
        <p:spPr bwMode="auto">
          <a:xfrm>
            <a:off x="3190875" y="5346700"/>
            <a:ext cx="6191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1800" b="0"/>
              <a:t>150</a:t>
            </a:r>
          </a:p>
        </p:txBody>
      </p:sp>
      <p:sp>
        <p:nvSpPr>
          <p:cNvPr id="16396" name="Rectangle 81">
            <a:extLst>
              <a:ext uri="{FF2B5EF4-FFF2-40B4-BE49-F238E27FC236}">
                <a16:creationId xmlns:a16="http://schemas.microsoft.com/office/drawing/2014/main" id="{07285BCB-E8DA-EE49-9D33-18708C435442}"/>
              </a:ext>
            </a:extLst>
          </p:cNvPr>
          <p:cNvSpPr>
            <a:spLocks noChangeArrowheads="1"/>
          </p:cNvSpPr>
          <p:nvPr/>
        </p:nvSpPr>
        <p:spPr bwMode="auto">
          <a:xfrm>
            <a:off x="8077200" y="4973638"/>
            <a:ext cx="609600"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1800" b="0"/>
              <a:t>0</a:t>
            </a:r>
          </a:p>
        </p:txBody>
      </p:sp>
      <p:sp>
        <p:nvSpPr>
          <p:cNvPr id="16397" name="Rectangle 82">
            <a:extLst>
              <a:ext uri="{FF2B5EF4-FFF2-40B4-BE49-F238E27FC236}">
                <a16:creationId xmlns:a16="http://schemas.microsoft.com/office/drawing/2014/main" id="{14D9C4DD-7413-0444-AF1D-CB37F39DEE24}"/>
              </a:ext>
            </a:extLst>
          </p:cNvPr>
          <p:cNvSpPr>
            <a:spLocks noChangeArrowheads="1"/>
          </p:cNvSpPr>
          <p:nvPr/>
        </p:nvSpPr>
        <p:spPr bwMode="auto">
          <a:xfrm>
            <a:off x="7467600" y="4973638"/>
            <a:ext cx="609600"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1800" b="0"/>
              <a:t>0</a:t>
            </a:r>
          </a:p>
        </p:txBody>
      </p:sp>
      <p:sp>
        <p:nvSpPr>
          <p:cNvPr id="16398" name="Rectangle 83">
            <a:extLst>
              <a:ext uri="{FF2B5EF4-FFF2-40B4-BE49-F238E27FC236}">
                <a16:creationId xmlns:a16="http://schemas.microsoft.com/office/drawing/2014/main" id="{A3AA10F0-6945-A646-BD69-507B34AE795E}"/>
              </a:ext>
            </a:extLst>
          </p:cNvPr>
          <p:cNvSpPr>
            <a:spLocks noChangeArrowheads="1"/>
          </p:cNvSpPr>
          <p:nvPr/>
        </p:nvSpPr>
        <p:spPr bwMode="auto">
          <a:xfrm>
            <a:off x="6858000" y="4973638"/>
            <a:ext cx="609600"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1800" b="0"/>
              <a:t>0</a:t>
            </a:r>
          </a:p>
        </p:txBody>
      </p:sp>
      <p:sp>
        <p:nvSpPr>
          <p:cNvPr id="16399" name="Rectangle 84">
            <a:extLst>
              <a:ext uri="{FF2B5EF4-FFF2-40B4-BE49-F238E27FC236}">
                <a16:creationId xmlns:a16="http://schemas.microsoft.com/office/drawing/2014/main" id="{A400F849-B52E-8748-BF8A-C6244F6476CB}"/>
              </a:ext>
            </a:extLst>
          </p:cNvPr>
          <p:cNvSpPr>
            <a:spLocks noChangeArrowheads="1"/>
          </p:cNvSpPr>
          <p:nvPr/>
        </p:nvSpPr>
        <p:spPr bwMode="auto">
          <a:xfrm>
            <a:off x="6248400" y="4973638"/>
            <a:ext cx="609600"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1800" b="0"/>
              <a:t>0</a:t>
            </a:r>
          </a:p>
        </p:txBody>
      </p:sp>
      <p:sp>
        <p:nvSpPr>
          <p:cNvPr id="16400" name="Rectangle 85">
            <a:extLst>
              <a:ext uri="{FF2B5EF4-FFF2-40B4-BE49-F238E27FC236}">
                <a16:creationId xmlns:a16="http://schemas.microsoft.com/office/drawing/2014/main" id="{8D117844-6340-F241-AF51-F14DA320C748}"/>
              </a:ext>
            </a:extLst>
          </p:cNvPr>
          <p:cNvSpPr>
            <a:spLocks noChangeArrowheads="1"/>
          </p:cNvSpPr>
          <p:nvPr/>
        </p:nvSpPr>
        <p:spPr bwMode="auto">
          <a:xfrm>
            <a:off x="5638800" y="4973638"/>
            <a:ext cx="609600"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1800" b="0"/>
              <a:t>20</a:t>
            </a:r>
          </a:p>
        </p:txBody>
      </p:sp>
      <p:sp>
        <p:nvSpPr>
          <p:cNvPr id="16401" name="Rectangle 86">
            <a:extLst>
              <a:ext uri="{FF2B5EF4-FFF2-40B4-BE49-F238E27FC236}">
                <a16:creationId xmlns:a16="http://schemas.microsoft.com/office/drawing/2014/main" id="{E4F7FF61-F2AD-5841-B512-7EB40830FEEF}"/>
              </a:ext>
            </a:extLst>
          </p:cNvPr>
          <p:cNvSpPr>
            <a:spLocks noChangeArrowheads="1"/>
          </p:cNvSpPr>
          <p:nvPr/>
        </p:nvSpPr>
        <p:spPr bwMode="auto">
          <a:xfrm>
            <a:off x="5029200" y="4973638"/>
            <a:ext cx="609600"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1800" b="0"/>
              <a:t>10</a:t>
            </a:r>
          </a:p>
        </p:txBody>
      </p:sp>
      <p:sp>
        <p:nvSpPr>
          <p:cNvPr id="16402" name="Rectangle 87">
            <a:extLst>
              <a:ext uri="{FF2B5EF4-FFF2-40B4-BE49-F238E27FC236}">
                <a16:creationId xmlns:a16="http://schemas.microsoft.com/office/drawing/2014/main" id="{BAA45A8E-8CB7-6B49-945E-419428356F8C}"/>
              </a:ext>
            </a:extLst>
          </p:cNvPr>
          <p:cNvSpPr>
            <a:spLocks noChangeArrowheads="1"/>
          </p:cNvSpPr>
          <p:nvPr/>
        </p:nvSpPr>
        <p:spPr bwMode="auto">
          <a:xfrm>
            <a:off x="4419600" y="4973638"/>
            <a:ext cx="609600"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1800" b="0"/>
              <a:t>20</a:t>
            </a:r>
          </a:p>
        </p:txBody>
      </p:sp>
      <p:sp>
        <p:nvSpPr>
          <p:cNvPr id="16403" name="Rectangle 88">
            <a:extLst>
              <a:ext uri="{FF2B5EF4-FFF2-40B4-BE49-F238E27FC236}">
                <a16:creationId xmlns:a16="http://schemas.microsoft.com/office/drawing/2014/main" id="{D7970F55-1AC8-9640-8A9E-02EF52A1DE2E}"/>
              </a:ext>
            </a:extLst>
          </p:cNvPr>
          <p:cNvSpPr>
            <a:spLocks noChangeArrowheads="1"/>
          </p:cNvSpPr>
          <p:nvPr/>
        </p:nvSpPr>
        <p:spPr bwMode="auto">
          <a:xfrm>
            <a:off x="3810000" y="4973638"/>
            <a:ext cx="609600"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1800" b="0"/>
              <a:t>0</a:t>
            </a:r>
          </a:p>
        </p:txBody>
      </p:sp>
      <p:sp>
        <p:nvSpPr>
          <p:cNvPr id="16404" name="Rectangle 89">
            <a:extLst>
              <a:ext uri="{FF2B5EF4-FFF2-40B4-BE49-F238E27FC236}">
                <a16:creationId xmlns:a16="http://schemas.microsoft.com/office/drawing/2014/main" id="{659E5C18-BBE5-1048-A319-A9FBAEB45477}"/>
              </a:ext>
            </a:extLst>
          </p:cNvPr>
          <p:cNvSpPr>
            <a:spLocks noChangeArrowheads="1"/>
          </p:cNvSpPr>
          <p:nvPr/>
        </p:nvSpPr>
        <p:spPr bwMode="auto">
          <a:xfrm>
            <a:off x="3190875" y="4973638"/>
            <a:ext cx="61912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1800" b="0"/>
              <a:t>0</a:t>
            </a:r>
          </a:p>
        </p:txBody>
      </p:sp>
      <p:sp>
        <p:nvSpPr>
          <p:cNvPr id="16405" name="Rectangle 90">
            <a:extLst>
              <a:ext uri="{FF2B5EF4-FFF2-40B4-BE49-F238E27FC236}">
                <a16:creationId xmlns:a16="http://schemas.microsoft.com/office/drawing/2014/main" id="{091CB4A4-D4D1-2A47-BDDC-CBAAB5B6536F}"/>
              </a:ext>
            </a:extLst>
          </p:cNvPr>
          <p:cNvSpPr>
            <a:spLocks noChangeArrowheads="1"/>
          </p:cNvSpPr>
          <p:nvPr/>
        </p:nvSpPr>
        <p:spPr bwMode="auto">
          <a:xfrm>
            <a:off x="8077200" y="4486275"/>
            <a:ext cx="609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b="0" baseline="-25000"/>
              <a:t>9</a:t>
            </a:r>
          </a:p>
        </p:txBody>
      </p:sp>
      <p:sp>
        <p:nvSpPr>
          <p:cNvPr id="16406" name="Rectangle 91">
            <a:extLst>
              <a:ext uri="{FF2B5EF4-FFF2-40B4-BE49-F238E27FC236}">
                <a16:creationId xmlns:a16="http://schemas.microsoft.com/office/drawing/2014/main" id="{F5F42A75-ED8E-6248-AA46-39C5FF72FA8E}"/>
              </a:ext>
            </a:extLst>
          </p:cNvPr>
          <p:cNvSpPr>
            <a:spLocks noChangeArrowheads="1"/>
          </p:cNvSpPr>
          <p:nvPr/>
        </p:nvSpPr>
        <p:spPr bwMode="auto">
          <a:xfrm>
            <a:off x="7467600" y="4486275"/>
            <a:ext cx="609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b="0" baseline="-25000"/>
              <a:t>8</a:t>
            </a:r>
          </a:p>
        </p:txBody>
      </p:sp>
      <p:sp>
        <p:nvSpPr>
          <p:cNvPr id="16407" name="Rectangle 92">
            <a:extLst>
              <a:ext uri="{FF2B5EF4-FFF2-40B4-BE49-F238E27FC236}">
                <a16:creationId xmlns:a16="http://schemas.microsoft.com/office/drawing/2014/main" id="{D3A24A0A-42AC-7147-A102-C8D700372845}"/>
              </a:ext>
            </a:extLst>
          </p:cNvPr>
          <p:cNvSpPr>
            <a:spLocks noChangeArrowheads="1"/>
          </p:cNvSpPr>
          <p:nvPr/>
        </p:nvSpPr>
        <p:spPr bwMode="auto">
          <a:xfrm>
            <a:off x="6858000" y="4486275"/>
            <a:ext cx="609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b="0" baseline="-25000"/>
              <a:t>7</a:t>
            </a:r>
          </a:p>
        </p:txBody>
      </p:sp>
      <p:sp>
        <p:nvSpPr>
          <p:cNvPr id="16408" name="Rectangle 93">
            <a:extLst>
              <a:ext uri="{FF2B5EF4-FFF2-40B4-BE49-F238E27FC236}">
                <a16:creationId xmlns:a16="http://schemas.microsoft.com/office/drawing/2014/main" id="{3C12811A-24F6-CA49-ACF6-CC43EF227C9C}"/>
              </a:ext>
            </a:extLst>
          </p:cNvPr>
          <p:cNvSpPr>
            <a:spLocks noChangeArrowheads="1"/>
          </p:cNvSpPr>
          <p:nvPr/>
        </p:nvSpPr>
        <p:spPr bwMode="auto">
          <a:xfrm>
            <a:off x="6248400" y="4475163"/>
            <a:ext cx="609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b="0" baseline="-25000"/>
              <a:t>6</a:t>
            </a:r>
          </a:p>
        </p:txBody>
      </p:sp>
      <p:sp>
        <p:nvSpPr>
          <p:cNvPr id="16409" name="Rectangle 94">
            <a:extLst>
              <a:ext uri="{FF2B5EF4-FFF2-40B4-BE49-F238E27FC236}">
                <a16:creationId xmlns:a16="http://schemas.microsoft.com/office/drawing/2014/main" id="{263A1E9F-A0B8-F041-9DD5-4C68205C06B5}"/>
              </a:ext>
            </a:extLst>
          </p:cNvPr>
          <p:cNvSpPr>
            <a:spLocks noChangeArrowheads="1"/>
          </p:cNvSpPr>
          <p:nvPr/>
        </p:nvSpPr>
        <p:spPr bwMode="auto">
          <a:xfrm>
            <a:off x="5638800" y="4486275"/>
            <a:ext cx="609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b="0" baseline="-25000"/>
              <a:t>5</a:t>
            </a:r>
          </a:p>
        </p:txBody>
      </p:sp>
      <p:sp>
        <p:nvSpPr>
          <p:cNvPr id="16410" name="Rectangle 95">
            <a:extLst>
              <a:ext uri="{FF2B5EF4-FFF2-40B4-BE49-F238E27FC236}">
                <a16:creationId xmlns:a16="http://schemas.microsoft.com/office/drawing/2014/main" id="{2D92E84D-133E-7440-BD75-AB62A8DAA766}"/>
              </a:ext>
            </a:extLst>
          </p:cNvPr>
          <p:cNvSpPr>
            <a:spLocks noChangeArrowheads="1"/>
          </p:cNvSpPr>
          <p:nvPr/>
        </p:nvSpPr>
        <p:spPr bwMode="auto">
          <a:xfrm>
            <a:off x="5029200" y="4486275"/>
            <a:ext cx="609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b="0" baseline="-25000"/>
              <a:t>4</a:t>
            </a:r>
          </a:p>
        </p:txBody>
      </p:sp>
      <p:sp>
        <p:nvSpPr>
          <p:cNvPr id="16411" name="Rectangle 96">
            <a:extLst>
              <a:ext uri="{FF2B5EF4-FFF2-40B4-BE49-F238E27FC236}">
                <a16:creationId xmlns:a16="http://schemas.microsoft.com/office/drawing/2014/main" id="{E46B1509-524D-5E47-8DD2-F937E2C2F646}"/>
              </a:ext>
            </a:extLst>
          </p:cNvPr>
          <p:cNvSpPr>
            <a:spLocks noChangeArrowheads="1"/>
          </p:cNvSpPr>
          <p:nvPr/>
        </p:nvSpPr>
        <p:spPr bwMode="auto">
          <a:xfrm>
            <a:off x="4419600" y="4486275"/>
            <a:ext cx="609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b="0" baseline="-25000"/>
              <a:t>3</a:t>
            </a:r>
          </a:p>
        </p:txBody>
      </p:sp>
      <p:sp>
        <p:nvSpPr>
          <p:cNvPr id="16412" name="Rectangle 97">
            <a:extLst>
              <a:ext uri="{FF2B5EF4-FFF2-40B4-BE49-F238E27FC236}">
                <a16:creationId xmlns:a16="http://schemas.microsoft.com/office/drawing/2014/main" id="{3BC981A0-CD99-C241-96C5-CC4D23702046}"/>
              </a:ext>
            </a:extLst>
          </p:cNvPr>
          <p:cNvSpPr>
            <a:spLocks noChangeArrowheads="1"/>
          </p:cNvSpPr>
          <p:nvPr/>
        </p:nvSpPr>
        <p:spPr bwMode="auto">
          <a:xfrm>
            <a:off x="3810000" y="4486275"/>
            <a:ext cx="609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b="0" baseline="-25000"/>
              <a:t>2</a:t>
            </a:r>
          </a:p>
        </p:txBody>
      </p:sp>
      <p:sp>
        <p:nvSpPr>
          <p:cNvPr id="16413" name="Rectangle 98">
            <a:extLst>
              <a:ext uri="{FF2B5EF4-FFF2-40B4-BE49-F238E27FC236}">
                <a16:creationId xmlns:a16="http://schemas.microsoft.com/office/drawing/2014/main" id="{20E69F4D-77D3-914F-A7F0-9C31AE7EB8D7}"/>
              </a:ext>
            </a:extLst>
          </p:cNvPr>
          <p:cNvSpPr>
            <a:spLocks noChangeArrowheads="1"/>
          </p:cNvSpPr>
          <p:nvPr/>
        </p:nvSpPr>
        <p:spPr bwMode="auto">
          <a:xfrm>
            <a:off x="3190875" y="4486275"/>
            <a:ext cx="6191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b="0" baseline="-25000"/>
              <a:t>1</a:t>
            </a:r>
            <a:endParaRPr lang="en-US" altLang="en-US" sz="2000" b="0" baseline="-25000"/>
          </a:p>
        </p:txBody>
      </p:sp>
      <p:sp>
        <p:nvSpPr>
          <p:cNvPr id="16414" name="Line 100">
            <a:extLst>
              <a:ext uri="{FF2B5EF4-FFF2-40B4-BE49-F238E27FC236}">
                <a16:creationId xmlns:a16="http://schemas.microsoft.com/office/drawing/2014/main" id="{D664C0BC-AE0B-6B41-9EC5-1381502D730E}"/>
              </a:ext>
            </a:extLst>
          </p:cNvPr>
          <p:cNvSpPr>
            <a:spLocks noChangeShapeType="1"/>
          </p:cNvSpPr>
          <p:nvPr/>
        </p:nvSpPr>
        <p:spPr bwMode="auto">
          <a:xfrm flipV="1">
            <a:off x="914400" y="4486275"/>
            <a:ext cx="7772400" cy="9525"/>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IT"/>
          </a:p>
        </p:txBody>
      </p:sp>
      <p:sp>
        <p:nvSpPr>
          <p:cNvPr id="16415" name="Line 101">
            <a:extLst>
              <a:ext uri="{FF2B5EF4-FFF2-40B4-BE49-F238E27FC236}">
                <a16:creationId xmlns:a16="http://schemas.microsoft.com/office/drawing/2014/main" id="{30D89FE5-F52A-D447-BF82-ABC660F707AC}"/>
              </a:ext>
            </a:extLst>
          </p:cNvPr>
          <p:cNvSpPr>
            <a:spLocks noChangeShapeType="1"/>
          </p:cNvSpPr>
          <p:nvPr/>
        </p:nvSpPr>
        <p:spPr bwMode="auto">
          <a:xfrm>
            <a:off x="914400" y="4953000"/>
            <a:ext cx="7772400" cy="206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T"/>
          </a:p>
        </p:txBody>
      </p:sp>
      <p:sp>
        <p:nvSpPr>
          <p:cNvPr id="16416" name="Line 102">
            <a:extLst>
              <a:ext uri="{FF2B5EF4-FFF2-40B4-BE49-F238E27FC236}">
                <a16:creationId xmlns:a16="http://schemas.microsoft.com/office/drawing/2014/main" id="{22C1F0E2-0763-3448-B2D9-459DD13C32A9}"/>
              </a:ext>
            </a:extLst>
          </p:cNvPr>
          <p:cNvSpPr>
            <a:spLocks noChangeShapeType="1"/>
          </p:cNvSpPr>
          <p:nvPr/>
        </p:nvSpPr>
        <p:spPr bwMode="auto">
          <a:xfrm>
            <a:off x="914400" y="5334000"/>
            <a:ext cx="7772400" cy="12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IT"/>
          </a:p>
        </p:txBody>
      </p:sp>
      <p:sp>
        <p:nvSpPr>
          <p:cNvPr id="16417" name="Line 103">
            <a:extLst>
              <a:ext uri="{FF2B5EF4-FFF2-40B4-BE49-F238E27FC236}">
                <a16:creationId xmlns:a16="http://schemas.microsoft.com/office/drawing/2014/main" id="{77FC8F76-F656-3849-BE3E-499D7C615F89}"/>
              </a:ext>
            </a:extLst>
          </p:cNvPr>
          <p:cNvSpPr>
            <a:spLocks noChangeShapeType="1"/>
          </p:cNvSpPr>
          <p:nvPr/>
        </p:nvSpPr>
        <p:spPr bwMode="auto">
          <a:xfrm>
            <a:off x="914400" y="5715000"/>
            <a:ext cx="7772400" cy="3175"/>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IT"/>
          </a:p>
        </p:txBody>
      </p:sp>
      <p:sp>
        <p:nvSpPr>
          <p:cNvPr id="16418" name="Line 105">
            <a:extLst>
              <a:ext uri="{FF2B5EF4-FFF2-40B4-BE49-F238E27FC236}">
                <a16:creationId xmlns:a16="http://schemas.microsoft.com/office/drawing/2014/main" id="{2A4B7E88-4FD7-FC43-BA43-2B74D4D2FE12}"/>
              </a:ext>
            </a:extLst>
          </p:cNvPr>
          <p:cNvSpPr>
            <a:spLocks noChangeShapeType="1"/>
          </p:cNvSpPr>
          <p:nvPr/>
        </p:nvSpPr>
        <p:spPr bwMode="auto">
          <a:xfrm>
            <a:off x="3810000" y="4486275"/>
            <a:ext cx="0" cy="1231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IT"/>
          </a:p>
        </p:txBody>
      </p:sp>
      <p:sp>
        <p:nvSpPr>
          <p:cNvPr id="16419" name="Line 106">
            <a:extLst>
              <a:ext uri="{FF2B5EF4-FFF2-40B4-BE49-F238E27FC236}">
                <a16:creationId xmlns:a16="http://schemas.microsoft.com/office/drawing/2014/main" id="{EC1B72D1-F489-964E-B9DC-1D4F10B4586B}"/>
              </a:ext>
            </a:extLst>
          </p:cNvPr>
          <p:cNvSpPr>
            <a:spLocks noChangeShapeType="1"/>
          </p:cNvSpPr>
          <p:nvPr/>
        </p:nvSpPr>
        <p:spPr bwMode="auto">
          <a:xfrm>
            <a:off x="4419600" y="4486275"/>
            <a:ext cx="0" cy="1231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IT"/>
          </a:p>
        </p:txBody>
      </p:sp>
      <p:sp>
        <p:nvSpPr>
          <p:cNvPr id="16420" name="Line 107">
            <a:extLst>
              <a:ext uri="{FF2B5EF4-FFF2-40B4-BE49-F238E27FC236}">
                <a16:creationId xmlns:a16="http://schemas.microsoft.com/office/drawing/2014/main" id="{3D599F46-10F6-1B4C-B5F0-F2AE52F1C862}"/>
              </a:ext>
            </a:extLst>
          </p:cNvPr>
          <p:cNvSpPr>
            <a:spLocks noChangeShapeType="1"/>
          </p:cNvSpPr>
          <p:nvPr/>
        </p:nvSpPr>
        <p:spPr bwMode="auto">
          <a:xfrm>
            <a:off x="5029200" y="4486275"/>
            <a:ext cx="0" cy="1231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IT"/>
          </a:p>
        </p:txBody>
      </p:sp>
      <p:sp>
        <p:nvSpPr>
          <p:cNvPr id="16421" name="Line 108">
            <a:extLst>
              <a:ext uri="{FF2B5EF4-FFF2-40B4-BE49-F238E27FC236}">
                <a16:creationId xmlns:a16="http://schemas.microsoft.com/office/drawing/2014/main" id="{5E55796A-2316-7147-B5DA-76AE0C2FE7D0}"/>
              </a:ext>
            </a:extLst>
          </p:cNvPr>
          <p:cNvSpPr>
            <a:spLocks noChangeShapeType="1"/>
          </p:cNvSpPr>
          <p:nvPr/>
        </p:nvSpPr>
        <p:spPr bwMode="auto">
          <a:xfrm>
            <a:off x="5638800" y="4486275"/>
            <a:ext cx="0" cy="1231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IT"/>
          </a:p>
        </p:txBody>
      </p:sp>
      <p:sp>
        <p:nvSpPr>
          <p:cNvPr id="16422" name="Line 109">
            <a:extLst>
              <a:ext uri="{FF2B5EF4-FFF2-40B4-BE49-F238E27FC236}">
                <a16:creationId xmlns:a16="http://schemas.microsoft.com/office/drawing/2014/main" id="{FAF55D2A-FA2B-F847-A4AE-477626D183B4}"/>
              </a:ext>
            </a:extLst>
          </p:cNvPr>
          <p:cNvSpPr>
            <a:spLocks noChangeShapeType="1"/>
          </p:cNvSpPr>
          <p:nvPr/>
        </p:nvSpPr>
        <p:spPr bwMode="auto">
          <a:xfrm>
            <a:off x="6248400" y="4486275"/>
            <a:ext cx="0" cy="1231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IT"/>
          </a:p>
        </p:txBody>
      </p:sp>
      <p:sp>
        <p:nvSpPr>
          <p:cNvPr id="16423" name="Line 110">
            <a:extLst>
              <a:ext uri="{FF2B5EF4-FFF2-40B4-BE49-F238E27FC236}">
                <a16:creationId xmlns:a16="http://schemas.microsoft.com/office/drawing/2014/main" id="{BC98E086-BAA4-AA48-B05A-563D0EA259C0}"/>
              </a:ext>
            </a:extLst>
          </p:cNvPr>
          <p:cNvSpPr>
            <a:spLocks noChangeShapeType="1"/>
          </p:cNvSpPr>
          <p:nvPr/>
        </p:nvSpPr>
        <p:spPr bwMode="auto">
          <a:xfrm>
            <a:off x="6858000" y="4486275"/>
            <a:ext cx="0" cy="1231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IT"/>
          </a:p>
        </p:txBody>
      </p:sp>
      <p:sp>
        <p:nvSpPr>
          <p:cNvPr id="16424" name="Line 111">
            <a:extLst>
              <a:ext uri="{FF2B5EF4-FFF2-40B4-BE49-F238E27FC236}">
                <a16:creationId xmlns:a16="http://schemas.microsoft.com/office/drawing/2014/main" id="{5513D7CA-71AD-2246-9D8E-E88EDC9651F9}"/>
              </a:ext>
            </a:extLst>
          </p:cNvPr>
          <p:cNvSpPr>
            <a:spLocks noChangeShapeType="1"/>
          </p:cNvSpPr>
          <p:nvPr/>
        </p:nvSpPr>
        <p:spPr bwMode="auto">
          <a:xfrm>
            <a:off x="7467600" y="4486275"/>
            <a:ext cx="0" cy="1231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IT"/>
          </a:p>
        </p:txBody>
      </p:sp>
      <p:sp>
        <p:nvSpPr>
          <p:cNvPr id="16425" name="Line 112">
            <a:extLst>
              <a:ext uri="{FF2B5EF4-FFF2-40B4-BE49-F238E27FC236}">
                <a16:creationId xmlns:a16="http://schemas.microsoft.com/office/drawing/2014/main" id="{44A1014F-2EC7-D24C-8EFA-08CDCB66391E}"/>
              </a:ext>
            </a:extLst>
          </p:cNvPr>
          <p:cNvSpPr>
            <a:spLocks noChangeShapeType="1"/>
          </p:cNvSpPr>
          <p:nvPr/>
        </p:nvSpPr>
        <p:spPr bwMode="auto">
          <a:xfrm>
            <a:off x="8077200" y="4486275"/>
            <a:ext cx="0" cy="1231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IT"/>
          </a:p>
        </p:txBody>
      </p:sp>
      <p:sp>
        <p:nvSpPr>
          <p:cNvPr id="16426" name="Rectangle 70">
            <a:extLst>
              <a:ext uri="{FF2B5EF4-FFF2-40B4-BE49-F238E27FC236}">
                <a16:creationId xmlns:a16="http://schemas.microsoft.com/office/drawing/2014/main" id="{1E5B611B-E6FA-9E4A-B416-8872E07A57A5}"/>
              </a:ext>
            </a:extLst>
          </p:cNvPr>
          <p:cNvSpPr>
            <a:spLocks noChangeArrowheads="1"/>
          </p:cNvSpPr>
          <p:nvPr/>
        </p:nvSpPr>
        <p:spPr bwMode="auto">
          <a:xfrm>
            <a:off x="914400" y="5346700"/>
            <a:ext cx="22764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1800" b="0"/>
              <a:t>Chat Online = No</a:t>
            </a:r>
          </a:p>
        </p:txBody>
      </p:sp>
      <p:sp>
        <p:nvSpPr>
          <p:cNvPr id="16427" name="Rectangle 71">
            <a:extLst>
              <a:ext uri="{FF2B5EF4-FFF2-40B4-BE49-F238E27FC236}">
                <a16:creationId xmlns:a16="http://schemas.microsoft.com/office/drawing/2014/main" id="{19CE3929-F73E-E049-8C16-7B94761905CD}"/>
              </a:ext>
            </a:extLst>
          </p:cNvPr>
          <p:cNvSpPr>
            <a:spLocks noChangeArrowheads="1"/>
          </p:cNvSpPr>
          <p:nvPr/>
        </p:nvSpPr>
        <p:spPr bwMode="auto">
          <a:xfrm>
            <a:off x="914400" y="4973638"/>
            <a:ext cx="227647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1800" b="0"/>
              <a:t>Chat Online = Yes</a:t>
            </a:r>
          </a:p>
        </p:txBody>
      </p:sp>
      <p:sp>
        <p:nvSpPr>
          <p:cNvPr id="16428" name="Rectangle 99">
            <a:extLst>
              <a:ext uri="{FF2B5EF4-FFF2-40B4-BE49-F238E27FC236}">
                <a16:creationId xmlns:a16="http://schemas.microsoft.com/office/drawing/2014/main" id="{CEA96F68-AE74-084D-90D9-29413B84DCE5}"/>
              </a:ext>
            </a:extLst>
          </p:cNvPr>
          <p:cNvSpPr>
            <a:spLocks noChangeArrowheads="1"/>
          </p:cNvSpPr>
          <p:nvPr/>
        </p:nvSpPr>
        <p:spPr bwMode="auto">
          <a:xfrm>
            <a:off x="914400" y="4486275"/>
            <a:ext cx="227647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 typeface="Monotype Sorts" pitchFamily="2" charset="2"/>
              <a:buNone/>
            </a:pPr>
            <a:endParaRPr lang="en-US" altLang="en-US" sz="2000" b="0" baseline="-10000"/>
          </a:p>
        </p:txBody>
      </p:sp>
      <p:sp>
        <p:nvSpPr>
          <p:cNvPr id="16429" name="Line 104">
            <a:extLst>
              <a:ext uri="{FF2B5EF4-FFF2-40B4-BE49-F238E27FC236}">
                <a16:creationId xmlns:a16="http://schemas.microsoft.com/office/drawing/2014/main" id="{D64F8C94-EFA9-DA4D-B38B-053A66BA5463}"/>
              </a:ext>
            </a:extLst>
          </p:cNvPr>
          <p:cNvSpPr>
            <a:spLocks noChangeShapeType="1"/>
          </p:cNvSpPr>
          <p:nvPr/>
        </p:nvSpPr>
        <p:spPr bwMode="auto">
          <a:xfrm>
            <a:off x="3190875" y="4486275"/>
            <a:ext cx="0" cy="1231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IT"/>
          </a:p>
        </p:txBody>
      </p:sp>
      <p:sp>
        <p:nvSpPr>
          <p:cNvPr id="16430" name="Line 113">
            <a:extLst>
              <a:ext uri="{FF2B5EF4-FFF2-40B4-BE49-F238E27FC236}">
                <a16:creationId xmlns:a16="http://schemas.microsoft.com/office/drawing/2014/main" id="{588970C2-8307-FA45-A00C-2E167427406B}"/>
              </a:ext>
            </a:extLst>
          </p:cNvPr>
          <p:cNvSpPr>
            <a:spLocks noChangeShapeType="1"/>
          </p:cNvSpPr>
          <p:nvPr/>
        </p:nvSpPr>
        <p:spPr bwMode="auto">
          <a:xfrm>
            <a:off x="914400" y="4973638"/>
            <a:ext cx="0" cy="3730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T"/>
          </a:p>
        </p:txBody>
      </p:sp>
      <p:sp>
        <p:nvSpPr>
          <p:cNvPr id="16431" name="Line 114">
            <a:extLst>
              <a:ext uri="{FF2B5EF4-FFF2-40B4-BE49-F238E27FC236}">
                <a16:creationId xmlns:a16="http://schemas.microsoft.com/office/drawing/2014/main" id="{F0B3B402-AC2E-6542-9EC5-E026997D41D4}"/>
              </a:ext>
            </a:extLst>
          </p:cNvPr>
          <p:cNvSpPr>
            <a:spLocks noChangeShapeType="1"/>
          </p:cNvSpPr>
          <p:nvPr/>
        </p:nvSpPr>
        <p:spPr bwMode="auto">
          <a:xfrm>
            <a:off x="914400" y="4486275"/>
            <a:ext cx="0" cy="48736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IT"/>
          </a:p>
        </p:txBody>
      </p:sp>
      <p:sp>
        <p:nvSpPr>
          <p:cNvPr id="16432" name="Line 115">
            <a:extLst>
              <a:ext uri="{FF2B5EF4-FFF2-40B4-BE49-F238E27FC236}">
                <a16:creationId xmlns:a16="http://schemas.microsoft.com/office/drawing/2014/main" id="{CB8C1E3C-582E-FA4D-9577-DED4916A22AB}"/>
              </a:ext>
            </a:extLst>
          </p:cNvPr>
          <p:cNvSpPr>
            <a:spLocks noChangeShapeType="1"/>
          </p:cNvSpPr>
          <p:nvPr/>
        </p:nvSpPr>
        <p:spPr bwMode="auto">
          <a:xfrm>
            <a:off x="914400" y="5346700"/>
            <a:ext cx="0" cy="371475"/>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IT"/>
          </a:p>
        </p:txBody>
      </p:sp>
      <p:sp>
        <p:nvSpPr>
          <p:cNvPr id="16433" name="Line 116">
            <a:extLst>
              <a:ext uri="{FF2B5EF4-FFF2-40B4-BE49-F238E27FC236}">
                <a16:creationId xmlns:a16="http://schemas.microsoft.com/office/drawing/2014/main" id="{CDD9A413-8A24-7943-8D3B-D90D698F8890}"/>
              </a:ext>
            </a:extLst>
          </p:cNvPr>
          <p:cNvSpPr>
            <a:spLocks noChangeShapeType="1"/>
          </p:cNvSpPr>
          <p:nvPr/>
        </p:nvSpPr>
        <p:spPr bwMode="auto">
          <a:xfrm>
            <a:off x="8686800" y="4973638"/>
            <a:ext cx="0" cy="3730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T"/>
          </a:p>
        </p:txBody>
      </p:sp>
      <p:sp>
        <p:nvSpPr>
          <p:cNvPr id="16434" name="Line 117">
            <a:extLst>
              <a:ext uri="{FF2B5EF4-FFF2-40B4-BE49-F238E27FC236}">
                <a16:creationId xmlns:a16="http://schemas.microsoft.com/office/drawing/2014/main" id="{34693BD0-C5E7-4241-B77D-9FF0DA0CE882}"/>
              </a:ext>
            </a:extLst>
          </p:cNvPr>
          <p:cNvSpPr>
            <a:spLocks noChangeShapeType="1"/>
          </p:cNvSpPr>
          <p:nvPr/>
        </p:nvSpPr>
        <p:spPr bwMode="auto">
          <a:xfrm>
            <a:off x="8686800" y="4486275"/>
            <a:ext cx="0" cy="48736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IT"/>
          </a:p>
        </p:txBody>
      </p:sp>
      <p:sp>
        <p:nvSpPr>
          <p:cNvPr id="16435" name="Line 118">
            <a:extLst>
              <a:ext uri="{FF2B5EF4-FFF2-40B4-BE49-F238E27FC236}">
                <a16:creationId xmlns:a16="http://schemas.microsoft.com/office/drawing/2014/main" id="{798DA227-D9E5-C64A-8392-FC2D3071FFBA}"/>
              </a:ext>
            </a:extLst>
          </p:cNvPr>
          <p:cNvSpPr>
            <a:spLocks noChangeShapeType="1"/>
          </p:cNvSpPr>
          <p:nvPr/>
        </p:nvSpPr>
        <p:spPr bwMode="auto">
          <a:xfrm>
            <a:off x="8686800" y="5346700"/>
            <a:ext cx="0" cy="371475"/>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IT"/>
          </a:p>
        </p:txBody>
      </p:sp>
      <p:sp>
        <p:nvSpPr>
          <p:cNvPr id="16436" name="AutoShape 119">
            <a:extLst>
              <a:ext uri="{FF2B5EF4-FFF2-40B4-BE49-F238E27FC236}">
                <a16:creationId xmlns:a16="http://schemas.microsoft.com/office/drawing/2014/main" id="{B29F63C7-6435-CF47-8CE4-F87E22809DE1}"/>
              </a:ext>
            </a:extLst>
          </p:cNvPr>
          <p:cNvSpPr>
            <a:spLocks/>
          </p:cNvSpPr>
          <p:nvPr/>
        </p:nvSpPr>
        <p:spPr bwMode="auto">
          <a:xfrm rot="-5400000">
            <a:off x="3708400" y="5305425"/>
            <a:ext cx="212725" cy="1216025"/>
          </a:xfrm>
          <a:prstGeom prst="leftBrace">
            <a:avLst>
              <a:gd name="adj1" fmla="val 4763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16437" name="AutoShape 120">
            <a:extLst>
              <a:ext uri="{FF2B5EF4-FFF2-40B4-BE49-F238E27FC236}">
                <a16:creationId xmlns:a16="http://schemas.microsoft.com/office/drawing/2014/main" id="{0FCCCE8A-3288-7540-8293-6DA5F2DACECD}"/>
              </a:ext>
            </a:extLst>
          </p:cNvPr>
          <p:cNvSpPr>
            <a:spLocks/>
          </p:cNvSpPr>
          <p:nvPr/>
        </p:nvSpPr>
        <p:spPr bwMode="auto">
          <a:xfrm rot="-5400000">
            <a:off x="7348538" y="4667250"/>
            <a:ext cx="212725" cy="2422525"/>
          </a:xfrm>
          <a:prstGeom prst="leftBrace">
            <a:avLst>
              <a:gd name="adj1" fmla="val 949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16438" name="AutoShape 121">
            <a:extLst>
              <a:ext uri="{FF2B5EF4-FFF2-40B4-BE49-F238E27FC236}">
                <a16:creationId xmlns:a16="http://schemas.microsoft.com/office/drawing/2014/main" id="{D3FDAF53-E7F6-C147-8D87-45FB2E9B4150}"/>
              </a:ext>
            </a:extLst>
          </p:cNvPr>
          <p:cNvSpPr>
            <a:spLocks/>
          </p:cNvSpPr>
          <p:nvPr/>
        </p:nvSpPr>
        <p:spPr bwMode="auto">
          <a:xfrm rot="-5400000">
            <a:off x="5236369" y="5004594"/>
            <a:ext cx="212725" cy="1801813"/>
          </a:xfrm>
          <a:prstGeom prst="leftBrace">
            <a:avLst>
              <a:gd name="adj1" fmla="val 7058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1" hangingPunct="1">
              <a:spcBef>
                <a:spcPct val="0"/>
              </a:spcBef>
              <a:spcAft>
                <a:spcPct val="0"/>
              </a:spcAft>
              <a:buClrTx/>
              <a:buSzTx/>
              <a:buFontTx/>
              <a:buNone/>
            </a:pPr>
            <a:endParaRPr lang="en-US" altLang="en-US" sz="2400" b="0">
              <a:latin typeface="Times New Roman" panose="02020603050405020304" pitchFamily="18" charset="0"/>
            </a:endParaRPr>
          </a:p>
        </p:txBody>
      </p:sp>
      <p:sp>
        <p:nvSpPr>
          <p:cNvPr id="16439" name="Text Box 122">
            <a:extLst>
              <a:ext uri="{FF2B5EF4-FFF2-40B4-BE49-F238E27FC236}">
                <a16:creationId xmlns:a16="http://schemas.microsoft.com/office/drawing/2014/main" id="{EFF08C02-2FA4-F842-8D01-1E4EDD096EB9}"/>
              </a:ext>
            </a:extLst>
          </p:cNvPr>
          <p:cNvSpPr txBox="1">
            <a:spLocks noChangeArrowheads="1"/>
          </p:cNvSpPr>
          <p:nvPr/>
        </p:nvSpPr>
        <p:spPr bwMode="auto">
          <a:xfrm>
            <a:off x="3540125" y="5927725"/>
            <a:ext cx="842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eaLnBrk="1" hangingPunct="1">
              <a:spcBef>
                <a:spcPct val="50000"/>
              </a:spcBef>
              <a:spcAft>
                <a:spcPct val="0"/>
              </a:spcAft>
              <a:buClrTx/>
              <a:buSzTx/>
              <a:buFontTx/>
              <a:buNone/>
            </a:pPr>
            <a:r>
              <a:rPr lang="en-US" altLang="en-US" sz="2000" b="0">
                <a:latin typeface="Times New Roman" panose="02020603050405020304" pitchFamily="18" charset="0"/>
              </a:rPr>
              <a:t>bin</a:t>
            </a:r>
            <a:r>
              <a:rPr lang="en-US" altLang="en-US" sz="2400" b="0" baseline="-10000">
                <a:latin typeface="Times New Roman" panose="02020603050405020304" pitchFamily="18" charset="0"/>
              </a:rPr>
              <a:t>1</a:t>
            </a:r>
          </a:p>
        </p:txBody>
      </p:sp>
      <p:sp>
        <p:nvSpPr>
          <p:cNvPr id="16440" name="Text Box 123">
            <a:extLst>
              <a:ext uri="{FF2B5EF4-FFF2-40B4-BE49-F238E27FC236}">
                <a16:creationId xmlns:a16="http://schemas.microsoft.com/office/drawing/2014/main" id="{81EF73D8-C35A-2347-9593-33B98D70975C}"/>
              </a:ext>
            </a:extLst>
          </p:cNvPr>
          <p:cNvSpPr txBox="1">
            <a:spLocks noChangeArrowheads="1"/>
          </p:cNvSpPr>
          <p:nvPr/>
        </p:nvSpPr>
        <p:spPr bwMode="auto">
          <a:xfrm>
            <a:off x="7170738" y="5919788"/>
            <a:ext cx="842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eaLnBrk="1" hangingPunct="1">
              <a:spcBef>
                <a:spcPct val="50000"/>
              </a:spcBef>
              <a:spcAft>
                <a:spcPct val="0"/>
              </a:spcAft>
              <a:buClrTx/>
              <a:buSzTx/>
              <a:buFontTx/>
              <a:buNone/>
            </a:pPr>
            <a:r>
              <a:rPr lang="en-US" altLang="en-US" sz="2000" b="0">
                <a:latin typeface="Times New Roman" panose="02020603050405020304" pitchFamily="18" charset="0"/>
              </a:rPr>
              <a:t>bin</a:t>
            </a:r>
            <a:r>
              <a:rPr lang="en-US" altLang="en-US" sz="2400" b="0" baseline="-10000">
                <a:latin typeface="Times New Roman" panose="02020603050405020304" pitchFamily="18" charset="0"/>
              </a:rPr>
              <a:t>3</a:t>
            </a:r>
          </a:p>
        </p:txBody>
      </p:sp>
      <p:sp>
        <p:nvSpPr>
          <p:cNvPr id="16441" name="Text Box 124">
            <a:extLst>
              <a:ext uri="{FF2B5EF4-FFF2-40B4-BE49-F238E27FC236}">
                <a16:creationId xmlns:a16="http://schemas.microsoft.com/office/drawing/2014/main" id="{B4A57B8E-FF7D-2E4D-B82F-86F3EE05E822}"/>
              </a:ext>
            </a:extLst>
          </p:cNvPr>
          <p:cNvSpPr txBox="1">
            <a:spLocks noChangeArrowheads="1"/>
          </p:cNvSpPr>
          <p:nvPr/>
        </p:nvSpPr>
        <p:spPr bwMode="auto">
          <a:xfrm>
            <a:off x="5054600" y="5927725"/>
            <a:ext cx="842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eaLnBrk="1" hangingPunct="1">
              <a:spcBef>
                <a:spcPct val="50000"/>
              </a:spcBef>
              <a:spcAft>
                <a:spcPct val="0"/>
              </a:spcAft>
              <a:buClrTx/>
              <a:buSzTx/>
              <a:buFontTx/>
              <a:buNone/>
            </a:pPr>
            <a:r>
              <a:rPr lang="en-US" altLang="en-US" sz="2000" b="0">
                <a:latin typeface="Times New Roman" panose="02020603050405020304" pitchFamily="18" charset="0"/>
              </a:rPr>
              <a:t>bin</a:t>
            </a:r>
            <a:r>
              <a:rPr lang="en-US" altLang="en-US" sz="2400" b="0" baseline="-10000">
                <a:latin typeface="Times New Roman" panose="02020603050405020304" pitchFamily="18" charset="0"/>
              </a:rPr>
              <a:t>2</a:t>
            </a:r>
          </a:p>
        </p:txBody>
      </p:sp>
      <p:sp>
        <p:nvSpPr>
          <p:cNvPr id="16442" name="Text Box 125">
            <a:extLst>
              <a:ext uri="{FF2B5EF4-FFF2-40B4-BE49-F238E27FC236}">
                <a16:creationId xmlns:a16="http://schemas.microsoft.com/office/drawing/2014/main" id="{0800D450-4DCA-194A-B330-D65E084EDBFA}"/>
              </a:ext>
            </a:extLst>
          </p:cNvPr>
          <p:cNvSpPr txBox="1">
            <a:spLocks noChangeArrowheads="1"/>
          </p:cNvSpPr>
          <p:nvPr/>
        </p:nvSpPr>
        <p:spPr bwMode="auto">
          <a:xfrm>
            <a:off x="4343400" y="4114800"/>
            <a:ext cx="3581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2000" b="0"/>
              <a:t>Continuous attribute, v</a:t>
            </a:r>
          </a:p>
        </p:txBody>
      </p:sp>
      <p:sp>
        <p:nvSpPr>
          <p:cNvPr id="2" name="TextBox 1">
            <a:extLst>
              <a:ext uri="{FF2B5EF4-FFF2-40B4-BE49-F238E27FC236}">
                <a16:creationId xmlns:a16="http://schemas.microsoft.com/office/drawing/2014/main" id="{98E10131-F9D9-DC40-9BD0-70A921FEF716}"/>
              </a:ext>
            </a:extLst>
          </p:cNvPr>
          <p:cNvSpPr txBox="1">
            <a:spLocks noChangeArrowheads="1"/>
          </p:cNvSpPr>
          <p:nvPr/>
        </p:nvSpPr>
        <p:spPr bwMode="auto">
          <a:xfrm>
            <a:off x="4414838" y="1641475"/>
            <a:ext cx="39671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lang="en-US" altLang="en-US" sz="1400"/>
              <a:t>&lt;1 2 3&gt; &lt;4 5 6&gt; &lt;7 8 9&gt;</a:t>
            </a:r>
          </a:p>
        </p:txBody>
      </p:sp>
      <p:sp>
        <p:nvSpPr>
          <p:cNvPr id="61" name="TextBox 60">
            <a:extLst>
              <a:ext uri="{FF2B5EF4-FFF2-40B4-BE49-F238E27FC236}">
                <a16:creationId xmlns:a16="http://schemas.microsoft.com/office/drawing/2014/main" id="{2E11DC4C-FF90-6448-8838-D0BBC5D4E750}"/>
              </a:ext>
            </a:extLst>
          </p:cNvPr>
          <p:cNvSpPr txBox="1">
            <a:spLocks noChangeArrowheads="1"/>
          </p:cNvSpPr>
          <p:nvPr/>
        </p:nvSpPr>
        <p:spPr bwMode="auto">
          <a:xfrm>
            <a:off x="4419600" y="2206625"/>
            <a:ext cx="3967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lang="en-US" altLang="en-US" sz="1400"/>
              <a:t>&lt;1 2 &gt; &lt;3 4 5 6 7</a:t>
            </a:r>
            <a:r>
              <a:rPr lang="en-US" altLang="en-US" sz="1400" baseline="-25000"/>
              <a:t> </a:t>
            </a:r>
            <a:r>
              <a:rPr lang="en-US" altLang="en-US" sz="1400"/>
              <a:t>&gt; &lt; 8 9&gt;</a:t>
            </a:r>
          </a:p>
        </p:txBody>
      </p:sp>
    </p:spTree>
    <p:extLst>
      <p:ext uri="{BB962C8B-B14F-4D97-AF65-F5344CB8AC3E}">
        <p14:creationId xmlns:p14="http://schemas.microsoft.com/office/powerpoint/2010/main" val="2034493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1" grpId="0"/>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409" name="Picture 7">
            <a:extLst>
              <a:ext uri="{FF2B5EF4-FFF2-40B4-BE49-F238E27FC236}">
                <a16:creationId xmlns:a16="http://schemas.microsoft.com/office/drawing/2014/main" id="{F9575FEC-A4A3-9844-AE3A-C147C2247E73}"/>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0" y="5627688"/>
            <a:ext cx="4800600" cy="773112"/>
          </a:xfrm>
          <a:noFill/>
        </p:spPr>
      </p:pic>
      <p:sp>
        <p:nvSpPr>
          <p:cNvPr id="17410" name="Rectangle 2">
            <a:extLst>
              <a:ext uri="{FF2B5EF4-FFF2-40B4-BE49-F238E27FC236}">
                <a16:creationId xmlns:a16="http://schemas.microsoft.com/office/drawing/2014/main" id="{0B9A3EBE-5337-B744-99F5-45AC79138099}"/>
              </a:ext>
            </a:extLst>
          </p:cNvPr>
          <p:cNvSpPr>
            <a:spLocks noGrp="1" noChangeArrowheads="1"/>
          </p:cNvSpPr>
          <p:nvPr>
            <p:ph type="title"/>
          </p:nvPr>
        </p:nvSpPr>
        <p:spPr/>
        <p:txBody>
          <a:bodyPr/>
          <a:lstStyle/>
          <a:p>
            <a:r>
              <a:rPr lang="en-US" altLang="en-US"/>
              <a:t>Discretization Issues</a:t>
            </a:r>
          </a:p>
        </p:txBody>
      </p:sp>
      <p:sp>
        <p:nvSpPr>
          <p:cNvPr id="17411" name="Rectangle 3">
            <a:extLst>
              <a:ext uri="{FF2B5EF4-FFF2-40B4-BE49-F238E27FC236}">
                <a16:creationId xmlns:a16="http://schemas.microsoft.com/office/drawing/2014/main" id="{4DA11E22-D4DE-3C41-9377-5EB1907D5DB3}"/>
              </a:ext>
            </a:extLst>
          </p:cNvPr>
          <p:cNvSpPr>
            <a:spLocks noGrp="1" noChangeArrowheads="1"/>
          </p:cNvSpPr>
          <p:nvPr>
            <p:ph type="body" idx="1"/>
          </p:nvPr>
        </p:nvSpPr>
        <p:spPr>
          <a:xfrm>
            <a:off x="411163" y="1143000"/>
            <a:ext cx="2941637" cy="5410200"/>
          </a:xfrm>
        </p:spPr>
        <p:txBody>
          <a:bodyPr/>
          <a:lstStyle/>
          <a:p>
            <a:r>
              <a:rPr lang="en-US" altLang="en-US"/>
              <a:t>Interval width</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p:txBody>
      </p:sp>
      <p:graphicFrame>
        <p:nvGraphicFramePr>
          <p:cNvPr id="17412" name="Object 5">
            <a:extLst>
              <a:ext uri="{FF2B5EF4-FFF2-40B4-BE49-F238E27FC236}">
                <a16:creationId xmlns:a16="http://schemas.microsoft.com/office/drawing/2014/main" id="{FC4A87A9-1635-024A-A726-F63A0CD9FFDB}"/>
              </a:ext>
            </a:extLst>
          </p:cNvPr>
          <p:cNvGraphicFramePr>
            <a:graphicFrameLocks noGrp="1" noChangeAspect="1"/>
          </p:cNvGraphicFramePr>
          <p:nvPr>
            <p:ph sz="half" idx="4294967295"/>
          </p:nvPr>
        </p:nvGraphicFramePr>
        <p:xfrm>
          <a:off x="2362200" y="1066800"/>
          <a:ext cx="6705600" cy="4502150"/>
        </p:xfrm>
        <a:graphic>
          <a:graphicData uri="http://schemas.openxmlformats.org/presentationml/2006/ole">
            <mc:AlternateContent xmlns:mc="http://schemas.openxmlformats.org/markup-compatibility/2006">
              <mc:Choice xmlns:v="urn:schemas-microsoft-com:vml" Requires="v">
                <p:oleObj name="Visio" r:id="rId3" imgW="8686800" imgH="5842000" progId="Visio.Drawing.6">
                  <p:embed/>
                </p:oleObj>
              </mc:Choice>
              <mc:Fallback>
                <p:oleObj name="Visio" r:id="rId3" imgW="8686800" imgH="5842000" progId="Visio.Drawing.6">
                  <p:embed/>
                  <p:pic>
                    <p:nvPicPr>
                      <p:cNvPr id="17412" name="Object 5">
                        <a:extLst>
                          <a:ext uri="{FF2B5EF4-FFF2-40B4-BE49-F238E27FC236}">
                            <a16:creationId xmlns:a16="http://schemas.microsoft.com/office/drawing/2014/main" id="{FC4A87A9-1635-024A-A726-F63A0CD9FF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066800"/>
                        <a:ext cx="6705600" cy="450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704302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A39E57B3-FEF8-3D4A-ACA9-CA30C7A8D92D}"/>
              </a:ext>
            </a:extLst>
          </p:cNvPr>
          <p:cNvSpPr>
            <a:spLocks noGrp="1" noChangeArrowheads="1"/>
          </p:cNvSpPr>
          <p:nvPr>
            <p:ph type="title"/>
          </p:nvPr>
        </p:nvSpPr>
        <p:spPr/>
        <p:txBody>
          <a:bodyPr/>
          <a:lstStyle/>
          <a:p>
            <a:r>
              <a:rPr lang="en-US" altLang="en-US"/>
              <a:t>Discretization Issues</a:t>
            </a:r>
          </a:p>
        </p:txBody>
      </p:sp>
      <p:sp>
        <p:nvSpPr>
          <p:cNvPr id="18434" name="Rectangle 3">
            <a:extLst>
              <a:ext uri="{FF2B5EF4-FFF2-40B4-BE49-F238E27FC236}">
                <a16:creationId xmlns:a16="http://schemas.microsoft.com/office/drawing/2014/main" id="{24F01DF1-8E0A-754E-8B9A-79B8C55DACBF}"/>
              </a:ext>
            </a:extLst>
          </p:cNvPr>
          <p:cNvSpPr>
            <a:spLocks noGrp="1" noChangeArrowheads="1"/>
          </p:cNvSpPr>
          <p:nvPr>
            <p:ph type="body" idx="1"/>
          </p:nvPr>
        </p:nvSpPr>
        <p:spPr>
          <a:xfrm>
            <a:off x="411163" y="1295400"/>
            <a:ext cx="8318500" cy="4343400"/>
          </a:xfrm>
        </p:spPr>
        <p:txBody>
          <a:bodyPr/>
          <a:lstStyle/>
          <a:p>
            <a:pPr>
              <a:lnSpc>
                <a:spcPct val="80000"/>
              </a:lnSpc>
            </a:pPr>
            <a:r>
              <a:rPr lang="en-US" altLang="en-US" dirty="0"/>
              <a:t>Interval too wide (e.g., Bin size= 30)</a:t>
            </a:r>
          </a:p>
          <a:p>
            <a:pPr lvl="1">
              <a:lnSpc>
                <a:spcPct val="80000"/>
              </a:lnSpc>
            </a:pPr>
            <a:r>
              <a:rPr lang="en-US" altLang="en-US" b="1" dirty="0"/>
              <a:t>May merge several disparate patterns</a:t>
            </a:r>
          </a:p>
          <a:p>
            <a:pPr lvl="2">
              <a:lnSpc>
                <a:spcPct val="80000"/>
              </a:lnSpc>
            </a:pPr>
            <a:r>
              <a:rPr lang="en-US" altLang="en-US" dirty="0"/>
              <a:t> Patterns A and B are merged together</a:t>
            </a:r>
          </a:p>
          <a:p>
            <a:pPr lvl="1">
              <a:lnSpc>
                <a:spcPct val="80000"/>
              </a:lnSpc>
            </a:pPr>
            <a:r>
              <a:rPr lang="en-US" altLang="en-US" b="1" dirty="0"/>
              <a:t>May lose some of the interesting patterns</a:t>
            </a:r>
          </a:p>
          <a:p>
            <a:pPr lvl="2">
              <a:lnSpc>
                <a:spcPct val="80000"/>
              </a:lnSpc>
            </a:pPr>
            <a:r>
              <a:rPr lang="en-US" altLang="en-US" dirty="0"/>
              <a:t> Pattern C may not have enough confidence</a:t>
            </a:r>
          </a:p>
          <a:p>
            <a:pPr lvl="4">
              <a:lnSpc>
                <a:spcPct val="80000"/>
              </a:lnSpc>
            </a:pPr>
            <a:endParaRPr lang="en-US" altLang="en-US" dirty="0"/>
          </a:p>
          <a:p>
            <a:pPr>
              <a:lnSpc>
                <a:spcPct val="80000"/>
              </a:lnSpc>
            </a:pPr>
            <a:r>
              <a:rPr lang="en-US" altLang="en-US" dirty="0"/>
              <a:t>Interval too narrow (e.g., Bin size = 2)</a:t>
            </a:r>
          </a:p>
          <a:p>
            <a:pPr lvl="1">
              <a:lnSpc>
                <a:spcPct val="80000"/>
              </a:lnSpc>
            </a:pPr>
            <a:r>
              <a:rPr lang="en-US" altLang="en-US" b="1" dirty="0"/>
              <a:t>Pattern A is broken up into two smaller patterns</a:t>
            </a:r>
          </a:p>
          <a:p>
            <a:pPr lvl="2">
              <a:lnSpc>
                <a:spcPct val="80000"/>
              </a:lnSpc>
            </a:pPr>
            <a:r>
              <a:rPr lang="en-US" altLang="en-US" dirty="0"/>
              <a:t> Can recover the pattern by merging adjacent </a:t>
            </a:r>
            <a:r>
              <a:rPr lang="en-US" altLang="en-US" dirty="0" err="1"/>
              <a:t>subpatterns</a:t>
            </a:r>
            <a:endParaRPr lang="en-US" altLang="en-US" dirty="0"/>
          </a:p>
          <a:p>
            <a:pPr lvl="1">
              <a:lnSpc>
                <a:spcPct val="80000"/>
              </a:lnSpc>
            </a:pPr>
            <a:r>
              <a:rPr lang="en-US" altLang="en-US" dirty="0"/>
              <a:t>Pattern B is broken up into smaller patterns</a:t>
            </a:r>
          </a:p>
          <a:p>
            <a:pPr lvl="2">
              <a:lnSpc>
                <a:spcPct val="80000"/>
              </a:lnSpc>
            </a:pPr>
            <a:r>
              <a:rPr lang="en-US" altLang="en-US" dirty="0"/>
              <a:t> Cannot recover the pattern by merging adjacent </a:t>
            </a:r>
            <a:r>
              <a:rPr lang="en-US" altLang="en-US" dirty="0" err="1"/>
              <a:t>subpatterns</a:t>
            </a:r>
            <a:endParaRPr lang="en-US" altLang="en-US" dirty="0"/>
          </a:p>
          <a:p>
            <a:pPr lvl="1">
              <a:lnSpc>
                <a:spcPct val="80000"/>
              </a:lnSpc>
            </a:pPr>
            <a:r>
              <a:rPr lang="en-US" altLang="en-US" b="1" dirty="0"/>
              <a:t>Some windows may not meet support threshold</a:t>
            </a:r>
          </a:p>
          <a:p>
            <a:pPr lvl="1">
              <a:lnSpc>
                <a:spcPct val="80000"/>
              </a:lnSpc>
            </a:pPr>
            <a:endParaRPr lang="en-US" altLang="en-US" dirty="0"/>
          </a:p>
          <a:p>
            <a:pPr lvl="2">
              <a:lnSpc>
                <a:spcPct val="80000"/>
              </a:lnSpc>
              <a:buFont typeface="Wingdings" pitchFamily="2" charset="2"/>
              <a:buNone/>
            </a:pPr>
            <a:endParaRPr lang="en-US" altLang="en-US" dirty="0"/>
          </a:p>
          <a:p>
            <a:pPr lvl="2">
              <a:lnSpc>
                <a:spcPct val="80000"/>
              </a:lnSpc>
              <a:buFont typeface="Wingdings" pitchFamily="2" charset="2"/>
              <a:buNone/>
            </a:pPr>
            <a:endParaRPr lang="en-US" altLang="en-US" dirty="0"/>
          </a:p>
          <a:p>
            <a:pPr lvl="2">
              <a:lnSpc>
                <a:spcPct val="80000"/>
              </a:lnSpc>
              <a:buFont typeface="Wingdings" pitchFamily="2" charset="2"/>
              <a:buNone/>
            </a:pPr>
            <a:r>
              <a:rPr lang="en-US" altLang="en-US" dirty="0"/>
              <a:t>	</a:t>
            </a:r>
          </a:p>
        </p:txBody>
      </p:sp>
    </p:spTree>
    <p:extLst>
      <p:ext uri="{BB962C8B-B14F-4D97-AF65-F5344CB8AC3E}">
        <p14:creationId xmlns:p14="http://schemas.microsoft.com/office/powerpoint/2010/main" val="24201238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C81C2C7A-2AD9-A64F-88E3-08A57C4E1991}"/>
              </a:ext>
            </a:extLst>
          </p:cNvPr>
          <p:cNvSpPr>
            <a:spLocks noGrp="1" noChangeArrowheads="1"/>
          </p:cNvSpPr>
          <p:nvPr>
            <p:ph type="title"/>
          </p:nvPr>
        </p:nvSpPr>
        <p:spPr/>
        <p:txBody>
          <a:bodyPr/>
          <a:lstStyle/>
          <a:p>
            <a:r>
              <a:rPr lang="en-US" altLang="en-US"/>
              <a:t>Statistics-based Methods</a:t>
            </a:r>
          </a:p>
        </p:txBody>
      </p:sp>
      <p:sp>
        <p:nvSpPr>
          <p:cNvPr id="21506" name="Rectangle 3">
            <a:extLst>
              <a:ext uri="{FF2B5EF4-FFF2-40B4-BE49-F238E27FC236}">
                <a16:creationId xmlns:a16="http://schemas.microsoft.com/office/drawing/2014/main" id="{0112A472-9491-AB47-8CBF-9FE1D997515E}"/>
              </a:ext>
            </a:extLst>
          </p:cNvPr>
          <p:cNvSpPr>
            <a:spLocks noGrp="1" noChangeArrowheads="1"/>
          </p:cNvSpPr>
          <p:nvPr>
            <p:ph type="body" idx="1"/>
          </p:nvPr>
        </p:nvSpPr>
        <p:spPr/>
        <p:txBody>
          <a:bodyPr/>
          <a:lstStyle/>
          <a:p>
            <a:pPr>
              <a:lnSpc>
                <a:spcPct val="90000"/>
              </a:lnSpc>
            </a:pPr>
            <a:r>
              <a:rPr lang="en-US" altLang="en-US" sz="2400"/>
              <a:t>Example:  </a:t>
            </a:r>
          </a:p>
          <a:p>
            <a:pPr lvl="1">
              <a:lnSpc>
                <a:spcPct val="90000"/>
              </a:lnSpc>
              <a:buFont typeface="Arial" panose="020B0604020202020204" pitchFamily="34" charset="0"/>
              <a:buNone/>
            </a:pPr>
            <a:r>
              <a:rPr lang="en-US" altLang="en-US" sz="2000"/>
              <a:t>		{Income &gt; 100K, </a:t>
            </a:r>
            <a:r>
              <a:rPr lang="en-US" altLang="en-US" sz="2000">
                <a:sym typeface="Symbol" pitchFamily="2" charset="2"/>
              </a:rPr>
              <a:t>Online Banking=Yes}  Age: =34</a:t>
            </a:r>
          </a:p>
          <a:p>
            <a:pPr>
              <a:lnSpc>
                <a:spcPct val="90000"/>
              </a:lnSpc>
            </a:pPr>
            <a:r>
              <a:rPr lang="en-US" altLang="en-US" sz="2400">
                <a:sym typeface="Symbol" pitchFamily="2" charset="2"/>
              </a:rPr>
              <a:t>Rule consequent consists of a continuous variable, characterized by their statistics </a:t>
            </a:r>
          </a:p>
          <a:p>
            <a:pPr lvl="1">
              <a:lnSpc>
                <a:spcPct val="90000"/>
              </a:lnSpc>
            </a:pPr>
            <a:r>
              <a:rPr lang="en-US" altLang="en-US" sz="2000">
                <a:sym typeface="Symbol" pitchFamily="2" charset="2"/>
              </a:rPr>
              <a:t>mean, median, standard deviation, etc.</a:t>
            </a:r>
          </a:p>
          <a:p>
            <a:pPr>
              <a:lnSpc>
                <a:spcPct val="90000"/>
              </a:lnSpc>
            </a:pPr>
            <a:r>
              <a:rPr lang="en-US" altLang="en-US" sz="2400">
                <a:sym typeface="Symbol" pitchFamily="2" charset="2"/>
              </a:rPr>
              <a:t>Approach:</a:t>
            </a:r>
          </a:p>
          <a:p>
            <a:pPr lvl="1">
              <a:lnSpc>
                <a:spcPct val="90000"/>
              </a:lnSpc>
            </a:pPr>
            <a:r>
              <a:rPr lang="en-US" altLang="en-US" sz="2000">
                <a:sym typeface="Symbol" pitchFamily="2" charset="2"/>
              </a:rPr>
              <a:t>Withhold the target attribute from the rest of the data</a:t>
            </a:r>
          </a:p>
          <a:p>
            <a:pPr lvl="1">
              <a:lnSpc>
                <a:spcPct val="90000"/>
              </a:lnSpc>
            </a:pPr>
            <a:r>
              <a:rPr lang="en-US" altLang="en-US" sz="2000">
                <a:sym typeface="Symbol" pitchFamily="2" charset="2"/>
              </a:rPr>
              <a:t>Extract frequent itemsets from the rest of the attributes</a:t>
            </a:r>
          </a:p>
          <a:p>
            <a:pPr lvl="2">
              <a:lnSpc>
                <a:spcPct val="90000"/>
              </a:lnSpc>
            </a:pPr>
            <a:r>
              <a:rPr lang="en-US" altLang="en-US" sz="1800">
                <a:sym typeface="Symbol" pitchFamily="2" charset="2"/>
              </a:rPr>
              <a:t> Binarized the continuous attributes (except for the target attribute)</a:t>
            </a:r>
          </a:p>
          <a:p>
            <a:pPr lvl="1">
              <a:lnSpc>
                <a:spcPct val="90000"/>
              </a:lnSpc>
            </a:pPr>
            <a:r>
              <a:rPr lang="en-US" altLang="en-US" sz="2000">
                <a:sym typeface="Symbol" pitchFamily="2" charset="2"/>
              </a:rPr>
              <a:t>For each frequent itemset, compute the corresponding descriptive statistics of the target attribute</a:t>
            </a:r>
          </a:p>
          <a:p>
            <a:pPr lvl="2">
              <a:lnSpc>
                <a:spcPct val="90000"/>
              </a:lnSpc>
            </a:pPr>
            <a:r>
              <a:rPr lang="en-US" altLang="en-US" sz="1800">
                <a:sym typeface="Symbol" pitchFamily="2" charset="2"/>
              </a:rPr>
              <a:t> Frequent itemset becomes a rule by introducing the target variable as rule consequent</a:t>
            </a:r>
          </a:p>
          <a:p>
            <a:pPr lvl="1">
              <a:lnSpc>
                <a:spcPct val="90000"/>
              </a:lnSpc>
            </a:pPr>
            <a:r>
              <a:rPr lang="en-US" altLang="en-US" sz="2000">
                <a:sym typeface="Symbol" pitchFamily="2" charset="2"/>
              </a:rPr>
              <a:t>Apply statistical test to determine interestingness of the rule</a:t>
            </a:r>
          </a:p>
        </p:txBody>
      </p:sp>
    </p:spTree>
    <p:extLst>
      <p:ext uri="{BB962C8B-B14F-4D97-AF65-F5344CB8AC3E}">
        <p14:creationId xmlns:p14="http://schemas.microsoft.com/office/powerpoint/2010/main" val="36972858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87086FB7-8FD5-A847-A79B-7ABD7639BADC}"/>
              </a:ext>
            </a:extLst>
          </p:cNvPr>
          <p:cNvSpPr>
            <a:spLocks noGrp="1" noChangeArrowheads="1"/>
          </p:cNvSpPr>
          <p:nvPr>
            <p:ph type="title"/>
          </p:nvPr>
        </p:nvSpPr>
        <p:spPr/>
        <p:txBody>
          <a:bodyPr/>
          <a:lstStyle/>
          <a:p>
            <a:r>
              <a:rPr lang="en-US" altLang="en-US"/>
              <a:t>Statistics-based Methods</a:t>
            </a:r>
          </a:p>
        </p:txBody>
      </p:sp>
      <p:pic>
        <p:nvPicPr>
          <p:cNvPr id="22530" name="Picture 4">
            <a:extLst>
              <a:ext uri="{FF2B5EF4-FFF2-40B4-BE49-F238E27FC236}">
                <a16:creationId xmlns:a16="http://schemas.microsoft.com/office/drawing/2014/main" id="{9099D48B-E970-174A-A5E3-D0619E2B930E}"/>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600200" y="1066800"/>
            <a:ext cx="6248400" cy="2643188"/>
          </a:xfrm>
          <a:noFill/>
        </p:spPr>
      </p:pic>
      <p:sp>
        <p:nvSpPr>
          <p:cNvPr id="22531" name="Text Box 11">
            <a:extLst>
              <a:ext uri="{FF2B5EF4-FFF2-40B4-BE49-F238E27FC236}">
                <a16:creationId xmlns:a16="http://schemas.microsoft.com/office/drawing/2014/main" id="{9D15B425-1C1F-764B-904B-23B637B064D2}"/>
              </a:ext>
            </a:extLst>
          </p:cNvPr>
          <p:cNvSpPr txBox="1">
            <a:spLocks noChangeArrowheads="1"/>
          </p:cNvSpPr>
          <p:nvPr/>
        </p:nvSpPr>
        <p:spPr bwMode="auto">
          <a:xfrm>
            <a:off x="457200" y="4419600"/>
            <a:ext cx="3581400" cy="1293813"/>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1400"/>
              <a:t>{Male, Income &gt; 100K}</a:t>
            </a:r>
          </a:p>
          <a:p>
            <a:pPr>
              <a:spcBef>
                <a:spcPct val="50000"/>
              </a:spcBef>
              <a:spcAft>
                <a:spcPct val="0"/>
              </a:spcAft>
              <a:buClrTx/>
              <a:buSzTx/>
              <a:buFontTx/>
              <a:buNone/>
            </a:pPr>
            <a:r>
              <a:rPr lang="en-US" altLang="en-US" sz="1400"/>
              <a:t>{Income &lt; 30K, No hours </a:t>
            </a:r>
            <a:r>
              <a:rPr lang="en-US" altLang="en-US" sz="1400">
                <a:sym typeface="Symbol" pitchFamily="2" charset="2"/>
              </a:rPr>
              <a:t>[10,15)}</a:t>
            </a:r>
          </a:p>
          <a:p>
            <a:pPr>
              <a:spcBef>
                <a:spcPct val="50000"/>
              </a:spcBef>
              <a:spcAft>
                <a:spcPct val="0"/>
              </a:spcAft>
              <a:buClrTx/>
              <a:buSzTx/>
              <a:buFontTx/>
              <a:buNone/>
            </a:pPr>
            <a:r>
              <a:rPr lang="en-US" altLang="en-US" sz="1400">
                <a:sym typeface="Symbol" pitchFamily="2" charset="2"/>
              </a:rPr>
              <a:t>{Income &gt; 100K,  Online Banking = Yes}</a:t>
            </a:r>
          </a:p>
          <a:p>
            <a:pPr>
              <a:spcBef>
                <a:spcPct val="50000"/>
              </a:spcBef>
              <a:spcAft>
                <a:spcPct val="0"/>
              </a:spcAft>
              <a:buClrTx/>
              <a:buSzTx/>
              <a:buFontTx/>
              <a:buNone/>
            </a:pPr>
            <a:r>
              <a:rPr lang="en-US" altLang="en-US" sz="1400">
                <a:sym typeface="Symbol" pitchFamily="2" charset="2"/>
              </a:rPr>
              <a:t>…. </a:t>
            </a:r>
          </a:p>
        </p:txBody>
      </p:sp>
      <p:sp>
        <p:nvSpPr>
          <p:cNvPr id="22532" name="Text Box 12">
            <a:extLst>
              <a:ext uri="{FF2B5EF4-FFF2-40B4-BE49-F238E27FC236}">
                <a16:creationId xmlns:a16="http://schemas.microsoft.com/office/drawing/2014/main" id="{4A41D02D-120C-0D46-95AF-DA72E00428D8}"/>
              </a:ext>
            </a:extLst>
          </p:cNvPr>
          <p:cNvSpPr txBox="1">
            <a:spLocks noChangeArrowheads="1"/>
          </p:cNvSpPr>
          <p:nvPr/>
        </p:nvSpPr>
        <p:spPr bwMode="auto">
          <a:xfrm>
            <a:off x="381000" y="396240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1400"/>
              <a:t>Frequent Itemsets:</a:t>
            </a:r>
          </a:p>
        </p:txBody>
      </p:sp>
      <p:sp>
        <p:nvSpPr>
          <p:cNvPr id="22533" name="AutoShape 14">
            <a:extLst>
              <a:ext uri="{FF2B5EF4-FFF2-40B4-BE49-F238E27FC236}">
                <a16:creationId xmlns:a16="http://schemas.microsoft.com/office/drawing/2014/main" id="{D15144FF-6EF2-7242-AE5A-6C1FA5ACFCD6}"/>
              </a:ext>
            </a:extLst>
          </p:cNvPr>
          <p:cNvSpPr>
            <a:spLocks noChangeArrowheads="1"/>
          </p:cNvSpPr>
          <p:nvPr/>
        </p:nvSpPr>
        <p:spPr bwMode="auto">
          <a:xfrm rot="1018033">
            <a:off x="533400" y="2514600"/>
            <a:ext cx="762000" cy="1295400"/>
          </a:xfrm>
          <a:prstGeom prst="curvedRightArrow">
            <a:avLst>
              <a:gd name="adj1" fmla="val 34000"/>
              <a:gd name="adj2" fmla="val 68000"/>
              <a:gd name="adj3" fmla="val 33333"/>
            </a:avLst>
          </a:prstGeom>
          <a:solidFill>
            <a:schemeClr val="accent1"/>
          </a:solidFill>
          <a:ln w="12700">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22534" name="Text Box 15">
            <a:extLst>
              <a:ext uri="{FF2B5EF4-FFF2-40B4-BE49-F238E27FC236}">
                <a16:creationId xmlns:a16="http://schemas.microsoft.com/office/drawing/2014/main" id="{17019EBD-9166-8E4B-97E4-12DBF720658B}"/>
              </a:ext>
            </a:extLst>
          </p:cNvPr>
          <p:cNvSpPr txBox="1">
            <a:spLocks noChangeArrowheads="1"/>
          </p:cNvSpPr>
          <p:nvPr/>
        </p:nvSpPr>
        <p:spPr bwMode="auto">
          <a:xfrm>
            <a:off x="4495800" y="4419600"/>
            <a:ext cx="4495800" cy="1506538"/>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1400"/>
              <a:t>{Male, Income &gt; 100K} </a:t>
            </a:r>
            <a:r>
              <a:rPr lang="en-US" altLang="en-US" sz="1400">
                <a:sym typeface="Symbol" pitchFamily="2" charset="2"/>
              </a:rPr>
              <a:t> Age:  = 30</a:t>
            </a:r>
          </a:p>
          <a:p>
            <a:pPr>
              <a:spcBef>
                <a:spcPct val="50000"/>
              </a:spcBef>
              <a:spcAft>
                <a:spcPct val="0"/>
              </a:spcAft>
              <a:buClrTx/>
              <a:buSzTx/>
              <a:buFontTx/>
              <a:buNone/>
            </a:pPr>
            <a:r>
              <a:rPr lang="en-US" altLang="en-US" sz="1400"/>
              <a:t>{Income &lt; 40K, No hours </a:t>
            </a:r>
            <a:r>
              <a:rPr lang="en-US" altLang="en-US" sz="1400">
                <a:sym typeface="Symbol" pitchFamily="2" charset="2"/>
              </a:rPr>
              <a:t>[10,15)}  Age:  = 24</a:t>
            </a:r>
          </a:p>
          <a:p>
            <a:pPr>
              <a:spcBef>
                <a:spcPct val="50000"/>
              </a:spcBef>
              <a:spcAft>
                <a:spcPct val="0"/>
              </a:spcAft>
              <a:buClrTx/>
              <a:buSzTx/>
              <a:buFontTx/>
              <a:buNone/>
            </a:pPr>
            <a:r>
              <a:rPr lang="en-US" altLang="en-US" sz="1400">
                <a:sym typeface="Symbol" pitchFamily="2" charset="2"/>
              </a:rPr>
              <a:t>{Income &gt; 100K,Online Banking = Yes} </a:t>
            </a:r>
            <a:br>
              <a:rPr lang="en-US" altLang="en-US" sz="1400">
                <a:sym typeface="Symbol" pitchFamily="2" charset="2"/>
              </a:rPr>
            </a:br>
            <a:r>
              <a:rPr lang="en-US" altLang="en-US" sz="1400">
                <a:sym typeface="Symbol" pitchFamily="2" charset="2"/>
              </a:rPr>
              <a:t>	 Age:  = 34</a:t>
            </a:r>
          </a:p>
          <a:p>
            <a:pPr>
              <a:spcBef>
                <a:spcPct val="50000"/>
              </a:spcBef>
              <a:spcAft>
                <a:spcPct val="0"/>
              </a:spcAft>
              <a:buClrTx/>
              <a:buSzTx/>
              <a:buFontTx/>
              <a:buNone/>
            </a:pPr>
            <a:r>
              <a:rPr lang="en-US" altLang="en-US" sz="1400">
                <a:sym typeface="Symbol" pitchFamily="2" charset="2"/>
              </a:rPr>
              <a:t>…. </a:t>
            </a:r>
          </a:p>
        </p:txBody>
      </p:sp>
      <p:sp>
        <p:nvSpPr>
          <p:cNvPr id="22535" name="Text Box 16">
            <a:extLst>
              <a:ext uri="{FF2B5EF4-FFF2-40B4-BE49-F238E27FC236}">
                <a16:creationId xmlns:a16="http://schemas.microsoft.com/office/drawing/2014/main" id="{84747349-9E86-EC40-AB91-487EDCA8B655}"/>
              </a:ext>
            </a:extLst>
          </p:cNvPr>
          <p:cNvSpPr txBox="1">
            <a:spLocks noChangeArrowheads="1"/>
          </p:cNvSpPr>
          <p:nvPr/>
        </p:nvSpPr>
        <p:spPr bwMode="auto">
          <a:xfrm>
            <a:off x="4572000" y="3963988"/>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1400"/>
              <a:t>Association Rules:</a:t>
            </a:r>
          </a:p>
        </p:txBody>
      </p:sp>
    </p:spTree>
    <p:extLst>
      <p:ext uri="{BB962C8B-B14F-4D97-AF65-F5344CB8AC3E}">
        <p14:creationId xmlns:p14="http://schemas.microsoft.com/office/powerpoint/2010/main" val="28326433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2355B936-2D44-E24B-A77E-4EEC6A818ED2}"/>
              </a:ext>
            </a:extLst>
          </p:cNvPr>
          <p:cNvSpPr>
            <a:spLocks noGrp="1" noChangeArrowheads="1"/>
          </p:cNvSpPr>
          <p:nvPr>
            <p:ph type="title"/>
          </p:nvPr>
        </p:nvSpPr>
        <p:spPr/>
        <p:txBody>
          <a:bodyPr/>
          <a:lstStyle/>
          <a:p>
            <a:r>
              <a:rPr lang="en-US" altLang="en-US"/>
              <a:t>Concept Hierarchies</a:t>
            </a:r>
          </a:p>
        </p:txBody>
      </p:sp>
      <p:graphicFrame>
        <p:nvGraphicFramePr>
          <p:cNvPr id="30722" name="Object 3">
            <a:extLst>
              <a:ext uri="{FF2B5EF4-FFF2-40B4-BE49-F238E27FC236}">
                <a16:creationId xmlns:a16="http://schemas.microsoft.com/office/drawing/2014/main" id="{2D3AA32E-AF01-564E-939E-92B5F85C5282}"/>
              </a:ext>
            </a:extLst>
          </p:cNvPr>
          <p:cNvGraphicFramePr>
            <a:graphicFrameLocks noChangeAspect="1"/>
          </p:cNvGraphicFramePr>
          <p:nvPr/>
        </p:nvGraphicFramePr>
        <p:xfrm>
          <a:off x="228600" y="1371600"/>
          <a:ext cx="8458200" cy="4616450"/>
        </p:xfrm>
        <a:graphic>
          <a:graphicData uri="http://schemas.openxmlformats.org/presentationml/2006/ole">
            <mc:AlternateContent xmlns:mc="http://schemas.openxmlformats.org/markup-compatibility/2006">
              <mc:Choice xmlns:v="urn:schemas-microsoft-com:vml" Requires="v">
                <p:oleObj name="VISIO" r:id="rId2" imgW="62712600" imgH="34175700" progId="Visio.Drawing.6">
                  <p:embed/>
                </p:oleObj>
              </mc:Choice>
              <mc:Fallback>
                <p:oleObj name="VISIO" r:id="rId2" imgW="62712600" imgH="34175700" progId="Visio.Drawing.6">
                  <p:embed/>
                  <p:pic>
                    <p:nvPicPr>
                      <p:cNvPr id="30722" name="Object 3">
                        <a:extLst>
                          <a:ext uri="{FF2B5EF4-FFF2-40B4-BE49-F238E27FC236}">
                            <a16:creationId xmlns:a16="http://schemas.microsoft.com/office/drawing/2014/main" id="{2D3AA32E-AF01-564E-939E-92B5F85C52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8458200" cy="461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019804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Mining Association Rules</a:t>
            </a:r>
          </a:p>
        </p:txBody>
      </p:sp>
      <p:sp>
        <p:nvSpPr>
          <p:cNvPr id="10243" name="Text Box 4"/>
          <p:cNvSpPr txBox="1">
            <a:spLocks noChangeArrowheads="1"/>
          </p:cNvSpPr>
          <p:nvPr/>
        </p:nvSpPr>
        <p:spPr bwMode="auto">
          <a:xfrm>
            <a:off x="4267200" y="1219200"/>
            <a:ext cx="4724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400" b="0">
                <a:solidFill>
                  <a:srgbClr val="CC3300"/>
                </a:solidFill>
                <a:sym typeface="Symbol" pitchFamily="18" charset="2"/>
              </a:rPr>
              <a:t>Example of Rules:</a:t>
            </a:r>
            <a:br>
              <a:rPr lang="en-US" altLang="en-US" sz="2400" b="0">
                <a:solidFill>
                  <a:srgbClr val="CC3300"/>
                </a:solidFill>
                <a:sym typeface="Symbol" pitchFamily="18" charset="2"/>
              </a:rPr>
            </a:br>
            <a:endParaRPr lang="en-US" altLang="en-US" sz="1000" b="0">
              <a:solidFill>
                <a:srgbClr val="CC3300"/>
              </a:solidFill>
              <a:sym typeface="Symbol" pitchFamily="18" charset="2"/>
            </a:endParaRPr>
          </a:p>
          <a:p>
            <a:pPr>
              <a:spcBef>
                <a:spcPct val="0"/>
              </a:spcBef>
              <a:spcAft>
                <a:spcPct val="0"/>
              </a:spcAft>
              <a:buClrTx/>
              <a:buSzTx/>
              <a:buFontTx/>
              <a:buNone/>
            </a:pPr>
            <a:r>
              <a:rPr lang="en-US" altLang="en-US" sz="2000" b="0"/>
              <a:t>{Milk,Diaper} </a:t>
            </a:r>
            <a:r>
              <a:rPr lang="en-US" altLang="en-US" sz="2000" b="0">
                <a:sym typeface="Symbol" pitchFamily="18" charset="2"/>
              </a:rPr>
              <a:t> {Beer} (s=0.4, c=0.67)</a:t>
            </a:r>
            <a:br>
              <a:rPr lang="en-US" altLang="en-US" sz="2000" b="0">
                <a:sym typeface="Symbol" pitchFamily="18" charset="2"/>
              </a:rPr>
            </a:br>
            <a:r>
              <a:rPr lang="en-US" altLang="en-US" sz="2000" b="0"/>
              <a:t>{Milk,Beer} </a:t>
            </a:r>
            <a:r>
              <a:rPr lang="en-US" altLang="en-US" sz="2000" b="0">
                <a:sym typeface="Symbol" pitchFamily="18" charset="2"/>
              </a:rPr>
              <a:t> {Diaper} (s=0.4, c=1.0)</a:t>
            </a:r>
          </a:p>
          <a:p>
            <a:pPr>
              <a:spcBef>
                <a:spcPct val="0"/>
              </a:spcBef>
              <a:spcAft>
                <a:spcPct val="0"/>
              </a:spcAft>
              <a:buClrTx/>
              <a:buSzTx/>
              <a:buFontTx/>
              <a:buNone/>
            </a:pPr>
            <a:r>
              <a:rPr lang="en-US" altLang="en-US" sz="2000" b="0"/>
              <a:t>{Diaper,Beer} </a:t>
            </a:r>
            <a:r>
              <a:rPr lang="en-US" altLang="en-US" sz="2000" b="0">
                <a:sym typeface="Symbol" pitchFamily="18" charset="2"/>
              </a:rPr>
              <a:t> {Milk} (s=0.4, c=0.67)</a:t>
            </a:r>
          </a:p>
          <a:p>
            <a:pPr>
              <a:spcBef>
                <a:spcPct val="0"/>
              </a:spcBef>
              <a:spcAft>
                <a:spcPct val="0"/>
              </a:spcAft>
              <a:buClrTx/>
              <a:buSzTx/>
              <a:buFontTx/>
              <a:buNone/>
            </a:pPr>
            <a:r>
              <a:rPr lang="en-US" altLang="en-US" sz="2000" b="0">
                <a:sym typeface="Symbol" pitchFamily="18" charset="2"/>
              </a:rPr>
              <a:t>{Beer}  {Milk,Diaper} (s=0.4, c=0.67) </a:t>
            </a:r>
            <a:br>
              <a:rPr lang="en-US" altLang="en-US" sz="2000" b="0">
                <a:sym typeface="Symbol" pitchFamily="18" charset="2"/>
              </a:rPr>
            </a:br>
            <a:r>
              <a:rPr lang="en-US" altLang="en-US" sz="2000" b="0">
                <a:sym typeface="Symbol" pitchFamily="18" charset="2"/>
              </a:rPr>
              <a:t>{Diaper}  {Milk,Beer} (s=0.4, c=0.5) </a:t>
            </a:r>
          </a:p>
          <a:p>
            <a:pPr>
              <a:spcBef>
                <a:spcPct val="0"/>
              </a:spcBef>
              <a:spcAft>
                <a:spcPct val="0"/>
              </a:spcAft>
              <a:buClrTx/>
              <a:buSzTx/>
              <a:buFontTx/>
              <a:buNone/>
            </a:pPr>
            <a:r>
              <a:rPr lang="en-US" altLang="en-US" sz="2000" b="0">
                <a:sym typeface="Symbol" pitchFamily="18" charset="2"/>
              </a:rPr>
              <a:t>{Milk}  {Diaper,Beer} (s=0.4, c=0.5)</a:t>
            </a:r>
          </a:p>
        </p:txBody>
      </p:sp>
      <p:graphicFrame>
        <p:nvGraphicFramePr>
          <p:cNvPr id="10244" name="Object 5"/>
          <p:cNvGraphicFramePr>
            <a:graphicFrameLocks noGrp="1" noChangeAspect="1"/>
          </p:cNvGraphicFramePr>
          <p:nvPr>
            <p:ph idx="1"/>
          </p:nvPr>
        </p:nvGraphicFramePr>
        <p:xfrm>
          <a:off x="307975" y="1371600"/>
          <a:ext cx="3727450" cy="2241550"/>
        </p:xfrm>
        <a:graphic>
          <a:graphicData uri="http://schemas.openxmlformats.org/presentationml/2006/ole">
            <mc:AlternateContent xmlns:mc="http://schemas.openxmlformats.org/markup-compatibility/2006">
              <mc:Choice xmlns:v="urn:schemas-microsoft-com:vml" Requires="v">
                <p:oleObj name="Document" r:id="rId2" imgW="3352666" imgH="2016134" progId="Word.Document.8">
                  <p:embed/>
                </p:oleObj>
              </mc:Choice>
              <mc:Fallback>
                <p:oleObj name="Document" r:id="rId2" imgW="3352666" imgH="2016134" progId="Word.Document.8">
                  <p:embed/>
                  <p:pic>
                    <p:nvPicPr>
                      <p:cNvPr id="10244"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371600"/>
                        <a:ext cx="3727450" cy="224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11399" name="Text Box 7"/>
          <p:cNvSpPr txBox="1">
            <a:spLocks noChangeArrowheads="1"/>
          </p:cNvSpPr>
          <p:nvPr/>
        </p:nvSpPr>
        <p:spPr bwMode="auto">
          <a:xfrm>
            <a:off x="381000" y="3886200"/>
            <a:ext cx="86106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400" b="0" dirty="0">
                <a:solidFill>
                  <a:srgbClr val="CC3300"/>
                </a:solidFill>
                <a:sym typeface="Symbol" pitchFamily="18" charset="2"/>
              </a:rPr>
              <a:t>Observations:</a:t>
            </a:r>
          </a:p>
          <a:p>
            <a:pPr>
              <a:spcBef>
                <a:spcPct val="50000"/>
              </a:spcBef>
              <a:spcAft>
                <a:spcPct val="0"/>
              </a:spcAft>
              <a:buClrTx/>
              <a:buSzTx/>
              <a:buFontTx/>
              <a:buChar char="•"/>
            </a:pPr>
            <a:r>
              <a:rPr lang="en-US" altLang="en-US" sz="2000" b="0" dirty="0">
                <a:sym typeface="Symbol" pitchFamily="18" charset="2"/>
              </a:rPr>
              <a:t> All the above rules are binary partitions of the same itemset: </a:t>
            </a:r>
            <a:br>
              <a:rPr lang="en-US" altLang="en-US" sz="2000" b="0" dirty="0">
                <a:sym typeface="Symbol" pitchFamily="18" charset="2"/>
              </a:rPr>
            </a:br>
            <a:r>
              <a:rPr lang="en-US" altLang="en-US" sz="2000" b="0" dirty="0">
                <a:sym typeface="Symbol" pitchFamily="18" charset="2"/>
              </a:rPr>
              <a:t>	{Milk, Diaper, Beer}</a:t>
            </a:r>
          </a:p>
          <a:p>
            <a:pPr>
              <a:spcBef>
                <a:spcPct val="50000"/>
              </a:spcBef>
              <a:spcAft>
                <a:spcPct val="0"/>
              </a:spcAft>
              <a:buClrTx/>
              <a:buSzTx/>
              <a:buFontTx/>
              <a:buChar char="•"/>
            </a:pPr>
            <a:r>
              <a:rPr lang="en-US" altLang="en-US" sz="2000" b="0" dirty="0">
                <a:sym typeface="Symbol" pitchFamily="18" charset="2"/>
              </a:rPr>
              <a:t> </a:t>
            </a:r>
            <a:r>
              <a:rPr lang="en-US" altLang="en-US" sz="2000" dirty="0">
                <a:sym typeface="Symbol" pitchFamily="18" charset="2"/>
              </a:rPr>
              <a:t>Rules originating from the same itemset have identical support but can have different confidence</a:t>
            </a:r>
          </a:p>
          <a:p>
            <a:pPr>
              <a:spcBef>
                <a:spcPct val="50000"/>
              </a:spcBef>
              <a:spcAft>
                <a:spcPct val="0"/>
              </a:spcAft>
              <a:buClrTx/>
              <a:buSzTx/>
              <a:buFontTx/>
              <a:buChar char="•"/>
            </a:pPr>
            <a:r>
              <a:rPr lang="en-US" altLang="en-US" sz="2000" b="0" dirty="0">
                <a:sym typeface="Symbol" pitchFamily="18" charset="2"/>
              </a:rPr>
              <a:t> Thus, we may decouple the support and confidence requirements</a:t>
            </a:r>
          </a:p>
        </p:txBody>
      </p:sp>
    </p:spTree>
    <p:extLst>
      <p:ext uri="{BB962C8B-B14F-4D97-AF65-F5344CB8AC3E}">
        <p14:creationId xmlns:p14="http://schemas.microsoft.com/office/powerpoint/2010/main" val="1976968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13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139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5E0609D9-8C32-AA40-8334-77B8EB925562}"/>
              </a:ext>
            </a:extLst>
          </p:cNvPr>
          <p:cNvSpPr>
            <a:spLocks noGrp="1" noChangeArrowheads="1"/>
          </p:cNvSpPr>
          <p:nvPr>
            <p:ph type="title"/>
          </p:nvPr>
        </p:nvSpPr>
        <p:spPr/>
        <p:txBody>
          <a:bodyPr/>
          <a:lstStyle/>
          <a:p>
            <a:r>
              <a:rPr lang="en-US" altLang="en-US"/>
              <a:t>Multi-level Association Rules</a:t>
            </a:r>
          </a:p>
        </p:txBody>
      </p:sp>
      <p:sp>
        <p:nvSpPr>
          <p:cNvPr id="31746" name="Rectangle 3">
            <a:extLst>
              <a:ext uri="{FF2B5EF4-FFF2-40B4-BE49-F238E27FC236}">
                <a16:creationId xmlns:a16="http://schemas.microsoft.com/office/drawing/2014/main" id="{426D3F3E-AA09-F34D-A35C-474220694DF9}"/>
              </a:ext>
            </a:extLst>
          </p:cNvPr>
          <p:cNvSpPr>
            <a:spLocks noGrp="1" noChangeArrowheads="1"/>
          </p:cNvSpPr>
          <p:nvPr>
            <p:ph type="body" idx="1"/>
          </p:nvPr>
        </p:nvSpPr>
        <p:spPr/>
        <p:txBody>
          <a:bodyPr/>
          <a:lstStyle/>
          <a:p>
            <a:r>
              <a:rPr lang="en-US" altLang="en-US"/>
              <a:t>Why should we incorporate concept hierarchy?</a:t>
            </a:r>
          </a:p>
          <a:p>
            <a:pPr lvl="1"/>
            <a:r>
              <a:rPr lang="en-US" altLang="en-US"/>
              <a:t>Rules at lower levels may not have enough support to appear in any frequent itemsets</a:t>
            </a:r>
          </a:p>
          <a:p>
            <a:pPr lvl="1"/>
            <a:endParaRPr lang="en-US" altLang="en-US"/>
          </a:p>
          <a:p>
            <a:pPr lvl="1"/>
            <a:r>
              <a:rPr lang="en-US" altLang="en-US"/>
              <a:t>Rules at lower levels of the hierarchy are overly specific </a:t>
            </a:r>
          </a:p>
          <a:p>
            <a:pPr lvl="2"/>
            <a:r>
              <a:rPr lang="en-US" altLang="en-US"/>
              <a:t> e.g., 	skim milk </a:t>
            </a:r>
            <a:r>
              <a:rPr lang="en-US" altLang="en-US">
                <a:sym typeface="Symbol" pitchFamily="2" charset="2"/>
              </a:rPr>
              <a:t> white bread, 2% milk  wheat bread,</a:t>
            </a:r>
            <a:br>
              <a:rPr lang="en-US" altLang="en-US">
                <a:sym typeface="Symbol" pitchFamily="2" charset="2"/>
              </a:rPr>
            </a:br>
            <a:r>
              <a:rPr lang="en-US" altLang="en-US">
                <a:sym typeface="Symbol" pitchFamily="2" charset="2"/>
              </a:rPr>
              <a:t>	skim milk  wheat bread, etc.</a:t>
            </a:r>
            <a:br>
              <a:rPr lang="en-US" altLang="en-US">
                <a:sym typeface="Symbol" pitchFamily="2" charset="2"/>
              </a:rPr>
            </a:br>
            <a:r>
              <a:rPr lang="en-US" altLang="en-US">
                <a:sym typeface="Symbol" pitchFamily="2" charset="2"/>
              </a:rPr>
              <a:t>are indicative of association between milk and bread</a:t>
            </a:r>
          </a:p>
          <a:p>
            <a:pPr lvl="2">
              <a:buFont typeface="Wingdings" pitchFamily="2" charset="2"/>
              <a:buNone/>
            </a:pPr>
            <a:endParaRPr lang="en-US" altLang="en-US">
              <a:sym typeface="Symbol" pitchFamily="2" charset="2"/>
            </a:endParaRPr>
          </a:p>
          <a:p>
            <a:pPr lvl="1"/>
            <a:r>
              <a:rPr lang="en-US" altLang="en-US"/>
              <a:t>Rules at higher level of hierarchy may be too generic</a:t>
            </a:r>
          </a:p>
        </p:txBody>
      </p:sp>
    </p:spTree>
    <p:extLst>
      <p:ext uri="{BB962C8B-B14F-4D97-AF65-F5344CB8AC3E}">
        <p14:creationId xmlns:p14="http://schemas.microsoft.com/office/powerpoint/2010/main" val="40980416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C31BCAAA-FCA1-A94C-B5BE-452DC0AD4B22}"/>
              </a:ext>
            </a:extLst>
          </p:cNvPr>
          <p:cNvSpPr>
            <a:spLocks noGrp="1" noChangeArrowheads="1"/>
          </p:cNvSpPr>
          <p:nvPr>
            <p:ph type="title"/>
          </p:nvPr>
        </p:nvSpPr>
        <p:spPr/>
        <p:txBody>
          <a:bodyPr/>
          <a:lstStyle/>
          <a:p>
            <a:r>
              <a:rPr lang="en-US" altLang="en-US"/>
              <a:t>Multi-level Association Rules</a:t>
            </a:r>
          </a:p>
        </p:txBody>
      </p:sp>
      <p:sp>
        <p:nvSpPr>
          <p:cNvPr id="32770" name="Rectangle 3">
            <a:extLst>
              <a:ext uri="{FF2B5EF4-FFF2-40B4-BE49-F238E27FC236}">
                <a16:creationId xmlns:a16="http://schemas.microsoft.com/office/drawing/2014/main" id="{5C317772-724C-A749-A57D-BE3ECC0D7691}"/>
              </a:ext>
            </a:extLst>
          </p:cNvPr>
          <p:cNvSpPr>
            <a:spLocks noGrp="1" noChangeArrowheads="1"/>
          </p:cNvSpPr>
          <p:nvPr>
            <p:ph type="body" idx="1"/>
          </p:nvPr>
        </p:nvSpPr>
        <p:spPr/>
        <p:txBody>
          <a:bodyPr/>
          <a:lstStyle/>
          <a:p>
            <a:r>
              <a:rPr lang="en-US" altLang="en-US"/>
              <a:t>How do support and confidence vary as we traverse the concept hierarchy?</a:t>
            </a:r>
          </a:p>
          <a:p>
            <a:pPr lvl="1"/>
            <a:r>
              <a:rPr lang="en-US" altLang="en-US"/>
              <a:t>If X is the parent item for both X1 and X2, then </a:t>
            </a:r>
            <a:br>
              <a:rPr lang="en-US" altLang="en-US"/>
            </a:br>
            <a:r>
              <a:rPr lang="en-US" altLang="en-US">
                <a:sym typeface="Symbol" pitchFamily="2" charset="2"/>
              </a:rPr>
              <a:t></a:t>
            </a:r>
            <a:r>
              <a:rPr lang="en-US" altLang="en-US"/>
              <a:t>(X) </a:t>
            </a:r>
            <a:r>
              <a:rPr lang="en-US" altLang="en-US">
                <a:latin typeface="Times New Roman" panose="02020603050405020304" pitchFamily="18" charset="0"/>
                <a:cs typeface="Times New Roman" panose="02020603050405020304" pitchFamily="18" charset="0"/>
              </a:rPr>
              <a:t>≤ </a:t>
            </a:r>
            <a:r>
              <a:rPr lang="en-US" altLang="en-US">
                <a:sym typeface="Symbol" pitchFamily="2" charset="2"/>
              </a:rPr>
              <a:t></a:t>
            </a:r>
            <a:r>
              <a:rPr lang="en-US" altLang="en-US"/>
              <a:t>(X1) + </a:t>
            </a:r>
            <a:r>
              <a:rPr lang="en-US" altLang="en-US">
                <a:sym typeface="Symbol" pitchFamily="2" charset="2"/>
              </a:rPr>
              <a:t></a:t>
            </a:r>
            <a:r>
              <a:rPr lang="en-US" altLang="en-US"/>
              <a:t>(X2)</a:t>
            </a:r>
          </a:p>
          <a:p>
            <a:pPr lvl="4"/>
            <a:endParaRPr lang="en-US" altLang="en-US"/>
          </a:p>
          <a:p>
            <a:pPr lvl="1"/>
            <a:r>
              <a:rPr lang="en-US" altLang="en-US"/>
              <a:t>If     	</a:t>
            </a:r>
            <a:r>
              <a:rPr lang="en-US" altLang="en-US">
                <a:sym typeface="Symbol" pitchFamily="2" charset="2"/>
              </a:rPr>
              <a:t></a:t>
            </a:r>
            <a:r>
              <a:rPr lang="en-US" altLang="en-US"/>
              <a:t>(X1 </a:t>
            </a:r>
            <a:r>
              <a:rPr lang="en-US" altLang="en-US">
                <a:sym typeface="Symbol" pitchFamily="2" charset="2"/>
              </a:rPr>
              <a:t> Y1</a:t>
            </a:r>
            <a:r>
              <a:rPr lang="en-US" altLang="en-US"/>
              <a:t>) </a:t>
            </a:r>
            <a:r>
              <a:rPr lang="en-US" altLang="en-US">
                <a:cs typeface="Arial" panose="020B0604020202020204" pitchFamily="34" charset="0"/>
              </a:rPr>
              <a:t>≥ min</a:t>
            </a:r>
            <a:r>
              <a:rPr lang="en-US" altLang="en-US">
                <a:sym typeface="Symbol" pitchFamily="2" charset="2"/>
              </a:rPr>
              <a:t>sup, </a:t>
            </a:r>
            <a:br>
              <a:rPr lang="en-US" altLang="en-US">
                <a:sym typeface="Symbol" pitchFamily="2" charset="2"/>
              </a:rPr>
            </a:br>
            <a:r>
              <a:rPr lang="en-US" altLang="en-US">
                <a:sym typeface="Symbol" pitchFamily="2" charset="2"/>
              </a:rPr>
              <a:t>and 	X is parent of X1, Y is parent of Y1 </a:t>
            </a:r>
            <a:r>
              <a:rPr lang="en-US" altLang="en-US"/>
              <a:t> </a:t>
            </a:r>
            <a:br>
              <a:rPr lang="en-US" altLang="en-US"/>
            </a:br>
            <a:r>
              <a:rPr lang="en-US" altLang="en-US"/>
              <a:t>then	</a:t>
            </a:r>
            <a:r>
              <a:rPr lang="en-US" altLang="en-US">
                <a:sym typeface="Symbol" pitchFamily="2" charset="2"/>
              </a:rPr>
              <a:t>(X  Y1) </a:t>
            </a:r>
            <a:r>
              <a:rPr lang="en-US" altLang="en-US">
                <a:cs typeface="Arial" panose="020B0604020202020204" pitchFamily="34" charset="0"/>
              </a:rPr>
              <a:t>≥ min</a:t>
            </a:r>
            <a:r>
              <a:rPr lang="en-US" altLang="en-US">
                <a:sym typeface="Symbol" pitchFamily="2" charset="2"/>
              </a:rPr>
              <a:t>sup, (X1  Y) </a:t>
            </a:r>
            <a:r>
              <a:rPr lang="en-US" altLang="en-US">
                <a:cs typeface="Arial" panose="020B0604020202020204" pitchFamily="34" charset="0"/>
              </a:rPr>
              <a:t>≥ min</a:t>
            </a:r>
            <a:r>
              <a:rPr lang="en-US" altLang="en-US">
                <a:sym typeface="Symbol" pitchFamily="2" charset="2"/>
              </a:rPr>
              <a:t>sup</a:t>
            </a:r>
            <a:br>
              <a:rPr lang="en-US" altLang="en-US">
                <a:sym typeface="Symbol" pitchFamily="2" charset="2"/>
              </a:rPr>
            </a:br>
            <a:r>
              <a:rPr lang="en-US" altLang="en-US">
                <a:sym typeface="Symbol" pitchFamily="2" charset="2"/>
              </a:rPr>
              <a:t>		(X  Y) </a:t>
            </a:r>
            <a:r>
              <a:rPr lang="en-US" altLang="en-US">
                <a:cs typeface="Arial" panose="020B0604020202020204" pitchFamily="34" charset="0"/>
              </a:rPr>
              <a:t>≥ min</a:t>
            </a:r>
            <a:r>
              <a:rPr lang="en-US" altLang="en-US">
                <a:sym typeface="Symbol" pitchFamily="2" charset="2"/>
              </a:rPr>
              <a:t>sup </a:t>
            </a:r>
          </a:p>
          <a:p>
            <a:pPr lvl="4"/>
            <a:endParaRPr lang="en-US" altLang="en-US">
              <a:sym typeface="Symbol" pitchFamily="2" charset="2"/>
            </a:endParaRPr>
          </a:p>
          <a:p>
            <a:pPr lvl="1"/>
            <a:r>
              <a:rPr lang="en-US" altLang="en-US">
                <a:sym typeface="Symbol" pitchFamily="2" charset="2"/>
              </a:rPr>
              <a:t>If 	conf(X1  Y1) </a:t>
            </a:r>
            <a:r>
              <a:rPr lang="en-US" altLang="en-US">
                <a:cs typeface="Arial" panose="020B0604020202020204" pitchFamily="34" charset="0"/>
              </a:rPr>
              <a:t>≥ minconf,</a:t>
            </a:r>
            <a:br>
              <a:rPr lang="en-US" altLang="en-US">
                <a:cs typeface="Arial" panose="020B0604020202020204" pitchFamily="34" charset="0"/>
              </a:rPr>
            </a:br>
            <a:r>
              <a:rPr lang="en-US" altLang="en-US">
                <a:cs typeface="Arial" panose="020B0604020202020204" pitchFamily="34" charset="0"/>
              </a:rPr>
              <a:t>then	conf(X1</a:t>
            </a:r>
            <a:r>
              <a:rPr lang="en-US" altLang="en-US">
                <a:sym typeface="Symbol" pitchFamily="2" charset="2"/>
              </a:rPr>
              <a:t>  Y) </a:t>
            </a:r>
            <a:r>
              <a:rPr lang="en-US" altLang="en-US">
                <a:cs typeface="Arial" panose="020B0604020202020204" pitchFamily="34" charset="0"/>
              </a:rPr>
              <a:t>≥ minconf</a:t>
            </a:r>
          </a:p>
        </p:txBody>
      </p:sp>
    </p:spTree>
    <p:extLst>
      <p:ext uri="{BB962C8B-B14F-4D97-AF65-F5344CB8AC3E}">
        <p14:creationId xmlns:p14="http://schemas.microsoft.com/office/powerpoint/2010/main" val="9072010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D91AF805-BC0D-A843-B391-09DCBD90F530}"/>
              </a:ext>
            </a:extLst>
          </p:cNvPr>
          <p:cNvSpPr>
            <a:spLocks noGrp="1" noChangeArrowheads="1"/>
          </p:cNvSpPr>
          <p:nvPr>
            <p:ph type="title"/>
          </p:nvPr>
        </p:nvSpPr>
        <p:spPr/>
        <p:txBody>
          <a:bodyPr/>
          <a:lstStyle/>
          <a:p>
            <a:r>
              <a:rPr lang="en-US" altLang="en-US"/>
              <a:t>Multi-level Association Rules</a:t>
            </a:r>
          </a:p>
        </p:txBody>
      </p:sp>
      <p:sp>
        <p:nvSpPr>
          <p:cNvPr id="33794" name="Rectangle 3">
            <a:extLst>
              <a:ext uri="{FF2B5EF4-FFF2-40B4-BE49-F238E27FC236}">
                <a16:creationId xmlns:a16="http://schemas.microsoft.com/office/drawing/2014/main" id="{EE041AA3-6C12-E448-854D-1CD6F7B66CF5}"/>
              </a:ext>
            </a:extLst>
          </p:cNvPr>
          <p:cNvSpPr>
            <a:spLocks noGrp="1" noChangeArrowheads="1"/>
          </p:cNvSpPr>
          <p:nvPr>
            <p:ph type="body" idx="1"/>
          </p:nvPr>
        </p:nvSpPr>
        <p:spPr/>
        <p:txBody>
          <a:bodyPr/>
          <a:lstStyle/>
          <a:p>
            <a:r>
              <a:rPr lang="en-US" altLang="en-US" sz="2400" dirty="0"/>
              <a:t>Approach 1:</a:t>
            </a:r>
          </a:p>
          <a:p>
            <a:pPr lvl="1"/>
            <a:r>
              <a:rPr lang="en-US" altLang="en-US" sz="2000" dirty="0"/>
              <a:t>Extend current association rule formulation by augmenting each transaction with higher level items</a:t>
            </a:r>
          </a:p>
          <a:p>
            <a:pPr lvl="1">
              <a:buFont typeface="Arial" panose="020B0604020202020204" pitchFamily="34" charset="0"/>
              <a:buNone/>
            </a:pPr>
            <a:endParaRPr lang="en-US" altLang="en-US" sz="2000" dirty="0"/>
          </a:p>
          <a:p>
            <a:pPr lvl="1">
              <a:buFont typeface="Arial" panose="020B0604020202020204" pitchFamily="34" charset="0"/>
              <a:buNone/>
            </a:pPr>
            <a:r>
              <a:rPr lang="en-US" altLang="en-US" sz="2000" dirty="0"/>
              <a:t>Original Transaction: {skim milk, wheat bread} </a:t>
            </a:r>
          </a:p>
          <a:p>
            <a:pPr lvl="1">
              <a:buFont typeface="Arial" panose="020B0604020202020204" pitchFamily="34" charset="0"/>
              <a:buNone/>
            </a:pPr>
            <a:r>
              <a:rPr lang="en-US" altLang="en-US" sz="2000" dirty="0"/>
              <a:t>Augmented Transaction:</a:t>
            </a:r>
            <a:br>
              <a:rPr lang="en-US" altLang="en-US" sz="2000" dirty="0"/>
            </a:br>
            <a:r>
              <a:rPr lang="en-US" altLang="en-US" sz="2000" dirty="0"/>
              <a:t> {skim milk, wheat bread, milk, bread, food}</a:t>
            </a:r>
          </a:p>
          <a:p>
            <a:pPr lvl="1">
              <a:buFont typeface="Arial" panose="020B0604020202020204" pitchFamily="34" charset="0"/>
              <a:buNone/>
            </a:pPr>
            <a:endParaRPr lang="en-US" altLang="en-US" sz="2000" dirty="0"/>
          </a:p>
          <a:p>
            <a:r>
              <a:rPr lang="en-US" altLang="en-US" sz="2400" dirty="0"/>
              <a:t>Issues:</a:t>
            </a:r>
          </a:p>
          <a:p>
            <a:pPr lvl="1"/>
            <a:r>
              <a:rPr lang="en-US" altLang="en-US" sz="2000" dirty="0"/>
              <a:t>Items that reside at </a:t>
            </a:r>
            <a:r>
              <a:rPr lang="en-US" altLang="en-US" sz="2000" b="1" dirty="0"/>
              <a:t>higher levels have much higher support</a:t>
            </a:r>
            <a:r>
              <a:rPr lang="en-US" altLang="en-US" sz="2000" dirty="0"/>
              <a:t> counts </a:t>
            </a:r>
          </a:p>
          <a:p>
            <a:pPr lvl="2"/>
            <a:r>
              <a:rPr lang="en-US" altLang="en-US" sz="1800" dirty="0"/>
              <a:t> if support threshold is low, too many frequent patterns involving items from the higher levels</a:t>
            </a:r>
          </a:p>
          <a:p>
            <a:pPr lvl="1"/>
            <a:r>
              <a:rPr lang="en-US" altLang="en-US" sz="2000" b="1" dirty="0"/>
              <a:t>Increased dimensionality </a:t>
            </a:r>
            <a:r>
              <a:rPr lang="en-US" altLang="en-US" sz="2000" dirty="0"/>
              <a:t>of the data</a:t>
            </a:r>
          </a:p>
        </p:txBody>
      </p:sp>
    </p:spTree>
    <p:extLst>
      <p:ext uri="{BB962C8B-B14F-4D97-AF65-F5344CB8AC3E}">
        <p14:creationId xmlns:p14="http://schemas.microsoft.com/office/powerpoint/2010/main" val="9484701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3636219D-FBD1-A648-8A9E-4C67964C4C01}"/>
              </a:ext>
            </a:extLst>
          </p:cNvPr>
          <p:cNvSpPr>
            <a:spLocks noGrp="1" noChangeArrowheads="1"/>
          </p:cNvSpPr>
          <p:nvPr>
            <p:ph type="title"/>
          </p:nvPr>
        </p:nvSpPr>
        <p:spPr/>
        <p:txBody>
          <a:bodyPr/>
          <a:lstStyle/>
          <a:p>
            <a:r>
              <a:rPr lang="en-US" altLang="en-US"/>
              <a:t>Multi-level Association Rules</a:t>
            </a:r>
          </a:p>
        </p:txBody>
      </p:sp>
      <p:sp>
        <p:nvSpPr>
          <p:cNvPr id="34818" name="Rectangle 3">
            <a:extLst>
              <a:ext uri="{FF2B5EF4-FFF2-40B4-BE49-F238E27FC236}">
                <a16:creationId xmlns:a16="http://schemas.microsoft.com/office/drawing/2014/main" id="{B47EBDEC-4B83-1C4E-BF5D-C4C85B19066A}"/>
              </a:ext>
            </a:extLst>
          </p:cNvPr>
          <p:cNvSpPr>
            <a:spLocks noGrp="1" noChangeArrowheads="1"/>
          </p:cNvSpPr>
          <p:nvPr>
            <p:ph type="body" idx="1"/>
          </p:nvPr>
        </p:nvSpPr>
        <p:spPr/>
        <p:txBody>
          <a:bodyPr/>
          <a:lstStyle/>
          <a:p>
            <a:r>
              <a:rPr lang="en-US" altLang="en-US" dirty="0"/>
              <a:t>Approach 2:</a:t>
            </a:r>
          </a:p>
          <a:p>
            <a:pPr lvl="1"/>
            <a:r>
              <a:rPr lang="en-US" altLang="en-US" dirty="0"/>
              <a:t>Generate frequent patterns at highest level first </a:t>
            </a:r>
          </a:p>
          <a:p>
            <a:pPr lvl="2">
              <a:buFont typeface="Wingdings" pitchFamily="2" charset="2"/>
              <a:buNone/>
            </a:pPr>
            <a:endParaRPr lang="en-US" altLang="en-US" dirty="0"/>
          </a:p>
          <a:p>
            <a:pPr lvl="1"/>
            <a:r>
              <a:rPr lang="en-US" altLang="en-US" dirty="0"/>
              <a:t>Then, generate frequent patterns at the next highest level, and so on</a:t>
            </a:r>
          </a:p>
          <a:p>
            <a:pPr lvl="1"/>
            <a:endParaRPr lang="en-US" altLang="en-US" dirty="0"/>
          </a:p>
          <a:p>
            <a:r>
              <a:rPr lang="en-US" altLang="en-US" dirty="0"/>
              <a:t>Issues:</a:t>
            </a:r>
          </a:p>
          <a:p>
            <a:pPr lvl="1"/>
            <a:r>
              <a:rPr lang="en-US" altLang="en-US" dirty="0"/>
              <a:t>I/O requirements will increase dramatically because we need to perform more passes over the data</a:t>
            </a:r>
          </a:p>
          <a:p>
            <a:pPr lvl="1"/>
            <a:r>
              <a:rPr lang="en-US" altLang="en-US" b="1" dirty="0"/>
              <a:t>May miss some potentially interesting cross-level association patterns</a:t>
            </a:r>
          </a:p>
        </p:txBody>
      </p:sp>
    </p:spTree>
    <p:extLst>
      <p:ext uri="{BB962C8B-B14F-4D97-AF65-F5344CB8AC3E}">
        <p14:creationId xmlns:p14="http://schemas.microsoft.com/office/powerpoint/2010/main" val="22098000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12C53-0983-D642-B445-B025F51780BE}"/>
              </a:ext>
            </a:extLst>
          </p:cNvPr>
          <p:cNvSpPr>
            <a:spLocks noGrp="1"/>
          </p:cNvSpPr>
          <p:nvPr>
            <p:ph type="ctrTitle"/>
          </p:nvPr>
        </p:nvSpPr>
        <p:spPr/>
        <p:txBody>
          <a:bodyPr/>
          <a:lstStyle/>
          <a:p>
            <a:pPr algn="ctr"/>
            <a:r>
              <a:rPr lang="en-IT" dirty="0"/>
              <a:t>Support Count strategy</a:t>
            </a:r>
          </a:p>
        </p:txBody>
      </p:sp>
      <p:sp>
        <p:nvSpPr>
          <p:cNvPr id="3" name="Subtitle 2">
            <a:extLst>
              <a:ext uri="{FF2B5EF4-FFF2-40B4-BE49-F238E27FC236}">
                <a16:creationId xmlns:a16="http://schemas.microsoft.com/office/drawing/2014/main" id="{25C62105-AA14-044C-9BFB-08B7B7403D81}"/>
              </a:ext>
            </a:extLst>
          </p:cNvPr>
          <p:cNvSpPr>
            <a:spLocks noGrp="1"/>
          </p:cNvSpPr>
          <p:nvPr>
            <p:ph type="subTitle" idx="1"/>
          </p:nvPr>
        </p:nvSpPr>
        <p:spPr/>
        <p:txBody>
          <a:bodyPr/>
          <a:lstStyle/>
          <a:p>
            <a:endParaRPr lang="en-IT"/>
          </a:p>
        </p:txBody>
      </p:sp>
    </p:spTree>
    <p:extLst>
      <p:ext uri="{BB962C8B-B14F-4D97-AF65-F5344CB8AC3E}">
        <p14:creationId xmlns:p14="http://schemas.microsoft.com/office/powerpoint/2010/main" val="35061537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330200" y="152400"/>
            <a:ext cx="8280400" cy="533400"/>
          </a:xfrm>
        </p:spPr>
        <p:txBody>
          <a:bodyPr/>
          <a:lstStyle/>
          <a:p>
            <a:r>
              <a:rPr lang="en-US" altLang="en-US"/>
              <a:t>Support Counting: An Example</a:t>
            </a:r>
          </a:p>
        </p:txBody>
      </p:sp>
      <p:sp>
        <p:nvSpPr>
          <p:cNvPr id="31747" name="Text Box 34"/>
          <p:cNvSpPr txBox="1">
            <a:spLocks noChangeArrowheads="1"/>
          </p:cNvSpPr>
          <p:nvPr/>
        </p:nvSpPr>
        <p:spPr bwMode="auto">
          <a:xfrm>
            <a:off x="457200" y="1066800"/>
            <a:ext cx="8305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800"/>
              <a:t>Suppose you have 15 candidate itemsets of length 3: </a:t>
            </a:r>
          </a:p>
          <a:p>
            <a:pPr>
              <a:spcBef>
                <a:spcPct val="50000"/>
              </a:spcBef>
              <a:spcAft>
                <a:spcPct val="0"/>
              </a:spcAft>
              <a:buClrTx/>
              <a:buSzTx/>
              <a:buFontTx/>
              <a:buNone/>
            </a:pPr>
            <a:r>
              <a:rPr lang="en-US" altLang="en-US" sz="1800"/>
              <a:t>{1 4 5}, {1 2 4}, {4 5 7}, {1 2 5}, {4 5 8}, {1 5 9}, {1 3 6}, {2 3 4}, {5 6 7}, {3 4 5}, {3 5 6}, {3 5 7}, {6 8 9}, {3 6 7}, {3 6 8}</a:t>
            </a:r>
            <a:endParaRPr lang="en-US" altLang="en-US" sz="800"/>
          </a:p>
          <a:p>
            <a:pPr>
              <a:spcBef>
                <a:spcPct val="50000"/>
              </a:spcBef>
              <a:spcAft>
                <a:spcPct val="0"/>
              </a:spcAft>
              <a:buClrTx/>
              <a:buSzTx/>
              <a:buFontTx/>
              <a:buNone/>
            </a:pPr>
            <a:endParaRPr lang="en-US" altLang="en-US" sz="1800"/>
          </a:p>
        </p:txBody>
      </p:sp>
      <p:sp>
        <p:nvSpPr>
          <p:cNvPr id="31748" name="TextBox 34"/>
          <p:cNvSpPr txBox="1">
            <a:spLocks noChangeArrowheads="1"/>
          </p:cNvSpPr>
          <p:nvPr/>
        </p:nvSpPr>
        <p:spPr bwMode="auto">
          <a:xfrm>
            <a:off x="304800" y="2209800"/>
            <a:ext cx="822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a:t>How many of these itemsets are supported by transaction  (1,2,3,5,6)?</a:t>
            </a:r>
          </a:p>
        </p:txBody>
      </p:sp>
      <p:graphicFrame>
        <p:nvGraphicFramePr>
          <p:cNvPr id="64514" name="Object 3"/>
          <p:cNvGraphicFramePr>
            <a:graphicFrameLocks noChangeAspect="1"/>
          </p:cNvGraphicFramePr>
          <p:nvPr/>
        </p:nvGraphicFramePr>
        <p:xfrm>
          <a:off x="3505200" y="2754313"/>
          <a:ext cx="5334000" cy="3646487"/>
        </p:xfrm>
        <a:graphic>
          <a:graphicData uri="http://schemas.openxmlformats.org/presentationml/2006/ole">
            <mc:AlternateContent xmlns:mc="http://schemas.openxmlformats.org/markup-compatibility/2006">
              <mc:Choice xmlns:v="urn:schemas-microsoft-com:vml" Requires="v">
                <p:oleObj name="Visio" r:id="rId3" imgW="9765132" imgH="7372400" progId="Visio.Drawing.6">
                  <p:embed/>
                </p:oleObj>
              </mc:Choice>
              <mc:Fallback>
                <p:oleObj name="Visio" r:id="rId3" imgW="9765132" imgH="7372400" progId="Visio.Drawing.6">
                  <p:embed/>
                  <p:pic>
                    <p:nvPicPr>
                      <p:cNvPr id="6451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754313"/>
                        <a:ext cx="5334000" cy="364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63206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blinds(horizontal)">
                                      <p:cBhvr>
                                        <p:cTn id="7" dur="500"/>
                                        <p:tgtEl>
                                          <p:spTgt spid="64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330200" y="152400"/>
            <a:ext cx="8280400" cy="533400"/>
          </a:xfrm>
        </p:spPr>
        <p:txBody>
          <a:bodyPr/>
          <a:lstStyle/>
          <a:p>
            <a:r>
              <a:rPr lang="en-US" altLang="en-US"/>
              <a:t>Support Counting Using a Hash Tree</a:t>
            </a:r>
          </a:p>
        </p:txBody>
      </p:sp>
      <p:grpSp>
        <p:nvGrpSpPr>
          <p:cNvPr id="32771" name="Group 3"/>
          <p:cNvGrpSpPr>
            <a:grpSpLocks/>
          </p:cNvGrpSpPr>
          <p:nvPr/>
        </p:nvGrpSpPr>
        <p:grpSpPr bwMode="auto">
          <a:xfrm>
            <a:off x="3810000" y="3886200"/>
            <a:ext cx="4681538" cy="2446338"/>
            <a:chOff x="1632" y="1536"/>
            <a:chExt cx="3143" cy="1750"/>
          </a:xfrm>
        </p:grpSpPr>
        <p:sp>
          <p:nvSpPr>
            <p:cNvPr id="32782" name="Line 4"/>
            <p:cNvSpPr>
              <a:spLocks noChangeShapeType="1"/>
            </p:cNvSpPr>
            <p:nvPr/>
          </p:nvSpPr>
          <p:spPr bwMode="auto">
            <a:xfrm flipH="1">
              <a:off x="2496" y="1536"/>
              <a:ext cx="672" cy="336"/>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2783" name="Line 5"/>
            <p:cNvSpPr>
              <a:spLocks noChangeShapeType="1"/>
            </p:cNvSpPr>
            <p:nvPr/>
          </p:nvSpPr>
          <p:spPr bwMode="auto">
            <a:xfrm>
              <a:off x="3168" y="1536"/>
              <a:ext cx="816" cy="288"/>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2784" name="Line 6"/>
            <p:cNvSpPr>
              <a:spLocks noChangeShapeType="1"/>
            </p:cNvSpPr>
            <p:nvPr/>
          </p:nvSpPr>
          <p:spPr bwMode="auto">
            <a:xfrm>
              <a:off x="3168" y="1536"/>
              <a:ext cx="0" cy="240"/>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2785" name="Text Box 7"/>
            <p:cNvSpPr txBox="1">
              <a:spLocks noChangeArrowheads="1"/>
            </p:cNvSpPr>
            <p:nvPr/>
          </p:nvSpPr>
          <p:spPr bwMode="auto">
            <a:xfrm>
              <a:off x="2976" y="1728"/>
              <a:ext cx="465"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2 3 4</a:t>
              </a:r>
            </a:p>
            <a:p>
              <a:pPr>
                <a:spcBef>
                  <a:spcPct val="0"/>
                </a:spcBef>
                <a:spcAft>
                  <a:spcPct val="0"/>
                </a:spcAft>
                <a:buClrTx/>
                <a:buSzTx/>
                <a:buFontTx/>
                <a:buNone/>
              </a:pPr>
              <a:r>
                <a:rPr lang="en-US" altLang="en-US" sz="2000" b="0">
                  <a:latin typeface="Times New Roman" pitchFamily="18" charset="0"/>
                </a:rPr>
                <a:t>5 6 7</a:t>
              </a:r>
            </a:p>
          </p:txBody>
        </p:sp>
        <p:sp>
          <p:nvSpPr>
            <p:cNvPr id="32786" name="Line 8"/>
            <p:cNvSpPr>
              <a:spLocks noChangeShapeType="1"/>
            </p:cNvSpPr>
            <p:nvPr/>
          </p:nvSpPr>
          <p:spPr bwMode="auto">
            <a:xfrm flipH="1">
              <a:off x="1917" y="1871"/>
              <a:ext cx="576" cy="288"/>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2787" name="Text Box 9"/>
            <p:cNvSpPr txBox="1">
              <a:spLocks noChangeArrowheads="1"/>
            </p:cNvSpPr>
            <p:nvPr/>
          </p:nvSpPr>
          <p:spPr bwMode="auto">
            <a:xfrm>
              <a:off x="1728" y="2159"/>
              <a:ext cx="465"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1 4 5</a:t>
              </a:r>
            </a:p>
          </p:txBody>
        </p:sp>
        <p:sp>
          <p:nvSpPr>
            <p:cNvPr id="32788" name="Line 10"/>
            <p:cNvSpPr>
              <a:spLocks noChangeShapeType="1"/>
            </p:cNvSpPr>
            <p:nvPr/>
          </p:nvSpPr>
          <p:spPr bwMode="auto">
            <a:xfrm>
              <a:off x="2493" y="1871"/>
              <a:ext cx="3" cy="481"/>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2789" name="Line 11"/>
            <p:cNvSpPr>
              <a:spLocks noChangeShapeType="1"/>
            </p:cNvSpPr>
            <p:nvPr/>
          </p:nvSpPr>
          <p:spPr bwMode="auto">
            <a:xfrm>
              <a:off x="2493" y="1871"/>
              <a:ext cx="576" cy="386"/>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2790" name="Text Box 12"/>
            <p:cNvSpPr txBox="1">
              <a:spLocks noChangeArrowheads="1"/>
            </p:cNvSpPr>
            <p:nvPr/>
          </p:nvSpPr>
          <p:spPr bwMode="auto">
            <a:xfrm>
              <a:off x="2870" y="2265"/>
              <a:ext cx="465"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1 3 6</a:t>
              </a:r>
            </a:p>
          </p:txBody>
        </p:sp>
        <p:sp>
          <p:nvSpPr>
            <p:cNvPr id="32791" name="Line 13"/>
            <p:cNvSpPr>
              <a:spLocks noChangeShapeType="1"/>
            </p:cNvSpPr>
            <p:nvPr/>
          </p:nvSpPr>
          <p:spPr bwMode="auto">
            <a:xfrm flipH="1">
              <a:off x="1824" y="2352"/>
              <a:ext cx="672" cy="336"/>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2792" name="Text Box 14"/>
            <p:cNvSpPr txBox="1">
              <a:spLocks noChangeArrowheads="1"/>
            </p:cNvSpPr>
            <p:nvPr/>
          </p:nvSpPr>
          <p:spPr bwMode="auto">
            <a:xfrm>
              <a:off x="1632" y="2640"/>
              <a:ext cx="465"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1 2 4</a:t>
              </a:r>
            </a:p>
            <a:p>
              <a:pPr>
                <a:spcBef>
                  <a:spcPct val="0"/>
                </a:spcBef>
                <a:spcAft>
                  <a:spcPct val="0"/>
                </a:spcAft>
                <a:buClrTx/>
                <a:buSzTx/>
                <a:buFontTx/>
                <a:buNone/>
              </a:pPr>
              <a:r>
                <a:rPr lang="en-US" altLang="en-US" sz="2000" b="0">
                  <a:latin typeface="Times New Roman" pitchFamily="18" charset="0"/>
                </a:rPr>
                <a:t>4 5 7</a:t>
              </a:r>
            </a:p>
          </p:txBody>
        </p:sp>
        <p:sp>
          <p:nvSpPr>
            <p:cNvPr id="32793" name="Line 15"/>
            <p:cNvSpPr>
              <a:spLocks noChangeShapeType="1"/>
            </p:cNvSpPr>
            <p:nvPr/>
          </p:nvSpPr>
          <p:spPr bwMode="auto">
            <a:xfrm>
              <a:off x="2496" y="2352"/>
              <a:ext cx="0" cy="432"/>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2794" name="Text Box 16"/>
            <p:cNvSpPr txBox="1">
              <a:spLocks noChangeArrowheads="1"/>
            </p:cNvSpPr>
            <p:nvPr/>
          </p:nvSpPr>
          <p:spPr bwMode="auto">
            <a:xfrm>
              <a:off x="2255" y="2784"/>
              <a:ext cx="465"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1 2 5</a:t>
              </a:r>
            </a:p>
            <a:p>
              <a:pPr>
                <a:spcBef>
                  <a:spcPct val="0"/>
                </a:spcBef>
                <a:spcAft>
                  <a:spcPct val="0"/>
                </a:spcAft>
                <a:buClrTx/>
                <a:buSzTx/>
                <a:buFontTx/>
                <a:buNone/>
              </a:pPr>
              <a:r>
                <a:rPr lang="en-US" altLang="en-US" sz="2000" b="0">
                  <a:latin typeface="Times New Roman" pitchFamily="18" charset="0"/>
                </a:rPr>
                <a:t>4 5 8</a:t>
              </a:r>
            </a:p>
          </p:txBody>
        </p:sp>
        <p:sp>
          <p:nvSpPr>
            <p:cNvPr id="32795" name="Line 17"/>
            <p:cNvSpPr>
              <a:spLocks noChangeShapeType="1"/>
            </p:cNvSpPr>
            <p:nvPr/>
          </p:nvSpPr>
          <p:spPr bwMode="auto">
            <a:xfrm>
              <a:off x="2496" y="2352"/>
              <a:ext cx="576" cy="432"/>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2796" name="Text Box 18"/>
            <p:cNvSpPr txBox="1">
              <a:spLocks noChangeArrowheads="1"/>
            </p:cNvSpPr>
            <p:nvPr/>
          </p:nvSpPr>
          <p:spPr bwMode="auto">
            <a:xfrm>
              <a:off x="2832" y="2784"/>
              <a:ext cx="465"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1 5 9</a:t>
              </a:r>
            </a:p>
          </p:txBody>
        </p:sp>
        <p:sp>
          <p:nvSpPr>
            <p:cNvPr id="32797" name="Line 19"/>
            <p:cNvSpPr>
              <a:spLocks noChangeShapeType="1"/>
            </p:cNvSpPr>
            <p:nvPr/>
          </p:nvSpPr>
          <p:spPr bwMode="auto">
            <a:xfrm flipH="1">
              <a:off x="3456" y="1824"/>
              <a:ext cx="528" cy="336"/>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2798" name="Text Box 20"/>
            <p:cNvSpPr txBox="1">
              <a:spLocks noChangeArrowheads="1"/>
            </p:cNvSpPr>
            <p:nvPr/>
          </p:nvSpPr>
          <p:spPr bwMode="auto">
            <a:xfrm>
              <a:off x="3254" y="2169"/>
              <a:ext cx="465"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3 4 5</a:t>
              </a:r>
            </a:p>
          </p:txBody>
        </p:sp>
        <p:sp>
          <p:nvSpPr>
            <p:cNvPr id="32799" name="Line 21"/>
            <p:cNvSpPr>
              <a:spLocks noChangeShapeType="1"/>
            </p:cNvSpPr>
            <p:nvPr/>
          </p:nvSpPr>
          <p:spPr bwMode="auto">
            <a:xfrm>
              <a:off x="3984" y="1824"/>
              <a:ext cx="0" cy="336"/>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2800" name="Text Box 22"/>
            <p:cNvSpPr txBox="1">
              <a:spLocks noChangeArrowheads="1"/>
            </p:cNvSpPr>
            <p:nvPr/>
          </p:nvSpPr>
          <p:spPr bwMode="auto">
            <a:xfrm>
              <a:off x="3792" y="2160"/>
              <a:ext cx="465"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3 5 6</a:t>
              </a:r>
            </a:p>
            <a:p>
              <a:pPr>
                <a:spcBef>
                  <a:spcPct val="0"/>
                </a:spcBef>
                <a:spcAft>
                  <a:spcPct val="0"/>
                </a:spcAft>
                <a:buClrTx/>
                <a:buSzTx/>
                <a:buFontTx/>
                <a:buNone/>
              </a:pPr>
              <a:r>
                <a:rPr lang="en-US" altLang="en-US" sz="2000" b="0">
                  <a:latin typeface="Times New Roman" pitchFamily="18" charset="0"/>
                </a:rPr>
                <a:t>3 5 7</a:t>
              </a:r>
            </a:p>
            <a:p>
              <a:pPr>
                <a:spcBef>
                  <a:spcPct val="0"/>
                </a:spcBef>
                <a:spcAft>
                  <a:spcPct val="0"/>
                </a:spcAft>
                <a:buClrTx/>
                <a:buSzTx/>
                <a:buFontTx/>
                <a:buNone/>
              </a:pPr>
              <a:r>
                <a:rPr lang="en-US" altLang="en-US" sz="2000" b="0">
                  <a:latin typeface="Times New Roman" pitchFamily="18" charset="0"/>
                </a:rPr>
                <a:t>6 8 9</a:t>
              </a:r>
            </a:p>
          </p:txBody>
        </p:sp>
        <p:sp>
          <p:nvSpPr>
            <p:cNvPr id="32801" name="Line 23"/>
            <p:cNvSpPr>
              <a:spLocks noChangeShapeType="1"/>
            </p:cNvSpPr>
            <p:nvPr/>
          </p:nvSpPr>
          <p:spPr bwMode="auto">
            <a:xfrm>
              <a:off x="3984" y="1824"/>
              <a:ext cx="528" cy="336"/>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2802" name="Text Box 24"/>
            <p:cNvSpPr txBox="1">
              <a:spLocks noChangeArrowheads="1"/>
            </p:cNvSpPr>
            <p:nvPr/>
          </p:nvSpPr>
          <p:spPr bwMode="auto">
            <a:xfrm>
              <a:off x="4310" y="2121"/>
              <a:ext cx="465"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3 6 7</a:t>
              </a:r>
            </a:p>
            <a:p>
              <a:pPr>
                <a:spcBef>
                  <a:spcPct val="0"/>
                </a:spcBef>
                <a:spcAft>
                  <a:spcPct val="0"/>
                </a:spcAft>
                <a:buClrTx/>
                <a:buSzTx/>
                <a:buFontTx/>
                <a:buNone/>
              </a:pPr>
              <a:r>
                <a:rPr lang="en-US" altLang="en-US" sz="2000" b="0">
                  <a:latin typeface="Times New Roman" pitchFamily="18" charset="0"/>
                </a:rPr>
                <a:t>3 6 8</a:t>
              </a:r>
            </a:p>
          </p:txBody>
        </p:sp>
      </p:grpSp>
      <p:grpSp>
        <p:nvGrpSpPr>
          <p:cNvPr id="32772" name="Group 25"/>
          <p:cNvGrpSpPr>
            <a:grpSpLocks/>
          </p:cNvGrpSpPr>
          <p:nvPr/>
        </p:nvGrpSpPr>
        <p:grpSpPr bwMode="auto">
          <a:xfrm>
            <a:off x="533400" y="4237038"/>
            <a:ext cx="2286000" cy="1249362"/>
            <a:chOff x="144" y="912"/>
            <a:chExt cx="1440" cy="787"/>
          </a:xfrm>
        </p:grpSpPr>
        <p:sp>
          <p:nvSpPr>
            <p:cNvPr id="32774" name="Line 26"/>
            <p:cNvSpPr>
              <a:spLocks noChangeShapeType="1"/>
            </p:cNvSpPr>
            <p:nvPr/>
          </p:nvSpPr>
          <p:spPr bwMode="auto">
            <a:xfrm flipH="1">
              <a:off x="480" y="1200"/>
              <a:ext cx="384"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5" name="Line 27"/>
            <p:cNvSpPr>
              <a:spLocks noChangeShapeType="1"/>
            </p:cNvSpPr>
            <p:nvPr/>
          </p:nvSpPr>
          <p:spPr bwMode="auto">
            <a:xfrm>
              <a:off x="864" y="1200"/>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6" name="Text Box 28"/>
            <p:cNvSpPr txBox="1">
              <a:spLocks noChangeArrowheads="1"/>
            </p:cNvSpPr>
            <p:nvPr/>
          </p:nvSpPr>
          <p:spPr bwMode="auto">
            <a:xfrm>
              <a:off x="240" y="1200"/>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1,4,7</a:t>
              </a:r>
            </a:p>
          </p:txBody>
        </p:sp>
        <p:sp>
          <p:nvSpPr>
            <p:cNvPr id="32777" name="Text Box 29"/>
            <p:cNvSpPr txBox="1">
              <a:spLocks noChangeArrowheads="1"/>
            </p:cNvSpPr>
            <p:nvPr/>
          </p:nvSpPr>
          <p:spPr bwMode="auto">
            <a:xfrm>
              <a:off x="662" y="1449"/>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2,5,8</a:t>
              </a:r>
            </a:p>
          </p:txBody>
        </p:sp>
        <p:sp>
          <p:nvSpPr>
            <p:cNvPr id="32778" name="Line 30"/>
            <p:cNvSpPr>
              <a:spLocks noChangeShapeType="1"/>
            </p:cNvSpPr>
            <p:nvPr/>
          </p:nvSpPr>
          <p:spPr bwMode="auto">
            <a:xfrm>
              <a:off x="864" y="1200"/>
              <a:ext cx="384"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9" name="Text Box 31"/>
            <p:cNvSpPr txBox="1">
              <a:spLocks noChangeArrowheads="1"/>
            </p:cNvSpPr>
            <p:nvPr/>
          </p:nvSpPr>
          <p:spPr bwMode="auto">
            <a:xfrm>
              <a:off x="998" y="1113"/>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3,6,9</a:t>
              </a:r>
            </a:p>
          </p:txBody>
        </p:sp>
        <p:sp>
          <p:nvSpPr>
            <p:cNvPr id="32780" name="Text Box 32"/>
            <p:cNvSpPr txBox="1">
              <a:spLocks noChangeArrowheads="1"/>
            </p:cNvSpPr>
            <p:nvPr/>
          </p:nvSpPr>
          <p:spPr bwMode="auto">
            <a:xfrm>
              <a:off x="336" y="912"/>
              <a:ext cx="10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solidFill>
                    <a:schemeClr val="hlink"/>
                  </a:solidFill>
                  <a:latin typeface="Times New Roman" pitchFamily="18" charset="0"/>
                </a:rPr>
                <a:t>Hash function</a:t>
              </a:r>
            </a:p>
          </p:txBody>
        </p:sp>
        <p:sp>
          <p:nvSpPr>
            <p:cNvPr id="32781" name="Rectangle 33"/>
            <p:cNvSpPr>
              <a:spLocks noChangeArrowheads="1"/>
            </p:cNvSpPr>
            <p:nvPr/>
          </p:nvSpPr>
          <p:spPr bwMode="auto">
            <a:xfrm>
              <a:off x="144" y="912"/>
              <a:ext cx="1440" cy="768"/>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grpSp>
      <p:sp>
        <p:nvSpPr>
          <p:cNvPr id="32773" name="Text Box 34"/>
          <p:cNvSpPr txBox="1">
            <a:spLocks noChangeArrowheads="1"/>
          </p:cNvSpPr>
          <p:nvPr/>
        </p:nvSpPr>
        <p:spPr bwMode="auto">
          <a:xfrm>
            <a:off x="457200" y="1066800"/>
            <a:ext cx="8305800"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800"/>
              <a:t>Suppose you have 15 candidate itemsets of length 3: </a:t>
            </a:r>
          </a:p>
          <a:p>
            <a:pPr>
              <a:spcBef>
                <a:spcPct val="50000"/>
              </a:spcBef>
              <a:spcAft>
                <a:spcPct val="0"/>
              </a:spcAft>
              <a:buClrTx/>
              <a:buSzTx/>
              <a:buFontTx/>
              <a:buNone/>
            </a:pPr>
            <a:r>
              <a:rPr lang="en-US" altLang="en-US" sz="1800"/>
              <a:t>{1 4 5}, {1 2 4}, {4 5 7}, {1 2 5}, {4 5 8}, {1 5 9}, {1 3 6}, {2 3 4}, {5 6 7}, {3 4 5}, {3 5 6}, {3 5 7}, {6 8 9}, {3 6 7}, {3 6 8}</a:t>
            </a:r>
            <a:endParaRPr lang="en-US" altLang="en-US" sz="800"/>
          </a:p>
          <a:p>
            <a:pPr>
              <a:spcBef>
                <a:spcPct val="50000"/>
              </a:spcBef>
              <a:spcAft>
                <a:spcPct val="0"/>
              </a:spcAft>
              <a:buClrTx/>
              <a:buSzTx/>
              <a:buFontTx/>
              <a:buNone/>
            </a:pPr>
            <a:r>
              <a:rPr lang="en-US" altLang="en-US" sz="1800"/>
              <a:t>You need:</a:t>
            </a:r>
          </a:p>
          <a:p>
            <a:pPr>
              <a:spcBef>
                <a:spcPct val="50000"/>
              </a:spcBef>
              <a:spcAft>
                <a:spcPct val="0"/>
              </a:spcAft>
              <a:buClrTx/>
              <a:buSzTx/>
              <a:buFontTx/>
              <a:buChar char="•"/>
            </a:pPr>
            <a:r>
              <a:rPr lang="en-US" altLang="en-US" sz="1800"/>
              <a:t> Hash function </a:t>
            </a:r>
          </a:p>
          <a:p>
            <a:pPr>
              <a:spcBef>
                <a:spcPct val="50000"/>
              </a:spcBef>
              <a:spcAft>
                <a:spcPct val="0"/>
              </a:spcAft>
              <a:buClrTx/>
              <a:buSzTx/>
              <a:buFontTx/>
              <a:buChar char="•"/>
            </a:pPr>
            <a:r>
              <a:rPr lang="en-US" altLang="en-US" sz="1800"/>
              <a:t> Max leaf size: max number of itemsets stored in a leaf node (if number of candidate itemsets exceeds max leaf size, split the node)</a:t>
            </a:r>
          </a:p>
        </p:txBody>
      </p:sp>
    </p:spTree>
    <p:extLst>
      <p:ext uri="{BB962C8B-B14F-4D97-AF65-F5344CB8AC3E}">
        <p14:creationId xmlns:p14="http://schemas.microsoft.com/office/powerpoint/2010/main" val="41008716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3"/>
          <p:cNvSpPr>
            <a:spLocks noGrp="1" noChangeArrowheads="1"/>
          </p:cNvSpPr>
          <p:nvPr>
            <p:ph type="title"/>
          </p:nvPr>
        </p:nvSpPr>
        <p:spPr>
          <a:xfrm>
            <a:off x="533400" y="152400"/>
            <a:ext cx="8280400" cy="533400"/>
          </a:xfrm>
        </p:spPr>
        <p:txBody>
          <a:bodyPr/>
          <a:lstStyle/>
          <a:p>
            <a:r>
              <a:rPr lang="en-US" altLang="en-US"/>
              <a:t>Support Counting Using a Hash Tree</a:t>
            </a:r>
          </a:p>
        </p:txBody>
      </p:sp>
      <p:sp>
        <p:nvSpPr>
          <p:cNvPr id="33795" name="Text Box 3"/>
          <p:cNvSpPr txBox="1">
            <a:spLocks noChangeArrowheads="1"/>
          </p:cNvSpPr>
          <p:nvPr/>
        </p:nvSpPr>
        <p:spPr bwMode="auto">
          <a:xfrm>
            <a:off x="593725" y="1268413"/>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b="0">
              <a:latin typeface="Wingdings" pitchFamily="2" charset="2"/>
            </a:endParaRPr>
          </a:p>
        </p:txBody>
      </p:sp>
      <p:grpSp>
        <p:nvGrpSpPr>
          <p:cNvPr id="33796" name="Group 4"/>
          <p:cNvGrpSpPr>
            <a:grpSpLocks/>
          </p:cNvGrpSpPr>
          <p:nvPr/>
        </p:nvGrpSpPr>
        <p:grpSpPr bwMode="auto">
          <a:xfrm>
            <a:off x="1981200" y="1736725"/>
            <a:ext cx="6553200" cy="4206875"/>
            <a:chOff x="1296" y="1056"/>
            <a:chExt cx="4128" cy="2650"/>
          </a:xfrm>
        </p:grpSpPr>
        <p:grpSp>
          <p:nvGrpSpPr>
            <p:cNvPr id="33812" name="Group 5"/>
            <p:cNvGrpSpPr>
              <a:grpSpLocks/>
            </p:cNvGrpSpPr>
            <p:nvPr/>
          </p:nvGrpSpPr>
          <p:grpSpPr bwMode="auto">
            <a:xfrm>
              <a:off x="2160" y="1344"/>
              <a:ext cx="2160" cy="528"/>
              <a:chOff x="2160" y="1344"/>
              <a:chExt cx="1056" cy="576"/>
            </a:xfrm>
          </p:grpSpPr>
          <p:sp>
            <p:nvSpPr>
              <p:cNvPr id="33892" name="Line 6"/>
              <p:cNvSpPr>
                <a:spLocks noChangeShapeType="1"/>
              </p:cNvSpPr>
              <p:nvPr/>
            </p:nvSpPr>
            <p:spPr bwMode="auto">
              <a:xfrm flipH="1">
                <a:off x="2160" y="1344"/>
                <a:ext cx="528"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93" name="Line 7"/>
              <p:cNvSpPr>
                <a:spLocks noChangeShapeType="1"/>
              </p:cNvSpPr>
              <p:nvPr/>
            </p:nvSpPr>
            <p:spPr bwMode="auto">
              <a:xfrm>
                <a:off x="2688" y="1344"/>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94" name="Line 8"/>
              <p:cNvSpPr>
                <a:spLocks noChangeShapeType="1"/>
              </p:cNvSpPr>
              <p:nvPr/>
            </p:nvSpPr>
            <p:spPr bwMode="auto">
              <a:xfrm>
                <a:off x="2688" y="1344"/>
                <a:ext cx="528"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3813" name="Group 9"/>
            <p:cNvGrpSpPr>
              <a:grpSpLocks/>
            </p:cNvGrpSpPr>
            <p:nvPr/>
          </p:nvGrpSpPr>
          <p:grpSpPr bwMode="auto">
            <a:xfrm>
              <a:off x="1536" y="2112"/>
              <a:ext cx="1104" cy="384"/>
              <a:chOff x="1680" y="2160"/>
              <a:chExt cx="864" cy="432"/>
            </a:xfrm>
          </p:grpSpPr>
          <p:sp>
            <p:nvSpPr>
              <p:cNvPr id="33889" name="Line 10"/>
              <p:cNvSpPr>
                <a:spLocks noChangeShapeType="1"/>
              </p:cNvSpPr>
              <p:nvPr/>
            </p:nvSpPr>
            <p:spPr bwMode="auto">
              <a:xfrm flipH="1">
                <a:off x="1680" y="2160"/>
                <a:ext cx="48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90" name="Line 11"/>
              <p:cNvSpPr>
                <a:spLocks noChangeShapeType="1"/>
              </p:cNvSpPr>
              <p:nvPr/>
            </p:nvSpPr>
            <p:spPr bwMode="auto">
              <a:xfrm>
                <a:off x="2160" y="2160"/>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91" name="Line 12"/>
              <p:cNvSpPr>
                <a:spLocks noChangeShapeType="1"/>
              </p:cNvSpPr>
              <p:nvPr/>
            </p:nvSpPr>
            <p:spPr bwMode="auto">
              <a:xfrm>
                <a:off x="2160" y="2160"/>
                <a:ext cx="384"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3814" name="Group 13"/>
            <p:cNvGrpSpPr>
              <a:grpSpLocks/>
            </p:cNvGrpSpPr>
            <p:nvPr/>
          </p:nvGrpSpPr>
          <p:grpSpPr bwMode="auto">
            <a:xfrm>
              <a:off x="3552" y="2112"/>
              <a:ext cx="1632" cy="528"/>
              <a:chOff x="2832" y="2160"/>
              <a:chExt cx="816" cy="432"/>
            </a:xfrm>
          </p:grpSpPr>
          <p:sp>
            <p:nvSpPr>
              <p:cNvPr id="33886" name="Line 14"/>
              <p:cNvSpPr>
                <a:spLocks noChangeShapeType="1"/>
              </p:cNvSpPr>
              <p:nvPr/>
            </p:nvSpPr>
            <p:spPr bwMode="auto">
              <a:xfrm flipH="1">
                <a:off x="2832" y="2160"/>
                <a:ext cx="384"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87" name="Line 15"/>
              <p:cNvSpPr>
                <a:spLocks noChangeShapeType="1"/>
              </p:cNvSpPr>
              <p:nvPr/>
            </p:nvSpPr>
            <p:spPr bwMode="auto">
              <a:xfrm>
                <a:off x="3216" y="2160"/>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88" name="Line 16"/>
              <p:cNvSpPr>
                <a:spLocks noChangeShapeType="1"/>
              </p:cNvSpPr>
              <p:nvPr/>
            </p:nvSpPr>
            <p:spPr bwMode="auto">
              <a:xfrm>
                <a:off x="3216" y="2160"/>
                <a:ext cx="432"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3815" name="Group 17"/>
            <p:cNvGrpSpPr>
              <a:grpSpLocks/>
            </p:cNvGrpSpPr>
            <p:nvPr/>
          </p:nvGrpSpPr>
          <p:grpSpPr bwMode="auto">
            <a:xfrm>
              <a:off x="1584" y="2784"/>
              <a:ext cx="1104" cy="432"/>
              <a:chOff x="1584" y="2880"/>
              <a:chExt cx="1104" cy="432"/>
            </a:xfrm>
          </p:grpSpPr>
          <p:sp>
            <p:nvSpPr>
              <p:cNvPr id="33883" name="Line 18"/>
              <p:cNvSpPr>
                <a:spLocks noChangeShapeType="1"/>
              </p:cNvSpPr>
              <p:nvPr/>
            </p:nvSpPr>
            <p:spPr bwMode="auto">
              <a:xfrm flipH="1">
                <a:off x="1584" y="2880"/>
                <a:ext cx="576"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84" name="Line 19"/>
              <p:cNvSpPr>
                <a:spLocks noChangeShapeType="1"/>
              </p:cNvSpPr>
              <p:nvPr/>
            </p:nvSpPr>
            <p:spPr bwMode="auto">
              <a:xfrm>
                <a:off x="2160" y="2880"/>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85" name="Line 20"/>
              <p:cNvSpPr>
                <a:spLocks noChangeShapeType="1"/>
              </p:cNvSpPr>
              <p:nvPr/>
            </p:nvSpPr>
            <p:spPr bwMode="auto">
              <a:xfrm>
                <a:off x="2160" y="2880"/>
                <a:ext cx="528"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3816" name="Group 21"/>
            <p:cNvGrpSpPr>
              <a:grpSpLocks/>
            </p:cNvGrpSpPr>
            <p:nvPr/>
          </p:nvGrpSpPr>
          <p:grpSpPr bwMode="auto">
            <a:xfrm>
              <a:off x="2064" y="1824"/>
              <a:ext cx="192" cy="288"/>
              <a:chOff x="2064" y="1872"/>
              <a:chExt cx="192" cy="288"/>
            </a:xfrm>
          </p:grpSpPr>
          <p:sp>
            <p:nvSpPr>
              <p:cNvPr id="33880" name="Rectangle 22"/>
              <p:cNvSpPr>
                <a:spLocks noChangeArrowheads="1"/>
              </p:cNvSpPr>
              <p:nvPr/>
            </p:nvSpPr>
            <p:spPr bwMode="auto">
              <a:xfrm>
                <a:off x="2064" y="1872"/>
                <a:ext cx="192" cy="288"/>
              </a:xfrm>
              <a:prstGeom prst="rect">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3881" name="Line 23"/>
              <p:cNvSpPr>
                <a:spLocks noChangeShapeType="1"/>
              </p:cNvSpPr>
              <p:nvPr/>
            </p:nvSpPr>
            <p:spPr bwMode="auto">
              <a:xfrm>
                <a:off x="2064" y="196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82" name="Line 24"/>
              <p:cNvSpPr>
                <a:spLocks noChangeShapeType="1"/>
              </p:cNvSpPr>
              <p:nvPr/>
            </p:nvSpPr>
            <p:spPr bwMode="auto">
              <a:xfrm>
                <a:off x="2064" y="20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3817" name="Group 25"/>
            <p:cNvGrpSpPr>
              <a:grpSpLocks/>
            </p:cNvGrpSpPr>
            <p:nvPr/>
          </p:nvGrpSpPr>
          <p:grpSpPr bwMode="auto">
            <a:xfrm>
              <a:off x="4224" y="1824"/>
              <a:ext cx="192" cy="288"/>
              <a:chOff x="3120" y="1872"/>
              <a:chExt cx="192" cy="288"/>
            </a:xfrm>
          </p:grpSpPr>
          <p:sp>
            <p:nvSpPr>
              <p:cNvPr id="33877" name="Rectangle 26"/>
              <p:cNvSpPr>
                <a:spLocks noChangeArrowheads="1"/>
              </p:cNvSpPr>
              <p:nvPr/>
            </p:nvSpPr>
            <p:spPr bwMode="auto">
              <a:xfrm>
                <a:off x="3120" y="1872"/>
                <a:ext cx="192" cy="288"/>
              </a:xfrm>
              <a:prstGeom prst="rect">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3878" name="Line 27"/>
              <p:cNvSpPr>
                <a:spLocks noChangeShapeType="1"/>
              </p:cNvSpPr>
              <p:nvPr/>
            </p:nvSpPr>
            <p:spPr bwMode="auto">
              <a:xfrm>
                <a:off x="3120" y="196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79" name="Line 28"/>
              <p:cNvSpPr>
                <a:spLocks noChangeShapeType="1"/>
              </p:cNvSpPr>
              <p:nvPr/>
            </p:nvSpPr>
            <p:spPr bwMode="auto">
              <a:xfrm>
                <a:off x="3120" y="20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3818" name="Group 29"/>
            <p:cNvGrpSpPr>
              <a:grpSpLocks/>
            </p:cNvGrpSpPr>
            <p:nvPr/>
          </p:nvGrpSpPr>
          <p:grpSpPr bwMode="auto">
            <a:xfrm>
              <a:off x="2064" y="2496"/>
              <a:ext cx="192" cy="288"/>
              <a:chOff x="2064" y="2592"/>
              <a:chExt cx="192" cy="288"/>
            </a:xfrm>
          </p:grpSpPr>
          <p:sp>
            <p:nvSpPr>
              <p:cNvPr id="33874" name="Rectangle 30"/>
              <p:cNvSpPr>
                <a:spLocks noChangeArrowheads="1"/>
              </p:cNvSpPr>
              <p:nvPr/>
            </p:nvSpPr>
            <p:spPr bwMode="auto">
              <a:xfrm>
                <a:off x="2064" y="2592"/>
                <a:ext cx="192" cy="288"/>
              </a:xfrm>
              <a:prstGeom prst="rect">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3875" name="Line 31"/>
              <p:cNvSpPr>
                <a:spLocks noChangeShapeType="1"/>
              </p:cNvSpPr>
              <p:nvPr/>
            </p:nvSpPr>
            <p:spPr bwMode="auto">
              <a:xfrm>
                <a:off x="2064" y="278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76" name="Line 32"/>
              <p:cNvSpPr>
                <a:spLocks noChangeShapeType="1"/>
              </p:cNvSpPr>
              <p:nvPr/>
            </p:nvSpPr>
            <p:spPr bwMode="auto">
              <a:xfrm>
                <a:off x="2064" y="268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3819" name="Group 33"/>
            <p:cNvGrpSpPr>
              <a:grpSpLocks/>
            </p:cNvGrpSpPr>
            <p:nvPr/>
          </p:nvGrpSpPr>
          <p:grpSpPr bwMode="auto">
            <a:xfrm>
              <a:off x="2544" y="3168"/>
              <a:ext cx="480" cy="250"/>
              <a:chOff x="432" y="3408"/>
              <a:chExt cx="480" cy="250"/>
            </a:xfrm>
          </p:grpSpPr>
          <p:sp>
            <p:nvSpPr>
              <p:cNvPr id="33872" name="Rectangle 34"/>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3873" name="Text Box 35"/>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solidFill>
                      <a:srgbClr val="FF0000"/>
                    </a:solidFill>
                    <a:latin typeface="Times New Roman" pitchFamily="18" charset="0"/>
                  </a:rPr>
                  <a:t>1</a:t>
                </a:r>
                <a:r>
                  <a:rPr lang="en-US" altLang="en-US" sz="2000" b="0">
                    <a:latin typeface="Times New Roman" pitchFamily="18" charset="0"/>
                  </a:rPr>
                  <a:t> 5 9</a:t>
                </a:r>
              </a:p>
            </p:txBody>
          </p:sp>
        </p:grpSp>
        <p:grpSp>
          <p:nvGrpSpPr>
            <p:cNvPr id="33820" name="Group 36"/>
            <p:cNvGrpSpPr>
              <a:grpSpLocks/>
            </p:cNvGrpSpPr>
            <p:nvPr/>
          </p:nvGrpSpPr>
          <p:grpSpPr bwMode="auto">
            <a:xfrm>
              <a:off x="1296" y="2448"/>
              <a:ext cx="480" cy="250"/>
              <a:chOff x="432" y="3408"/>
              <a:chExt cx="480" cy="250"/>
            </a:xfrm>
          </p:grpSpPr>
          <p:sp>
            <p:nvSpPr>
              <p:cNvPr id="33870" name="Rectangle 37"/>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3871" name="Text Box 38"/>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solidFill>
                      <a:srgbClr val="FF0000"/>
                    </a:solidFill>
                    <a:latin typeface="Times New Roman" pitchFamily="18" charset="0"/>
                  </a:rPr>
                  <a:t>1</a:t>
                </a:r>
                <a:r>
                  <a:rPr lang="en-US" altLang="en-US" sz="2000" b="0">
                    <a:latin typeface="Times New Roman" pitchFamily="18" charset="0"/>
                  </a:rPr>
                  <a:t> </a:t>
                </a:r>
                <a:r>
                  <a:rPr lang="en-US" altLang="en-US" sz="2000" b="0">
                    <a:solidFill>
                      <a:srgbClr val="FF0000"/>
                    </a:solidFill>
                    <a:latin typeface="Times New Roman" pitchFamily="18" charset="0"/>
                  </a:rPr>
                  <a:t>4</a:t>
                </a:r>
                <a:r>
                  <a:rPr lang="en-US" altLang="en-US" sz="2000" b="0">
                    <a:latin typeface="Times New Roman" pitchFamily="18" charset="0"/>
                  </a:rPr>
                  <a:t> 5</a:t>
                </a:r>
              </a:p>
            </p:txBody>
          </p:sp>
        </p:grpSp>
        <p:grpSp>
          <p:nvGrpSpPr>
            <p:cNvPr id="33821" name="Group 39"/>
            <p:cNvGrpSpPr>
              <a:grpSpLocks/>
            </p:cNvGrpSpPr>
            <p:nvPr/>
          </p:nvGrpSpPr>
          <p:grpSpPr bwMode="auto">
            <a:xfrm>
              <a:off x="2448" y="2448"/>
              <a:ext cx="480" cy="250"/>
              <a:chOff x="432" y="3408"/>
              <a:chExt cx="480" cy="250"/>
            </a:xfrm>
          </p:grpSpPr>
          <p:sp>
            <p:nvSpPr>
              <p:cNvPr id="33868" name="Rectangle 40"/>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3869" name="Text Box 41"/>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solidFill>
                      <a:srgbClr val="FF0000"/>
                    </a:solidFill>
                    <a:latin typeface="Times New Roman" pitchFamily="18" charset="0"/>
                  </a:rPr>
                  <a:t>1</a:t>
                </a:r>
                <a:r>
                  <a:rPr lang="en-US" altLang="en-US" sz="2000" b="0">
                    <a:latin typeface="Times New Roman" pitchFamily="18" charset="0"/>
                  </a:rPr>
                  <a:t> 3 6</a:t>
                </a:r>
              </a:p>
            </p:txBody>
          </p:sp>
        </p:grpSp>
        <p:grpSp>
          <p:nvGrpSpPr>
            <p:cNvPr id="33822" name="Group 42"/>
            <p:cNvGrpSpPr>
              <a:grpSpLocks/>
            </p:cNvGrpSpPr>
            <p:nvPr/>
          </p:nvGrpSpPr>
          <p:grpSpPr bwMode="auto">
            <a:xfrm>
              <a:off x="3312" y="2640"/>
              <a:ext cx="480" cy="250"/>
              <a:chOff x="432" y="3408"/>
              <a:chExt cx="480" cy="250"/>
            </a:xfrm>
          </p:grpSpPr>
          <p:sp>
            <p:nvSpPr>
              <p:cNvPr id="33866" name="Rectangle 43"/>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3867" name="Text Box 44"/>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3 </a:t>
                </a:r>
                <a:r>
                  <a:rPr lang="en-US" altLang="en-US" sz="2000" b="0">
                    <a:solidFill>
                      <a:srgbClr val="FF0000"/>
                    </a:solidFill>
                    <a:latin typeface="Times New Roman" pitchFamily="18" charset="0"/>
                  </a:rPr>
                  <a:t>4</a:t>
                </a:r>
                <a:r>
                  <a:rPr lang="en-US" altLang="en-US" sz="2000" b="0">
                    <a:latin typeface="Times New Roman" pitchFamily="18" charset="0"/>
                  </a:rPr>
                  <a:t> 5</a:t>
                </a:r>
              </a:p>
            </p:txBody>
          </p:sp>
        </p:grpSp>
        <p:grpSp>
          <p:nvGrpSpPr>
            <p:cNvPr id="33823" name="Group 45"/>
            <p:cNvGrpSpPr>
              <a:grpSpLocks/>
            </p:cNvGrpSpPr>
            <p:nvPr/>
          </p:nvGrpSpPr>
          <p:grpSpPr bwMode="auto">
            <a:xfrm>
              <a:off x="4944" y="2640"/>
              <a:ext cx="480" cy="490"/>
              <a:chOff x="3792" y="3312"/>
              <a:chExt cx="480" cy="490"/>
            </a:xfrm>
          </p:grpSpPr>
          <p:grpSp>
            <p:nvGrpSpPr>
              <p:cNvPr id="33860" name="Group 46"/>
              <p:cNvGrpSpPr>
                <a:grpSpLocks/>
              </p:cNvGrpSpPr>
              <p:nvPr/>
            </p:nvGrpSpPr>
            <p:grpSpPr bwMode="auto">
              <a:xfrm>
                <a:off x="3792" y="3312"/>
                <a:ext cx="480" cy="250"/>
                <a:chOff x="432" y="3408"/>
                <a:chExt cx="480" cy="250"/>
              </a:xfrm>
            </p:grpSpPr>
            <p:sp>
              <p:nvSpPr>
                <p:cNvPr id="33864" name="Rectangle 47"/>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3865" name="Text Box 48"/>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3 6 7</a:t>
                  </a:r>
                </a:p>
              </p:txBody>
            </p:sp>
          </p:grpSp>
          <p:grpSp>
            <p:nvGrpSpPr>
              <p:cNvPr id="33861" name="Group 49"/>
              <p:cNvGrpSpPr>
                <a:grpSpLocks/>
              </p:cNvGrpSpPr>
              <p:nvPr/>
            </p:nvGrpSpPr>
            <p:grpSpPr bwMode="auto">
              <a:xfrm>
                <a:off x="3792" y="3552"/>
                <a:ext cx="480" cy="250"/>
                <a:chOff x="432" y="3408"/>
                <a:chExt cx="480" cy="250"/>
              </a:xfrm>
            </p:grpSpPr>
            <p:sp>
              <p:nvSpPr>
                <p:cNvPr id="33862" name="Rectangle 50"/>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3863" name="Text Box 51"/>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3 6 8</a:t>
                  </a:r>
                </a:p>
              </p:txBody>
            </p:sp>
          </p:grpSp>
        </p:grpSp>
        <p:grpSp>
          <p:nvGrpSpPr>
            <p:cNvPr id="33824" name="Group 52"/>
            <p:cNvGrpSpPr>
              <a:grpSpLocks/>
            </p:cNvGrpSpPr>
            <p:nvPr/>
          </p:nvGrpSpPr>
          <p:grpSpPr bwMode="auto">
            <a:xfrm>
              <a:off x="4080" y="2640"/>
              <a:ext cx="480" cy="730"/>
              <a:chOff x="4800" y="3216"/>
              <a:chExt cx="480" cy="730"/>
            </a:xfrm>
          </p:grpSpPr>
          <p:grpSp>
            <p:nvGrpSpPr>
              <p:cNvPr id="33850" name="Group 53"/>
              <p:cNvGrpSpPr>
                <a:grpSpLocks/>
              </p:cNvGrpSpPr>
              <p:nvPr/>
            </p:nvGrpSpPr>
            <p:grpSpPr bwMode="auto">
              <a:xfrm>
                <a:off x="4800" y="3216"/>
                <a:ext cx="480" cy="490"/>
                <a:chOff x="3792" y="3312"/>
                <a:chExt cx="480" cy="490"/>
              </a:xfrm>
            </p:grpSpPr>
            <p:grpSp>
              <p:nvGrpSpPr>
                <p:cNvPr id="33854" name="Group 54"/>
                <p:cNvGrpSpPr>
                  <a:grpSpLocks/>
                </p:cNvGrpSpPr>
                <p:nvPr/>
              </p:nvGrpSpPr>
              <p:grpSpPr bwMode="auto">
                <a:xfrm>
                  <a:off x="3792" y="3312"/>
                  <a:ext cx="480" cy="250"/>
                  <a:chOff x="432" y="3408"/>
                  <a:chExt cx="480" cy="250"/>
                </a:xfrm>
              </p:grpSpPr>
              <p:sp>
                <p:nvSpPr>
                  <p:cNvPr id="33858" name="Rectangle 55"/>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3859" name="Text Box 56"/>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3 5 6</a:t>
                    </a:r>
                  </a:p>
                </p:txBody>
              </p:sp>
            </p:grpSp>
            <p:grpSp>
              <p:nvGrpSpPr>
                <p:cNvPr id="33855" name="Group 57"/>
                <p:cNvGrpSpPr>
                  <a:grpSpLocks/>
                </p:cNvGrpSpPr>
                <p:nvPr/>
              </p:nvGrpSpPr>
              <p:grpSpPr bwMode="auto">
                <a:xfrm>
                  <a:off x="3792" y="3552"/>
                  <a:ext cx="480" cy="250"/>
                  <a:chOff x="432" y="3408"/>
                  <a:chExt cx="480" cy="250"/>
                </a:xfrm>
              </p:grpSpPr>
              <p:sp>
                <p:nvSpPr>
                  <p:cNvPr id="33856" name="Rectangle 58"/>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3857" name="Text Box 59"/>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3 5 7</a:t>
                    </a:r>
                  </a:p>
                </p:txBody>
              </p:sp>
            </p:grpSp>
          </p:grpSp>
          <p:grpSp>
            <p:nvGrpSpPr>
              <p:cNvPr id="33851" name="Group 60"/>
              <p:cNvGrpSpPr>
                <a:grpSpLocks/>
              </p:cNvGrpSpPr>
              <p:nvPr/>
            </p:nvGrpSpPr>
            <p:grpSpPr bwMode="auto">
              <a:xfrm>
                <a:off x="4800" y="3696"/>
                <a:ext cx="480" cy="250"/>
                <a:chOff x="432" y="3408"/>
                <a:chExt cx="480" cy="250"/>
              </a:xfrm>
            </p:grpSpPr>
            <p:sp>
              <p:nvSpPr>
                <p:cNvPr id="33852" name="Rectangle 61"/>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3853" name="Text Box 62"/>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6 8 9</a:t>
                  </a:r>
                </a:p>
              </p:txBody>
            </p:sp>
          </p:grpSp>
        </p:grpSp>
        <p:grpSp>
          <p:nvGrpSpPr>
            <p:cNvPr id="33825" name="Group 63"/>
            <p:cNvGrpSpPr>
              <a:grpSpLocks/>
            </p:cNvGrpSpPr>
            <p:nvPr/>
          </p:nvGrpSpPr>
          <p:grpSpPr bwMode="auto">
            <a:xfrm>
              <a:off x="3024" y="1872"/>
              <a:ext cx="480" cy="490"/>
              <a:chOff x="3792" y="3312"/>
              <a:chExt cx="480" cy="490"/>
            </a:xfrm>
          </p:grpSpPr>
          <p:grpSp>
            <p:nvGrpSpPr>
              <p:cNvPr id="33844" name="Group 64"/>
              <p:cNvGrpSpPr>
                <a:grpSpLocks/>
              </p:cNvGrpSpPr>
              <p:nvPr/>
            </p:nvGrpSpPr>
            <p:grpSpPr bwMode="auto">
              <a:xfrm>
                <a:off x="3792" y="3312"/>
                <a:ext cx="480" cy="250"/>
                <a:chOff x="432" y="3408"/>
                <a:chExt cx="480" cy="250"/>
              </a:xfrm>
            </p:grpSpPr>
            <p:sp>
              <p:nvSpPr>
                <p:cNvPr id="33848" name="Rectangle 65"/>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3849" name="Text Box 66"/>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2 3 4</a:t>
                  </a:r>
                </a:p>
              </p:txBody>
            </p:sp>
          </p:grpSp>
          <p:grpSp>
            <p:nvGrpSpPr>
              <p:cNvPr id="33845" name="Group 67"/>
              <p:cNvGrpSpPr>
                <a:grpSpLocks/>
              </p:cNvGrpSpPr>
              <p:nvPr/>
            </p:nvGrpSpPr>
            <p:grpSpPr bwMode="auto">
              <a:xfrm>
                <a:off x="3792" y="3552"/>
                <a:ext cx="480" cy="250"/>
                <a:chOff x="432" y="3408"/>
                <a:chExt cx="480" cy="250"/>
              </a:xfrm>
            </p:grpSpPr>
            <p:sp>
              <p:nvSpPr>
                <p:cNvPr id="33846" name="Rectangle 68"/>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3847" name="Text Box 69"/>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5 6 7</a:t>
                  </a:r>
                </a:p>
              </p:txBody>
            </p:sp>
          </p:grpSp>
        </p:grpSp>
        <p:grpSp>
          <p:nvGrpSpPr>
            <p:cNvPr id="33826" name="Group 70"/>
            <p:cNvGrpSpPr>
              <a:grpSpLocks/>
            </p:cNvGrpSpPr>
            <p:nvPr/>
          </p:nvGrpSpPr>
          <p:grpSpPr bwMode="auto">
            <a:xfrm>
              <a:off x="1344" y="3168"/>
              <a:ext cx="480" cy="490"/>
              <a:chOff x="3792" y="3312"/>
              <a:chExt cx="480" cy="490"/>
            </a:xfrm>
          </p:grpSpPr>
          <p:grpSp>
            <p:nvGrpSpPr>
              <p:cNvPr id="33838" name="Group 71"/>
              <p:cNvGrpSpPr>
                <a:grpSpLocks/>
              </p:cNvGrpSpPr>
              <p:nvPr/>
            </p:nvGrpSpPr>
            <p:grpSpPr bwMode="auto">
              <a:xfrm>
                <a:off x="3792" y="3312"/>
                <a:ext cx="480" cy="250"/>
                <a:chOff x="432" y="3408"/>
                <a:chExt cx="480" cy="250"/>
              </a:xfrm>
            </p:grpSpPr>
            <p:sp>
              <p:nvSpPr>
                <p:cNvPr id="33842" name="Rectangle 72"/>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3843" name="Text Box 73"/>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solidFill>
                        <a:srgbClr val="FF0000"/>
                      </a:solidFill>
                      <a:latin typeface="Times New Roman" pitchFamily="18" charset="0"/>
                    </a:rPr>
                    <a:t>1</a:t>
                  </a:r>
                  <a:r>
                    <a:rPr lang="en-US" altLang="en-US" sz="2000" b="0">
                      <a:latin typeface="Times New Roman" pitchFamily="18" charset="0"/>
                    </a:rPr>
                    <a:t> 2 </a:t>
                  </a:r>
                  <a:r>
                    <a:rPr lang="en-US" altLang="en-US" sz="2000" b="0">
                      <a:solidFill>
                        <a:srgbClr val="FF0000"/>
                      </a:solidFill>
                      <a:latin typeface="Times New Roman" pitchFamily="18" charset="0"/>
                    </a:rPr>
                    <a:t>4</a:t>
                  </a:r>
                </a:p>
              </p:txBody>
            </p:sp>
          </p:grpSp>
          <p:grpSp>
            <p:nvGrpSpPr>
              <p:cNvPr id="33839" name="Group 74"/>
              <p:cNvGrpSpPr>
                <a:grpSpLocks/>
              </p:cNvGrpSpPr>
              <p:nvPr/>
            </p:nvGrpSpPr>
            <p:grpSpPr bwMode="auto">
              <a:xfrm>
                <a:off x="3792" y="3552"/>
                <a:ext cx="480" cy="250"/>
                <a:chOff x="432" y="3408"/>
                <a:chExt cx="480" cy="250"/>
              </a:xfrm>
            </p:grpSpPr>
            <p:sp>
              <p:nvSpPr>
                <p:cNvPr id="33840" name="Rectangle 75"/>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3841" name="Text Box 76"/>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solidFill>
                        <a:srgbClr val="FF0000"/>
                      </a:solidFill>
                      <a:latin typeface="Times New Roman" pitchFamily="18" charset="0"/>
                    </a:rPr>
                    <a:t>4</a:t>
                  </a:r>
                  <a:r>
                    <a:rPr lang="en-US" altLang="en-US" sz="2000" b="0">
                      <a:latin typeface="Times New Roman" pitchFamily="18" charset="0"/>
                    </a:rPr>
                    <a:t> 5 </a:t>
                  </a:r>
                  <a:r>
                    <a:rPr lang="en-US" altLang="en-US" sz="2000" b="0">
                      <a:solidFill>
                        <a:srgbClr val="FF0000"/>
                      </a:solidFill>
                      <a:latin typeface="Times New Roman" pitchFamily="18" charset="0"/>
                    </a:rPr>
                    <a:t>7</a:t>
                  </a:r>
                </a:p>
              </p:txBody>
            </p:sp>
          </p:grpSp>
        </p:grpSp>
        <p:grpSp>
          <p:nvGrpSpPr>
            <p:cNvPr id="33827" name="Group 77"/>
            <p:cNvGrpSpPr>
              <a:grpSpLocks/>
            </p:cNvGrpSpPr>
            <p:nvPr/>
          </p:nvGrpSpPr>
          <p:grpSpPr bwMode="auto">
            <a:xfrm>
              <a:off x="1920" y="3216"/>
              <a:ext cx="480" cy="490"/>
              <a:chOff x="3792" y="3312"/>
              <a:chExt cx="480" cy="490"/>
            </a:xfrm>
          </p:grpSpPr>
          <p:grpSp>
            <p:nvGrpSpPr>
              <p:cNvPr id="33832" name="Group 78"/>
              <p:cNvGrpSpPr>
                <a:grpSpLocks/>
              </p:cNvGrpSpPr>
              <p:nvPr/>
            </p:nvGrpSpPr>
            <p:grpSpPr bwMode="auto">
              <a:xfrm>
                <a:off x="3792" y="3312"/>
                <a:ext cx="480" cy="250"/>
                <a:chOff x="432" y="3408"/>
                <a:chExt cx="480" cy="250"/>
              </a:xfrm>
            </p:grpSpPr>
            <p:sp>
              <p:nvSpPr>
                <p:cNvPr id="33836" name="Rectangle 79"/>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3837" name="Text Box 80"/>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solidFill>
                        <a:srgbClr val="FF0000"/>
                      </a:solidFill>
                      <a:latin typeface="Times New Roman" pitchFamily="18" charset="0"/>
                    </a:rPr>
                    <a:t>1</a:t>
                  </a:r>
                  <a:r>
                    <a:rPr lang="en-US" altLang="en-US" sz="2000" b="0">
                      <a:latin typeface="Times New Roman" pitchFamily="18" charset="0"/>
                    </a:rPr>
                    <a:t> 2 5</a:t>
                  </a:r>
                </a:p>
              </p:txBody>
            </p:sp>
          </p:grpSp>
          <p:grpSp>
            <p:nvGrpSpPr>
              <p:cNvPr id="33833" name="Group 81"/>
              <p:cNvGrpSpPr>
                <a:grpSpLocks/>
              </p:cNvGrpSpPr>
              <p:nvPr/>
            </p:nvGrpSpPr>
            <p:grpSpPr bwMode="auto">
              <a:xfrm>
                <a:off x="3792" y="3552"/>
                <a:ext cx="480" cy="250"/>
                <a:chOff x="432" y="3408"/>
                <a:chExt cx="480" cy="250"/>
              </a:xfrm>
            </p:grpSpPr>
            <p:sp>
              <p:nvSpPr>
                <p:cNvPr id="33834" name="Rectangle 82"/>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3835" name="Text Box 83"/>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solidFill>
                        <a:srgbClr val="FF0000"/>
                      </a:solidFill>
                      <a:latin typeface="Times New Roman" pitchFamily="18" charset="0"/>
                    </a:rPr>
                    <a:t>4</a:t>
                  </a:r>
                  <a:r>
                    <a:rPr lang="en-US" altLang="en-US" sz="2000" b="0">
                      <a:latin typeface="Times New Roman" pitchFamily="18" charset="0"/>
                    </a:rPr>
                    <a:t> 5 8</a:t>
                  </a:r>
                </a:p>
              </p:txBody>
            </p:sp>
          </p:grpSp>
        </p:grpSp>
        <p:grpSp>
          <p:nvGrpSpPr>
            <p:cNvPr id="33828" name="Group 84"/>
            <p:cNvGrpSpPr>
              <a:grpSpLocks/>
            </p:cNvGrpSpPr>
            <p:nvPr/>
          </p:nvGrpSpPr>
          <p:grpSpPr bwMode="auto">
            <a:xfrm>
              <a:off x="3120" y="1056"/>
              <a:ext cx="192" cy="288"/>
              <a:chOff x="2064" y="1872"/>
              <a:chExt cx="192" cy="288"/>
            </a:xfrm>
          </p:grpSpPr>
          <p:sp>
            <p:nvSpPr>
              <p:cNvPr id="33829" name="Rectangle 85"/>
              <p:cNvSpPr>
                <a:spLocks noChangeArrowheads="1"/>
              </p:cNvSpPr>
              <p:nvPr/>
            </p:nvSpPr>
            <p:spPr bwMode="auto">
              <a:xfrm>
                <a:off x="2064" y="1872"/>
                <a:ext cx="192" cy="288"/>
              </a:xfrm>
              <a:prstGeom prst="rect">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3830" name="Line 86"/>
              <p:cNvSpPr>
                <a:spLocks noChangeShapeType="1"/>
              </p:cNvSpPr>
              <p:nvPr/>
            </p:nvSpPr>
            <p:spPr bwMode="auto">
              <a:xfrm>
                <a:off x="2064" y="196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31" name="Line 87"/>
              <p:cNvSpPr>
                <a:spLocks noChangeShapeType="1"/>
              </p:cNvSpPr>
              <p:nvPr/>
            </p:nvSpPr>
            <p:spPr bwMode="auto">
              <a:xfrm>
                <a:off x="2064" y="20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33797" name="Group 88"/>
          <p:cNvGrpSpPr>
            <a:grpSpLocks/>
          </p:cNvGrpSpPr>
          <p:nvPr/>
        </p:nvGrpSpPr>
        <p:grpSpPr bwMode="auto">
          <a:xfrm>
            <a:off x="1212850" y="1736725"/>
            <a:ext cx="381000" cy="609600"/>
            <a:chOff x="2064" y="1872"/>
            <a:chExt cx="192" cy="288"/>
          </a:xfrm>
        </p:grpSpPr>
        <p:sp>
          <p:nvSpPr>
            <p:cNvPr id="33809" name="Rectangle 89"/>
            <p:cNvSpPr>
              <a:spLocks noChangeArrowheads="1"/>
            </p:cNvSpPr>
            <p:nvPr/>
          </p:nvSpPr>
          <p:spPr bwMode="auto">
            <a:xfrm>
              <a:off x="2064" y="1872"/>
              <a:ext cx="192" cy="288"/>
            </a:xfrm>
            <a:prstGeom prst="rect">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3810" name="Line 90"/>
            <p:cNvSpPr>
              <a:spLocks noChangeShapeType="1"/>
            </p:cNvSpPr>
            <p:nvPr/>
          </p:nvSpPr>
          <p:spPr bwMode="auto">
            <a:xfrm>
              <a:off x="2064" y="196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11" name="Line 91"/>
            <p:cNvSpPr>
              <a:spLocks noChangeShapeType="1"/>
            </p:cNvSpPr>
            <p:nvPr/>
          </p:nvSpPr>
          <p:spPr bwMode="auto">
            <a:xfrm>
              <a:off x="2064" y="20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3798" name="Line 92"/>
          <p:cNvSpPr>
            <a:spLocks noChangeShapeType="1"/>
          </p:cNvSpPr>
          <p:nvPr/>
        </p:nvSpPr>
        <p:spPr bwMode="auto">
          <a:xfrm flipH="1">
            <a:off x="603250" y="2346325"/>
            <a:ext cx="769938"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799" name="Line 93"/>
          <p:cNvSpPr>
            <a:spLocks noChangeShapeType="1"/>
          </p:cNvSpPr>
          <p:nvPr/>
        </p:nvSpPr>
        <p:spPr bwMode="auto">
          <a:xfrm>
            <a:off x="1365250" y="2346325"/>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0" name="Line 94"/>
          <p:cNvSpPr>
            <a:spLocks noChangeShapeType="1"/>
          </p:cNvSpPr>
          <p:nvPr/>
        </p:nvSpPr>
        <p:spPr bwMode="auto">
          <a:xfrm>
            <a:off x="1373188" y="2346325"/>
            <a:ext cx="677862"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1" name="Text Box 95"/>
          <p:cNvSpPr txBox="1">
            <a:spLocks noChangeArrowheads="1"/>
          </p:cNvSpPr>
          <p:nvPr/>
        </p:nvSpPr>
        <p:spPr bwMode="auto">
          <a:xfrm>
            <a:off x="527050" y="2346325"/>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400">
                <a:solidFill>
                  <a:srgbClr val="FF0000"/>
                </a:solidFill>
                <a:latin typeface="Times New Roman" pitchFamily="18" charset="0"/>
              </a:rPr>
              <a:t>1,4,7</a:t>
            </a:r>
            <a:endParaRPr lang="en-US" altLang="en-US" sz="1400" b="0">
              <a:solidFill>
                <a:srgbClr val="FF0000"/>
              </a:solidFill>
              <a:latin typeface="Times New Roman" pitchFamily="18" charset="0"/>
            </a:endParaRPr>
          </a:p>
        </p:txBody>
      </p:sp>
      <p:sp>
        <p:nvSpPr>
          <p:cNvPr id="33802" name="Text Box 96"/>
          <p:cNvSpPr txBox="1">
            <a:spLocks noChangeArrowheads="1"/>
          </p:cNvSpPr>
          <p:nvPr/>
        </p:nvSpPr>
        <p:spPr bwMode="auto">
          <a:xfrm>
            <a:off x="831850" y="2727325"/>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400">
                <a:latin typeface="Times New Roman" pitchFamily="18" charset="0"/>
              </a:rPr>
              <a:t>2,5,8</a:t>
            </a:r>
            <a:endParaRPr lang="en-US" altLang="en-US" sz="1400" b="0">
              <a:latin typeface="Times New Roman" pitchFamily="18" charset="0"/>
            </a:endParaRPr>
          </a:p>
        </p:txBody>
      </p:sp>
      <p:sp>
        <p:nvSpPr>
          <p:cNvPr id="33803" name="Text Box 97"/>
          <p:cNvSpPr txBox="1">
            <a:spLocks noChangeArrowheads="1"/>
          </p:cNvSpPr>
          <p:nvPr/>
        </p:nvSpPr>
        <p:spPr bwMode="auto">
          <a:xfrm>
            <a:off x="1746250" y="2346325"/>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400">
                <a:latin typeface="Times New Roman" pitchFamily="18" charset="0"/>
              </a:rPr>
              <a:t>3,6,9</a:t>
            </a:r>
          </a:p>
        </p:txBody>
      </p:sp>
      <p:sp>
        <p:nvSpPr>
          <p:cNvPr id="33804" name="Text Box 98"/>
          <p:cNvSpPr txBox="1">
            <a:spLocks noChangeArrowheads="1"/>
          </p:cNvSpPr>
          <p:nvPr/>
        </p:nvSpPr>
        <p:spPr bwMode="auto">
          <a:xfrm>
            <a:off x="679450" y="1355725"/>
            <a:ext cx="1376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600" b="0">
                <a:latin typeface="Times New Roman" pitchFamily="18" charset="0"/>
              </a:rPr>
              <a:t>Hash Function</a:t>
            </a:r>
            <a:endParaRPr lang="en-US" altLang="en-US" b="0">
              <a:latin typeface="Times New Roman" pitchFamily="18" charset="0"/>
            </a:endParaRPr>
          </a:p>
        </p:txBody>
      </p:sp>
      <p:sp>
        <p:nvSpPr>
          <p:cNvPr id="33805" name="Text Box 99"/>
          <p:cNvSpPr txBox="1">
            <a:spLocks noChangeArrowheads="1"/>
          </p:cNvSpPr>
          <p:nvPr/>
        </p:nvSpPr>
        <p:spPr bwMode="auto">
          <a:xfrm>
            <a:off x="3810000" y="1355725"/>
            <a:ext cx="227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a:latin typeface="Times New Roman" pitchFamily="18" charset="0"/>
              </a:rPr>
              <a:t>Candidate Hash Tree</a:t>
            </a:r>
            <a:endParaRPr lang="en-US" altLang="en-US" b="0">
              <a:latin typeface="Times New Roman" pitchFamily="18" charset="0"/>
            </a:endParaRPr>
          </a:p>
        </p:txBody>
      </p:sp>
      <p:sp>
        <p:nvSpPr>
          <p:cNvPr id="33806" name="Text Box 100"/>
          <p:cNvSpPr txBox="1">
            <a:spLocks noChangeArrowheads="1"/>
          </p:cNvSpPr>
          <p:nvPr/>
        </p:nvSpPr>
        <p:spPr bwMode="auto">
          <a:xfrm>
            <a:off x="304800" y="4495800"/>
            <a:ext cx="114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2000" b="0">
                <a:solidFill>
                  <a:srgbClr val="0C6D9C"/>
                </a:solidFill>
              </a:rPr>
              <a:t>Hash on 1, 4 or 7</a:t>
            </a:r>
            <a:endParaRPr lang="en-US" altLang="en-US" sz="2000" b="0">
              <a:solidFill>
                <a:srgbClr val="0C6D9C"/>
              </a:solidFill>
              <a:sym typeface="Symbol" pitchFamily="18" charset="2"/>
            </a:endParaRPr>
          </a:p>
        </p:txBody>
      </p:sp>
      <p:sp>
        <p:nvSpPr>
          <p:cNvPr id="33807" name="Rectangle 101"/>
          <p:cNvSpPr>
            <a:spLocks noChangeArrowheads="1"/>
          </p:cNvSpPr>
          <p:nvPr/>
        </p:nvSpPr>
        <p:spPr bwMode="auto">
          <a:xfrm>
            <a:off x="1676400" y="3810000"/>
            <a:ext cx="3124200" cy="2286000"/>
          </a:xfrm>
          <a:prstGeom prst="rect">
            <a:avLst/>
          </a:prstGeom>
          <a:noFill/>
          <a:ln w="12700">
            <a:solidFill>
              <a:srgbClr val="008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3808" name="Rectangle 102"/>
          <p:cNvSpPr>
            <a:spLocks noChangeArrowheads="1"/>
          </p:cNvSpPr>
          <p:nvPr/>
        </p:nvSpPr>
        <p:spPr bwMode="auto">
          <a:xfrm>
            <a:off x="5029200" y="4038600"/>
            <a:ext cx="1143000" cy="762000"/>
          </a:xfrm>
          <a:prstGeom prst="rect">
            <a:avLst/>
          </a:prstGeom>
          <a:noFill/>
          <a:ln w="12700">
            <a:solidFill>
              <a:srgbClr val="008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Tree>
    <p:extLst>
      <p:ext uri="{BB962C8B-B14F-4D97-AF65-F5344CB8AC3E}">
        <p14:creationId xmlns:p14="http://schemas.microsoft.com/office/powerpoint/2010/main" val="32417360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4"/>
          <p:cNvSpPr>
            <a:spLocks noGrp="1" noChangeArrowheads="1"/>
          </p:cNvSpPr>
          <p:nvPr>
            <p:ph type="title"/>
          </p:nvPr>
        </p:nvSpPr>
        <p:spPr/>
        <p:txBody>
          <a:bodyPr/>
          <a:lstStyle/>
          <a:p>
            <a:r>
              <a:rPr lang="en-US" altLang="en-US"/>
              <a:t>Support Counting Using a Hash Tree</a:t>
            </a:r>
          </a:p>
        </p:txBody>
      </p:sp>
      <p:sp>
        <p:nvSpPr>
          <p:cNvPr id="34819" name="Text Box 3"/>
          <p:cNvSpPr txBox="1">
            <a:spLocks noChangeArrowheads="1"/>
          </p:cNvSpPr>
          <p:nvPr/>
        </p:nvSpPr>
        <p:spPr bwMode="auto">
          <a:xfrm>
            <a:off x="593725" y="1268413"/>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b="0">
              <a:latin typeface="Wingdings" pitchFamily="2" charset="2"/>
            </a:endParaRPr>
          </a:p>
        </p:txBody>
      </p:sp>
      <p:grpSp>
        <p:nvGrpSpPr>
          <p:cNvPr id="34820" name="Group 4"/>
          <p:cNvGrpSpPr>
            <a:grpSpLocks/>
          </p:cNvGrpSpPr>
          <p:nvPr/>
        </p:nvGrpSpPr>
        <p:grpSpPr bwMode="auto">
          <a:xfrm>
            <a:off x="1981200" y="1736725"/>
            <a:ext cx="6553200" cy="4206875"/>
            <a:chOff x="1296" y="1056"/>
            <a:chExt cx="4128" cy="2650"/>
          </a:xfrm>
        </p:grpSpPr>
        <p:grpSp>
          <p:nvGrpSpPr>
            <p:cNvPr id="34837" name="Group 5"/>
            <p:cNvGrpSpPr>
              <a:grpSpLocks/>
            </p:cNvGrpSpPr>
            <p:nvPr/>
          </p:nvGrpSpPr>
          <p:grpSpPr bwMode="auto">
            <a:xfrm>
              <a:off x="2160" y="1344"/>
              <a:ext cx="2160" cy="528"/>
              <a:chOff x="2160" y="1344"/>
              <a:chExt cx="1056" cy="576"/>
            </a:xfrm>
          </p:grpSpPr>
          <p:sp>
            <p:nvSpPr>
              <p:cNvPr id="34917" name="Line 6"/>
              <p:cNvSpPr>
                <a:spLocks noChangeShapeType="1"/>
              </p:cNvSpPr>
              <p:nvPr/>
            </p:nvSpPr>
            <p:spPr bwMode="auto">
              <a:xfrm flipH="1">
                <a:off x="2160" y="1344"/>
                <a:ext cx="528"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918" name="Line 7"/>
              <p:cNvSpPr>
                <a:spLocks noChangeShapeType="1"/>
              </p:cNvSpPr>
              <p:nvPr/>
            </p:nvSpPr>
            <p:spPr bwMode="auto">
              <a:xfrm>
                <a:off x="2688" y="1344"/>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919" name="Line 8"/>
              <p:cNvSpPr>
                <a:spLocks noChangeShapeType="1"/>
              </p:cNvSpPr>
              <p:nvPr/>
            </p:nvSpPr>
            <p:spPr bwMode="auto">
              <a:xfrm>
                <a:off x="2688" y="1344"/>
                <a:ext cx="528"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4838" name="Group 9"/>
            <p:cNvGrpSpPr>
              <a:grpSpLocks/>
            </p:cNvGrpSpPr>
            <p:nvPr/>
          </p:nvGrpSpPr>
          <p:grpSpPr bwMode="auto">
            <a:xfrm>
              <a:off x="1536" y="2112"/>
              <a:ext cx="1104" cy="384"/>
              <a:chOff x="1680" y="2160"/>
              <a:chExt cx="864" cy="432"/>
            </a:xfrm>
          </p:grpSpPr>
          <p:sp>
            <p:nvSpPr>
              <p:cNvPr id="34914" name="Line 10"/>
              <p:cNvSpPr>
                <a:spLocks noChangeShapeType="1"/>
              </p:cNvSpPr>
              <p:nvPr/>
            </p:nvSpPr>
            <p:spPr bwMode="auto">
              <a:xfrm flipH="1">
                <a:off x="1680" y="2160"/>
                <a:ext cx="48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915" name="Line 11"/>
              <p:cNvSpPr>
                <a:spLocks noChangeShapeType="1"/>
              </p:cNvSpPr>
              <p:nvPr/>
            </p:nvSpPr>
            <p:spPr bwMode="auto">
              <a:xfrm>
                <a:off x="2160" y="2160"/>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916" name="Line 12"/>
              <p:cNvSpPr>
                <a:spLocks noChangeShapeType="1"/>
              </p:cNvSpPr>
              <p:nvPr/>
            </p:nvSpPr>
            <p:spPr bwMode="auto">
              <a:xfrm>
                <a:off x="2160" y="2160"/>
                <a:ext cx="384"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4839" name="Group 13"/>
            <p:cNvGrpSpPr>
              <a:grpSpLocks/>
            </p:cNvGrpSpPr>
            <p:nvPr/>
          </p:nvGrpSpPr>
          <p:grpSpPr bwMode="auto">
            <a:xfrm>
              <a:off x="3552" y="2112"/>
              <a:ext cx="1632" cy="528"/>
              <a:chOff x="2832" y="2160"/>
              <a:chExt cx="816" cy="432"/>
            </a:xfrm>
          </p:grpSpPr>
          <p:sp>
            <p:nvSpPr>
              <p:cNvPr id="34911" name="Line 14"/>
              <p:cNvSpPr>
                <a:spLocks noChangeShapeType="1"/>
              </p:cNvSpPr>
              <p:nvPr/>
            </p:nvSpPr>
            <p:spPr bwMode="auto">
              <a:xfrm flipH="1">
                <a:off x="2832" y="2160"/>
                <a:ext cx="384"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912" name="Line 15"/>
              <p:cNvSpPr>
                <a:spLocks noChangeShapeType="1"/>
              </p:cNvSpPr>
              <p:nvPr/>
            </p:nvSpPr>
            <p:spPr bwMode="auto">
              <a:xfrm>
                <a:off x="3216" y="2160"/>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913" name="Line 16"/>
              <p:cNvSpPr>
                <a:spLocks noChangeShapeType="1"/>
              </p:cNvSpPr>
              <p:nvPr/>
            </p:nvSpPr>
            <p:spPr bwMode="auto">
              <a:xfrm>
                <a:off x="3216" y="2160"/>
                <a:ext cx="432"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4840" name="Group 17"/>
            <p:cNvGrpSpPr>
              <a:grpSpLocks/>
            </p:cNvGrpSpPr>
            <p:nvPr/>
          </p:nvGrpSpPr>
          <p:grpSpPr bwMode="auto">
            <a:xfrm>
              <a:off x="1584" y="2784"/>
              <a:ext cx="1104" cy="432"/>
              <a:chOff x="1584" y="2880"/>
              <a:chExt cx="1104" cy="432"/>
            </a:xfrm>
          </p:grpSpPr>
          <p:sp>
            <p:nvSpPr>
              <p:cNvPr id="34908" name="Line 18"/>
              <p:cNvSpPr>
                <a:spLocks noChangeShapeType="1"/>
              </p:cNvSpPr>
              <p:nvPr/>
            </p:nvSpPr>
            <p:spPr bwMode="auto">
              <a:xfrm flipH="1">
                <a:off x="1584" y="2880"/>
                <a:ext cx="576"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909" name="Line 19"/>
              <p:cNvSpPr>
                <a:spLocks noChangeShapeType="1"/>
              </p:cNvSpPr>
              <p:nvPr/>
            </p:nvSpPr>
            <p:spPr bwMode="auto">
              <a:xfrm>
                <a:off x="2160" y="2880"/>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910" name="Line 20"/>
              <p:cNvSpPr>
                <a:spLocks noChangeShapeType="1"/>
              </p:cNvSpPr>
              <p:nvPr/>
            </p:nvSpPr>
            <p:spPr bwMode="auto">
              <a:xfrm>
                <a:off x="2160" y="2880"/>
                <a:ext cx="528"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4841" name="Group 21"/>
            <p:cNvGrpSpPr>
              <a:grpSpLocks/>
            </p:cNvGrpSpPr>
            <p:nvPr/>
          </p:nvGrpSpPr>
          <p:grpSpPr bwMode="auto">
            <a:xfrm>
              <a:off x="2064" y="1824"/>
              <a:ext cx="192" cy="288"/>
              <a:chOff x="2064" y="1872"/>
              <a:chExt cx="192" cy="288"/>
            </a:xfrm>
          </p:grpSpPr>
          <p:sp>
            <p:nvSpPr>
              <p:cNvPr id="34905" name="Rectangle 22"/>
              <p:cNvSpPr>
                <a:spLocks noChangeArrowheads="1"/>
              </p:cNvSpPr>
              <p:nvPr/>
            </p:nvSpPr>
            <p:spPr bwMode="auto">
              <a:xfrm>
                <a:off x="2064" y="1872"/>
                <a:ext cx="192" cy="288"/>
              </a:xfrm>
              <a:prstGeom prst="rect">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4906" name="Line 23"/>
              <p:cNvSpPr>
                <a:spLocks noChangeShapeType="1"/>
              </p:cNvSpPr>
              <p:nvPr/>
            </p:nvSpPr>
            <p:spPr bwMode="auto">
              <a:xfrm>
                <a:off x="2064" y="196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907" name="Line 24"/>
              <p:cNvSpPr>
                <a:spLocks noChangeShapeType="1"/>
              </p:cNvSpPr>
              <p:nvPr/>
            </p:nvSpPr>
            <p:spPr bwMode="auto">
              <a:xfrm>
                <a:off x="2064" y="20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4842" name="Group 25"/>
            <p:cNvGrpSpPr>
              <a:grpSpLocks/>
            </p:cNvGrpSpPr>
            <p:nvPr/>
          </p:nvGrpSpPr>
          <p:grpSpPr bwMode="auto">
            <a:xfrm>
              <a:off x="4224" y="1824"/>
              <a:ext cx="192" cy="288"/>
              <a:chOff x="3120" y="1872"/>
              <a:chExt cx="192" cy="288"/>
            </a:xfrm>
          </p:grpSpPr>
          <p:sp>
            <p:nvSpPr>
              <p:cNvPr id="34902" name="Rectangle 26"/>
              <p:cNvSpPr>
                <a:spLocks noChangeArrowheads="1"/>
              </p:cNvSpPr>
              <p:nvPr/>
            </p:nvSpPr>
            <p:spPr bwMode="auto">
              <a:xfrm>
                <a:off x="3120" y="1872"/>
                <a:ext cx="192" cy="288"/>
              </a:xfrm>
              <a:prstGeom prst="rect">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4903" name="Line 27"/>
              <p:cNvSpPr>
                <a:spLocks noChangeShapeType="1"/>
              </p:cNvSpPr>
              <p:nvPr/>
            </p:nvSpPr>
            <p:spPr bwMode="auto">
              <a:xfrm>
                <a:off x="3120" y="196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904" name="Line 28"/>
              <p:cNvSpPr>
                <a:spLocks noChangeShapeType="1"/>
              </p:cNvSpPr>
              <p:nvPr/>
            </p:nvSpPr>
            <p:spPr bwMode="auto">
              <a:xfrm>
                <a:off x="3120" y="20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4843" name="Group 29"/>
            <p:cNvGrpSpPr>
              <a:grpSpLocks/>
            </p:cNvGrpSpPr>
            <p:nvPr/>
          </p:nvGrpSpPr>
          <p:grpSpPr bwMode="auto">
            <a:xfrm>
              <a:off x="2064" y="2496"/>
              <a:ext cx="192" cy="288"/>
              <a:chOff x="2064" y="2592"/>
              <a:chExt cx="192" cy="288"/>
            </a:xfrm>
          </p:grpSpPr>
          <p:sp>
            <p:nvSpPr>
              <p:cNvPr id="34899" name="Rectangle 30"/>
              <p:cNvSpPr>
                <a:spLocks noChangeArrowheads="1"/>
              </p:cNvSpPr>
              <p:nvPr/>
            </p:nvSpPr>
            <p:spPr bwMode="auto">
              <a:xfrm>
                <a:off x="2064" y="2592"/>
                <a:ext cx="192" cy="288"/>
              </a:xfrm>
              <a:prstGeom prst="rect">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4900" name="Line 31"/>
              <p:cNvSpPr>
                <a:spLocks noChangeShapeType="1"/>
              </p:cNvSpPr>
              <p:nvPr/>
            </p:nvSpPr>
            <p:spPr bwMode="auto">
              <a:xfrm>
                <a:off x="2064" y="278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901" name="Line 32"/>
              <p:cNvSpPr>
                <a:spLocks noChangeShapeType="1"/>
              </p:cNvSpPr>
              <p:nvPr/>
            </p:nvSpPr>
            <p:spPr bwMode="auto">
              <a:xfrm>
                <a:off x="2064" y="268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4844" name="Group 33"/>
            <p:cNvGrpSpPr>
              <a:grpSpLocks/>
            </p:cNvGrpSpPr>
            <p:nvPr/>
          </p:nvGrpSpPr>
          <p:grpSpPr bwMode="auto">
            <a:xfrm>
              <a:off x="2544" y="3168"/>
              <a:ext cx="480" cy="250"/>
              <a:chOff x="432" y="3408"/>
              <a:chExt cx="480" cy="250"/>
            </a:xfrm>
          </p:grpSpPr>
          <p:sp>
            <p:nvSpPr>
              <p:cNvPr id="34897" name="Rectangle 34"/>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4898" name="Text Box 35"/>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1 </a:t>
                </a:r>
                <a:r>
                  <a:rPr lang="en-US" altLang="en-US" sz="2000" b="0">
                    <a:solidFill>
                      <a:srgbClr val="FF0000"/>
                    </a:solidFill>
                    <a:latin typeface="Times New Roman" pitchFamily="18" charset="0"/>
                  </a:rPr>
                  <a:t>5</a:t>
                </a:r>
                <a:r>
                  <a:rPr lang="en-US" altLang="en-US" sz="2000" b="0">
                    <a:latin typeface="Times New Roman" pitchFamily="18" charset="0"/>
                  </a:rPr>
                  <a:t> 9</a:t>
                </a:r>
              </a:p>
            </p:txBody>
          </p:sp>
        </p:grpSp>
        <p:grpSp>
          <p:nvGrpSpPr>
            <p:cNvPr id="34845" name="Group 36"/>
            <p:cNvGrpSpPr>
              <a:grpSpLocks/>
            </p:cNvGrpSpPr>
            <p:nvPr/>
          </p:nvGrpSpPr>
          <p:grpSpPr bwMode="auto">
            <a:xfrm>
              <a:off x="1296" y="2448"/>
              <a:ext cx="480" cy="250"/>
              <a:chOff x="432" y="3408"/>
              <a:chExt cx="480" cy="250"/>
            </a:xfrm>
          </p:grpSpPr>
          <p:sp>
            <p:nvSpPr>
              <p:cNvPr id="34895" name="Rectangle 37"/>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4896" name="Text Box 38"/>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1 4 5</a:t>
                </a:r>
              </a:p>
            </p:txBody>
          </p:sp>
        </p:grpSp>
        <p:grpSp>
          <p:nvGrpSpPr>
            <p:cNvPr id="34846" name="Group 39"/>
            <p:cNvGrpSpPr>
              <a:grpSpLocks/>
            </p:cNvGrpSpPr>
            <p:nvPr/>
          </p:nvGrpSpPr>
          <p:grpSpPr bwMode="auto">
            <a:xfrm>
              <a:off x="2448" y="2448"/>
              <a:ext cx="480" cy="250"/>
              <a:chOff x="432" y="3408"/>
              <a:chExt cx="480" cy="250"/>
            </a:xfrm>
          </p:grpSpPr>
          <p:sp>
            <p:nvSpPr>
              <p:cNvPr id="34893" name="Rectangle 40"/>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4894" name="Text Box 41"/>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1 3 6</a:t>
                </a:r>
              </a:p>
            </p:txBody>
          </p:sp>
        </p:grpSp>
        <p:grpSp>
          <p:nvGrpSpPr>
            <p:cNvPr id="34847" name="Group 42"/>
            <p:cNvGrpSpPr>
              <a:grpSpLocks/>
            </p:cNvGrpSpPr>
            <p:nvPr/>
          </p:nvGrpSpPr>
          <p:grpSpPr bwMode="auto">
            <a:xfrm>
              <a:off x="3312" y="2640"/>
              <a:ext cx="480" cy="250"/>
              <a:chOff x="432" y="3408"/>
              <a:chExt cx="480" cy="250"/>
            </a:xfrm>
          </p:grpSpPr>
          <p:sp>
            <p:nvSpPr>
              <p:cNvPr id="34891" name="Rectangle 43"/>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4892" name="Text Box 44"/>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3 4 5</a:t>
                </a:r>
              </a:p>
            </p:txBody>
          </p:sp>
        </p:grpSp>
        <p:grpSp>
          <p:nvGrpSpPr>
            <p:cNvPr id="34848" name="Group 45"/>
            <p:cNvGrpSpPr>
              <a:grpSpLocks/>
            </p:cNvGrpSpPr>
            <p:nvPr/>
          </p:nvGrpSpPr>
          <p:grpSpPr bwMode="auto">
            <a:xfrm>
              <a:off x="4944" y="2640"/>
              <a:ext cx="480" cy="490"/>
              <a:chOff x="3792" y="3312"/>
              <a:chExt cx="480" cy="490"/>
            </a:xfrm>
          </p:grpSpPr>
          <p:grpSp>
            <p:nvGrpSpPr>
              <p:cNvPr id="34885" name="Group 46"/>
              <p:cNvGrpSpPr>
                <a:grpSpLocks/>
              </p:cNvGrpSpPr>
              <p:nvPr/>
            </p:nvGrpSpPr>
            <p:grpSpPr bwMode="auto">
              <a:xfrm>
                <a:off x="3792" y="3312"/>
                <a:ext cx="480" cy="250"/>
                <a:chOff x="432" y="3408"/>
                <a:chExt cx="480" cy="250"/>
              </a:xfrm>
            </p:grpSpPr>
            <p:sp>
              <p:nvSpPr>
                <p:cNvPr id="34889" name="Rectangle 47"/>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4890" name="Text Box 48"/>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3 6 7</a:t>
                  </a:r>
                </a:p>
              </p:txBody>
            </p:sp>
          </p:grpSp>
          <p:grpSp>
            <p:nvGrpSpPr>
              <p:cNvPr id="34886" name="Group 49"/>
              <p:cNvGrpSpPr>
                <a:grpSpLocks/>
              </p:cNvGrpSpPr>
              <p:nvPr/>
            </p:nvGrpSpPr>
            <p:grpSpPr bwMode="auto">
              <a:xfrm>
                <a:off x="3792" y="3552"/>
                <a:ext cx="480" cy="250"/>
                <a:chOff x="432" y="3408"/>
                <a:chExt cx="480" cy="250"/>
              </a:xfrm>
            </p:grpSpPr>
            <p:sp>
              <p:nvSpPr>
                <p:cNvPr id="34887" name="Rectangle 50"/>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4888" name="Text Box 51"/>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3 6 8</a:t>
                  </a:r>
                </a:p>
              </p:txBody>
            </p:sp>
          </p:grpSp>
        </p:grpSp>
        <p:grpSp>
          <p:nvGrpSpPr>
            <p:cNvPr id="34849" name="Group 52"/>
            <p:cNvGrpSpPr>
              <a:grpSpLocks/>
            </p:cNvGrpSpPr>
            <p:nvPr/>
          </p:nvGrpSpPr>
          <p:grpSpPr bwMode="auto">
            <a:xfrm>
              <a:off x="4080" y="2640"/>
              <a:ext cx="480" cy="730"/>
              <a:chOff x="4800" y="3216"/>
              <a:chExt cx="480" cy="730"/>
            </a:xfrm>
          </p:grpSpPr>
          <p:grpSp>
            <p:nvGrpSpPr>
              <p:cNvPr id="34875" name="Group 53"/>
              <p:cNvGrpSpPr>
                <a:grpSpLocks/>
              </p:cNvGrpSpPr>
              <p:nvPr/>
            </p:nvGrpSpPr>
            <p:grpSpPr bwMode="auto">
              <a:xfrm>
                <a:off x="4800" y="3216"/>
                <a:ext cx="480" cy="490"/>
                <a:chOff x="3792" y="3312"/>
                <a:chExt cx="480" cy="490"/>
              </a:xfrm>
            </p:grpSpPr>
            <p:grpSp>
              <p:nvGrpSpPr>
                <p:cNvPr id="34879" name="Group 54"/>
                <p:cNvGrpSpPr>
                  <a:grpSpLocks/>
                </p:cNvGrpSpPr>
                <p:nvPr/>
              </p:nvGrpSpPr>
              <p:grpSpPr bwMode="auto">
                <a:xfrm>
                  <a:off x="3792" y="3312"/>
                  <a:ext cx="480" cy="250"/>
                  <a:chOff x="432" y="3408"/>
                  <a:chExt cx="480" cy="250"/>
                </a:xfrm>
              </p:grpSpPr>
              <p:sp>
                <p:nvSpPr>
                  <p:cNvPr id="34883" name="Rectangle 55"/>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4884" name="Text Box 56"/>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3 </a:t>
                    </a:r>
                    <a:r>
                      <a:rPr lang="en-US" altLang="en-US" sz="2000" b="0">
                        <a:solidFill>
                          <a:srgbClr val="FF0000"/>
                        </a:solidFill>
                        <a:latin typeface="Times New Roman" pitchFamily="18" charset="0"/>
                      </a:rPr>
                      <a:t>5</a:t>
                    </a:r>
                    <a:r>
                      <a:rPr lang="en-US" altLang="en-US" sz="2000" b="0">
                        <a:latin typeface="Times New Roman" pitchFamily="18" charset="0"/>
                      </a:rPr>
                      <a:t> 6</a:t>
                    </a:r>
                  </a:p>
                </p:txBody>
              </p:sp>
            </p:grpSp>
            <p:grpSp>
              <p:nvGrpSpPr>
                <p:cNvPr id="34880" name="Group 57"/>
                <p:cNvGrpSpPr>
                  <a:grpSpLocks/>
                </p:cNvGrpSpPr>
                <p:nvPr/>
              </p:nvGrpSpPr>
              <p:grpSpPr bwMode="auto">
                <a:xfrm>
                  <a:off x="3792" y="3552"/>
                  <a:ext cx="480" cy="250"/>
                  <a:chOff x="432" y="3408"/>
                  <a:chExt cx="480" cy="250"/>
                </a:xfrm>
              </p:grpSpPr>
              <p:sp>
                <p:nvSpPr>
                  <p:cNvPr id="34881" name="Rectangle 58"/>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4882" name="Text Box 59"/>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3 </a:t>
                    </a:r>
                    <a:r>
                      <a:rPr lang="en-US" altLang="en-US" sz="2000" b="0">
                        <a:solidFill>
                          <a:srgbClr val="FF0000"/>
                        </a:solidFill>
                        <a:latin typeface="Times New Roman" pitchFamily="18" charset="0"/>
                      </a:rPr>
                      <a:t>5</a:t>
                    </a:r>
                    <a:r>
                      <a:rPr lang="en-US" altLang="en-US" sz="2000" b="0">
                        <a:latin typeface="Times New Roman" pitchFamily="18" charset="0"/>
                      </a:rPr>
                      <a:t> 7</a:t>
                    </a:r>
                  </a:p>
                </p:txBody>
              </p:sp>
            </p:grpSp>
          </p:grpSp>
          <p:grpSp>
            <p:nvGrpSpPr>
              <p:cNvPr id="34876" name="Group 60"/>
              <p:cNvGrpSpPr>
                <a:grpSpLocks/>
              </p:cNvGrpSpPr>
              <p:nvPr/>
            </p:nvGrpSpPr>
            <p:grpSpPr bwMode="auto">
              <a:xfrm>
                <a:off x="4800" y="3696"/>
                <a:ext cx="480" cy="250"/>
                <a:chOff x="432" y="3408"/>
                <a:chExt cx="480" cy="250"/>
              </a:xfrm>
            </p:grpSpPr>
            <p:sp>
              <p:nvSpPr>
                <p:cNvPr id="34877" name="Rectangle 61"/>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4878" name="Text Box 62"/>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6 </a:t>
                  </a:r>
                  <a:r>
                    <a:rPr lang="en-US" altLang="en-US" sz="2000" b="0">
                      <a:solidFill>
                        <a:srgbClr val="FF0000"/>
                      </a:solidFill>
                      <a:latin typeface="Times New Roman" pitchFamily="18" charset="0"/>
                    </a:rPr>
                    <a:t>8</a:t>
                  </a:r>
                  <a:r>
                    <a:rPr lang="en-US" altLang="en-US" sz="2000" b="0">
                      <a:latin typeface="Times New Roman" pitchFamily="18" charset="0"/>
                    </a:rPr>
                    <a:t> 9</a:t>
                  </a:r>
                </a:p>
              </p:txBody>
            </p:sp>
          </p:grpSp>
        </p:grpSp>
        <p:grpSp>
          <p:nvGrpSpPr>
            <p:cNvPr id="34850" name="Group 63"/>
            <p:cNvGrpSpPr>
              <a:grpSpLocks/>
            </p:cNvGrpSpPr>
            <p:nvPr/>
          </p:nvGrpSpPr>
          <p:grpSpPr bwMode="auto">
            <a:xfrm>
              <a:off x="3024" y="1872"/>
              <a:ext cx="480" cy="490"/>
              <a:chOff x="3792" y="3312"/>
              <a:chExt cx="480" cy="490"/>
            </a:xfrm>
          </p:grpSpPr>
          <p:grpSp>
            <p:nvGrpSpPr>
              <p:cNvPr id="34869" name="Group 64"/>
              <p:cNvGrpSpPr>
                <a:grpSpLocks/>
              </p:cNvGrpSpPr>
              <p:nvPr/>
            </p:nvGrpSpPr>
            <p:grpSpPr bwMode="auto">
              <a:xfrm>
                <a:off x="3792" y="3312"/>
                <a:ext cx="480" cy="250"/>
                <a:chOff x="432" y="3408"/>
                <a:chExt cx="480" cy="250"/>
              </a:xfrm>
            </p:grpSpPr>
            <p:sp>
              <p:nvSpPr>
                <p:cNvPr id="34873" name="Rectangle 65"/>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4874" name="Text Box 66"/>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solidFill>
                        <a:srgbClr val="FF0000"/>
                      </a:solidFill>
                      <a:latin typeface="Times New Roman" pitchFamily="18" charset="0"/>
                    </a:rPr>
                    <a:t>2</a:t>
                  </a:r>
                  <a:r>
                    <a:rPr lang="en-US" altLang="en-US" sz="2000" b="0">
                      <a:latin typeface="Times New Roman" pitchFamily="18" charset="0"/>
                    </a:rPr>
                    <a:t> 3 4</a:t>
                  </a:r>
                </a:p>
              </p:txBody>
            </p:sp>
          </p:grpSp>
          <p:grpSp>
            <p:nvGrpSpPr>
              <p:cNvPr id="34870" name="Group 67"/>
              <p:cNvGrpSpPr>
                <a:grpSpLocks/>
              </p:cNvGrpSpPr>
              <p:nvPr/>
            </p:nvGrpSpPr>
            <p:grpSpPr bwMode="auto">
              <a:xfrm>
                <a:off x="3792" y="3552"/>
                <a:ext cx="480" cy="250"/>
                <a:chOff x="432" y="3408"/>
                <a:chExt cx="480" cy="250"/>
              </a:xfrm>
            </p:grpSpPr>
            <p:sp>
              <p:nvSpPr>
                <p:cNvPr id="34871" name="Rectangle 68"/>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4872" name="Text Box 69"/>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solidFill>
                        <a:srgbClr val="FF0000"/>
                      </a:solidFill>
                      <a:latin typeface="Times New Roman" pitchFamily="18" charset="0"/>
                    </a:rPr>
                    <a:t>5</a:t>
                  </a:r>
                  <a:r>
                    <a:rPr lang="en-US" altLang="en-US" sz="2000" b="0">
                      <a:latin typeface="Times New Roman" pitchFamily="18" charset="0"/>
                    </a:rPr>
                    <a:t> 6 7</a:t>
                  </a:r>
                </a:p>
              </p:txBody>
            </p:sp>
          </p:grpSp>
        </p:grpSp>
        <p:grpSp>
          <p:nvGrpSpPr>
            <p:cNvPr id="34851" name="Group 70"/>
            <p:cNvGrpSpPr>
              <a:grpSpLocks/>
            </p:cNvGrpSpPr>
            <p:nvPr/>
          </p:nvGrpSpPr>
          <p:grpSpPr bwMode="auto">
            <a:xfrm>
              <a:off x="1344" y="3168"/>
              <a:ext cx="480" cy="490"/>
              <a:chOff x="3792" y="3312"/>
              <a:chExt cx="480" cy="490"/>
            </a:xfrm>
          </p:grpSpPr>
          <p:grpSp>
            <p:nvGrpSpPr>
              <p:cNvPr id="34863" name="Group 71"/>
              <p:cNvGrpSpPr>
                <a:grpSpLocks/>
              </p:cNvGrpSpPr>
              <p:nvPr/>
            </p:nvGrpSpPr>
            <p:grpSpPr bwMode="auto">
              <a:xfrm>
                <a:off x="3792" y="3312"/>
                <a:ext cx="480" cy="250"/>
                <a:chOff x="432" y="3408"/>
                <a:chExt cx="480" cy="250"/>
              </a:xfrm>
            </p:grpSpPr>
            <p:sp>
              <p:nvSpPr>
                <p:cNvPr id="34867" name="Rectangle 72"/>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4868" name="Text Box 73"/>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1 </a:t>
                  </a:r>
                  <a:r>
                    <a:rPr lang="en-US" altLang="en-US" sz="2000" b="0">
                      <a:solidFill>
                        <a:srgbClr val="FF0000"/>
                      </a:solidFill>
                      <a:latin typeface="Times New Roman" pitchFamily="18" charset="0"/>
                    </a:rPr>
                    <a:t>2</a:t>
                  </a:r>
                  <a:r>
                    <a:rPr lang="en-US" altLang="en-US" sz="2000" b="0">
                      <a:latin typeface="Times New Roman" pitchFamily="18" charset="0"/>
                    </a:rPr>
                    <a:t> 4</a:t>
                  </a:r>
                </a:p>
              </p:txBody>
            </p:sp>
          </p:grpSp>
          <p:grpSp>
            <p:nvGrpSpPr>
              <p:cNvPr id="34864" name="Group 74"/>
              <p:cNvGrpSpPr>
                <a:grpSpLocks/>
              </p:cNvGrpSpPr>
              <p:nvPr/>
            </p:nvGrpSpPr>
            <p:grpSpPr bwMode="auto">
              <a:xfrm>
                <a:off x="3792" y="3552"/>
                <a:ext cx="480" cy="250"/>
                <a:chOff x="432" y="3408"/>
                <a:chExt cx="480" cy="250"/>
              </a:xfrm>
            </p:grpSpPr>
            <p:sp>
              <p:nvSpPr>
                <p:cNvPr id="34865" name="Rectangle 75"/>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4866" name="Text Box 76"/>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4 </a:t>
                  </a:r>
                  <a:r>
                    <a:rPr lang="en-US" altLang="en-US" sz="2000" b="0">
                      <a:solidFill>
                        <a:srgbClr val="FF0000"/>
                      </a:solidFill>
                      <a:latin typeface="Times New Roman" pitchFamily="18" charset="0"/>
                    </a:rPr>
                    <a:t>5</a:t>
                  </a:r>
                  <a:r>
                    <a:rPr lang="en-US" altLang="en-US" sz="2000" b="0">
                      <a:latin typeface="Times New Roman" pitchFamily="18" charset="0"/>
                    </a:rPr>
                    <a:t> 7</a:t>
                  </a:r>
                </a:p>
              </p:txBody>
            </p:sp>
          </p:grpSp>
        </p:grpSp>
        <p:grpSp>
          <p:nvGrpSpPr>
            <p:cNvPr id="34852" name="Group 77"/>
            <p:cNvGrpSpPr>
              <a:grpSpLocks/>
            </p:cNvGrpSpPr>
            <p:nvPr/>
          </p:nvGrpSpPr>
          <p:grpSpPr bwMode="auto">
            <a:xfrm>
              <a:off x="1920" y="3216"/>
              <a:ext cx="480" cy="490"/>
              <a:chOff x="3792" y="3312"/>
              <a:chExt cx="480" cy="490"/>
            </a:xfrm>
          </p:grpSpPr>
          <p:grpSp>
            <p:nvGrpSpPr>
              <p:cNvPr id="34857" name="Group 78"/>
              <p:cNvGrpSpPr>
                <a:grpSpLocks/>
              </p:cNvGrpSpPr>
              <p:nvPr/>
            </p:nvGrpSpPr>
            <p:grpSpPr bwMode="auto">
              <a:xfrm>
                <a:off x="3792" y="3312"/>
                <a:ext cx="480" cy="250"/>
                <a:chOff x="432" y="3408"/>
                <a:chExt cx="480" cy="250"/>
              </a:xfrm>
            </p:grpSpPr>
            <p:sp>
              <p:nvSpPr>
                <p:cNvPr id="34861" name="Rectangle 79"/>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4862" name="Text Box 80"/>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1 </a:t>
                  </a:r>
                  <a:r>
                    <a:rPr lang="en-US" altLang="en-US" sz="2000" b="0">
                      <a:solidFill>
                        <a:srgbClr val="FF0000"/>
                      </a:solidFill>
                      <a:latin typeface="Times New Roman" pitchFamily="18" charset="0"/>
                    </a:rPr>
                    <a:t>2</a:t>
                  </a:r>
                  <a:r>
                    <a:rPr lang="en-US" altLang="en-US" sz="2000" b="0">
                      <a:latin typeface="Times New Roman" pitchFamily="18" charset="0"/>
                    </a:rPr>
                    <a:t> </a:t>
                  </a:r>
                  <a:r>
                    <a:rPr lang="en-US" altLang="en-US" sz="2000" b="0">
                      <a:solidFill>
                        <a:srgbClr val="FF0000"/>
                      </a:solidFill>
                      <a:latin typeface="Times New Roman" pitchFamily="18" charset="0"/>
                    </a:rPr>
                    <a:t>5</a:t>
                  </a:r>
                </a:p>
              </p:txBody>
            </p:sp>
          </p:grpSp>
          <p:grpSp>
            <p:nvGrpSpPr>
              <p:cNvPr id="34858" name="Group 81"/>
              <p:cNvGrpSpPr>
                <a:grpSpLocks/>
              </p:cNvGrpSpPr>
              <p:nvPr/>
            </p:nvGrpSpPr>
            <p:grpSpPr bwMode="auto">
              <a:xfrm>
                <a:off x="3792" y="3552"/>
                <a:ext cx="480" cy="250"/>
                <a:chOff x="432" y="3408"/>
                <a:chExt cx="480" cy="250"/>
              </a:xfrm>
            </p:grpSpPr>
            <p:sp>
              <p:nvSpPr>
                <p:cNvPr id="34859" name="Rectangle 82"/>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4860" name="Text Box 83"/>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4 </a:t>
                  </a:r>
                  <a:r>
                    <a:rPr lang="en-US" altLang="en-US" sz="2000" b="0">
                      <a:solidFill>
                        <a:srgbClr val="FF0000"/>
                      </a:solidFill>
                      <a:latin typeface="Times New Roman" pitchFamily="18" charset="0"/>
                    </a:rPr>
                    <a:t>5</a:t>
                  </a:r>
                  <a:r>
                    <a:rPr lang="en-US" altLang="en-US" sz="2000" b="0">
                      <a:latin typeface="Times New Roman" pitchFamily="18" charset="0"/>
                    </a:rPr>
                    <a:t> </a:t>
                  </a:r>
                  <a:r>
                    <a:rPr lang="en-US" altLang="en-US" sz="2000" b="0">
                      <a:solidFill>
                        <a:srgbClr val="FF0000"/>
                      </a:solidFill>
                      <a:latin typeface="Times New Roman" pitchFamily="18" charset="0"/>
                    </a:rPr>
                    <a:t>8</a:t>
                  </a:r>
                </a:p>
              </p:txBody>
            </p:sp>
          </p:grpSp>
        </p:grpSp>
        <p:grpSp>
          <p:nvGrpSpPr>
            <p:cNvPr id="34853" name="Group 84"/>
            <p:cNvGrpSpPr>
              <a:grpSpLocks/>
            </p:cNvGrpSpPr>
            <p:nvPr/>
          </p:nvGrpSpPr>
          <p:grpSpPr bwMode="auto">
            <a:xfrm>
              <a:off x="3120" y="1056"/>
              <a:ext cx="192" cy="288"/>
              <a:chOff x="2064" y="1872"/>
              <a:chExt cx="192" cy="288"/>
            </a:xfrm>
          </p:grpSpPr>
          <p:sp>
            <p:nvSpPr>
              <p:cNvPr id="34854" name="Rectangle 85"/>
              <p:cNvSpPr>
                <a:spLocks noChangeArrowheads="1"/>
              </p:cNvSpPr>
              <p:nvPr/>
            </p:nvSpPr>
            <p:spPr bwMode="auto">
              <a:xfrm>
                <a:off x="2064" y="1872"/>
                <a:ext cx="192" cy="288"/>
              </a:xfrm>
              <a:prstGeom prst="rect">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4855" name="Line 86"/>
              <p:cNvSpPr>
                <a:spLocks noChangeShapeType="1"/>
              </p:cNvSpPr>
              <p:nvPr/>
            </p:nvSpPr>
            <p:spPr bwMode="auto">
              <a:xfrm>
                <a:off x="2064" y="196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56" name="Line 87"/>
              <p:cNvSpPr>
                <a:spLocks noChangeShapeType="1"/>
              </p:cNvSpPr>
              <p:nvPr/>
            </p:nvSpPr>
            <p:spPr bwMode="auto">
              <a:xfrm>
                <a:off x="2064" y="20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34821" name="Group 88"/>
          <p:cNvGrpSpPr>
            <a:grpSpLocks/>
          </p:cNvGrpSpPr>
          <p:nvPr/>
        </p:nvGrpSpPr>
        <p:grpSpPr bwMode="auto">
          <a:xfrm>
            <a:off x="1212850" y="1736725"/>
            <a:ext cx="381000" cy="609600"/>
            <a:chOff x="2064" y="1872"/>
            <a:chExt cx="192" cy="288"/>
          </a:xfrm>
        </p:grpSpPr>
        <p:sp>
          <p:nvSpPr>
            <p:cNvPr id="34834" name="Rectangle 89"/>
            <p:cNvSpPr>
              <a:spLocks noChangeArrowheads="1"/>
            </p:cNvSpPr>
            <p:nvPr/>
          </p:nvSpPr>
          <p:spPr bwMode="auto">
            <a:xfrm>
              <a:off x="2064" y="1872"/>
              <a:ext cx="192" cy="288"/>
            </a:xfrm>
            <a:prstGeom prst="rect">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4835" name="Line 90"/>
            <p:cNvSpPr>
              <a:spLocks noChangeShapeType="1"/>
            </p:cNvSpPr>
            <p:nvPr/>
          </p:nvSpPr>
          <p:spPr bwMode="auto">
            <a:xfrm>
              <a:off x="2064" y="196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6" name="Line 91"/>
            <p:cNvSpPr>
              <a:spLocks noChangeShapeType="1"/>
            </p:cNvSpPr>
            <p:nvPr/>
          </p:nvSpPr>
          <p:spPr bwMode="auto">
            <a:xfrm>
              <a:off x="2064" y="20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4822" name="Line 92"/>
          <p:cNvSpPr>
            <a:spLocks noChangeShapeType="1"/>
          </p:cNvSpPr>
          <p:nvPr/>
        </p:nvSpPr>
        <p:spPr bwMode="auto">
          <a:xfrm flipH="1">
            <a:off x="603250" y="2346325"/>
            <a:ext cx="769938"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3" name="Line 93"/>
          <p:cNvSpPr>
            <a:spLocks noChangeShapeType="1"/>
          </p:cNvSpPr>
          <p:nvPr/>
        </p:nvSpPr>
        <p:spPr bwMode="auto">
          <a:xfrm>
            <a:off x="1365250" y="2346325"/>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4" name="Line 94"/>
          <p:cNvSpPr>
            <a:spLocks noChangeShapeType="1"/>
          </p:cNvSpPr>
          <p:nvPr/>
        </p:nvSpPr>
        <p:spPr bwMode="auto">
          <a:xfrm>
            <a:off x="1373188" y="2346325"/>
            <a:ext cx="677862"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5" name="Text Box 95"/>
          <p:cNvSpPr txBox="1">
            <a:spLocks noChangeArrowheads="1"/>
          </p:cNvSpPr>
          <p:nvPr/>
        </p:nvSpPr>
        <p:spPr bwMode="auto">
          <a:xfrm>
            <a:off x="527050" y="2346325"/>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400">
                <a:latin typeface="Times New Roman" pitchFamily="18" charset="0"/>
              </a:rPr>
              <a:t>1,4,7</a:t>
            </a:r>
            <a:endParaRPr lang="en-US" altLang="en-US" sz="1400" b="0">
              <a:latin typeface="Times New Roman" pitchFamily="18" charset="0"/>
            </a:endParaRPr>
          </a:p>
        </p:txBody>
      </p:sp>
      <p:sp>
        <p:nvSpPr>
          <p:cNvPr id="34826" name="Text Box 96"/>
          <p:cNvSpPr txBox="1">
            <a:spLocks noChangeArrowheads="1"/>
          </p:cNvSpPr>
          <p:nvPr/>
        </p:nvSpPr>
        <p:spPr bwMode="auto">
          <a:xfrm>
            <a:off x="831850" y="2727325"/>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400">
                <a:solidFill>
                  <a:srgbClr val="FF0000"/>
                </a:solidFill>
                <a:latin typeface="Times New Roman" pitchFamily="18" charset="0"/>
              </a:rPr>
              <a:t>2,5,8</a:t>
            </a:r>
            <a:endParaRPr lang="en-US" altLang="en-US" sz="1400" b="0">
              <a:solidFill>
                <a:srgbClr val="FF0000"/>
              </a:solidFill>
              <a:latin typeface="Times New Roman" pitchFamily="18" charset="0"/>
            </a:endParaRPr>
          </a:p>
        </p:txBody>
      </p:sp>
      <p:sp>
        <p:nvSpPr>
          <p:cNvPr id="34827" name="Text Box 97"/>
          <p:cNvSpPr txBox="1">
            <a:spLocks noChangeArrowheads="1"/>
          </p:cNvSpPr>
          <p:nvPr/>
        </p:nvSpPr>
        <p:spPr bwMode="auto">
          <a:xfrm>
            <a:off x="1746250" y="2346325"/>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400">
                <a:latin typeface="Times New Roman" pitchFamily="18" charset="0"/>
              </a:rPr>
              <a:t>3,6,9</a:t>
            </a:r>
          </a:p>
        </p:txBody>
      </p:sp>
      <p:sp>
        <p:nvSpPr>
          <p:cNvPr id="34828" name="Text Box 98"/>
          <p:cNvSpPr txBox="1">
            <a:spLocks noChangeArrowheads="1"/>
          </p:cNvSpPr>
          <p:nvPr/>
        </p:nvSpPr>
        <p:spPr bwMode="auto">
          <a:xfrm>
            <a:off x="679450" y="1355725"/>
            <a:ext cx="1376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600" b="0">
                <a:latin typeface="Times New Roman" pitchFamily="18" charset="0"/>
              </a:rPr>
              <a:t>Hash Function</a:t>
            </a:r>
            <a:endParaRPr lang="en-US" altLang="en-US" b="0">
              <a:latin typeface="Times New Roman" pitchFamily="18" charset="0"/>
            </a:endParaRPr>
          </a:p>
        </p:txBody>
      </p:sp>
      <p:sp>
        <p:nvSpPr>
          <p:cNvPr id="34829" name="Text Box 99"/>
          <p:cNvSpPr txBox="1">
            <a:spLocks noChangeArrowheads="1"/>
          </p:cNvSpPr>
          <p:nvPr/>
        </p:nvSpPr>
        <p:spPr bwMode="auto">
          <a:xfrm>
            <a:off x="3810000" y="1355725"/>
            <a:ext cx="227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a:latin typeface="Times New Roman" pitchFamily="18" charset="0"/>
              </a:rPr>
              <a:t>Candidate Hash Tree</a:t>
            </a:r>
            <a:endParaRPr lang="en-US" altLang="en-US" b="0">
              <a:latin typeface="Times New Roman" pitchFamily="18" charset="0"/>
            </a:endParaRPr>
          </a:p>
        </p:txBody>
      </p:sp>
      <p:sp>
        <p:nvSpPr>
          <p:cNvPr id="34830" name="Rectangle 100"/>
          <p:cNvSpPr>
            <a:spLocks noChangeArrowheads="1"/>
          </p:cNvSpPr>
          <p:nvPr/>
        </p:nvSpPr>
        <p:spPr bwMode="auto">
          <a:xfrm>
            <a:off x="1828800" y="4953000"/>
            <a:ext cx="3048000" cy="1066800"/>
          </a:xfrm>
          <a:prstGeom prst="rect">
            <a:avLst/>
          </a:prstGeom>
          <a:noFill/>
          <a:ln w="12700">
            <a:solidFill>
              <a:srgbClr val="008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4831" name="Rectangle 101"/>
          <p:cNvSpPr>
            <a:spLocks noChangeArrowheads="1"/>
          </p:cNvSpPr>
          <p:nvPr/>
        </p:nvSpPr>
        <p:spPr bwMode="auto">
          <a:xfrm>
            <a:off x="4495800" y="2895600"/>
            <a:ext cx="1143000" cy="990600"/>
          </a:xfrm>
          <a:prstGeom prst="rect">
            <a:avLst/>
          </a:prstGeom>
          <a:noFill/>
          <a:ln w="12700">
            <a:solidFill>
              <a:srgbClr val="008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4832" name="Text Box 102"/>
          <p:cNvSpPr txBox="1">
            <a:spLocks noChangeArrowheads="1"/>
          </p:cNvSpPr>
          <p:nvPr/>
        </p:nvSpPr>
        <p:spPr bwMode="auto">
          <a:xfrm>
            <a:off x="304800" y="4495800"/>
            <a:ext cx="114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2000" b="0">
                <a:solidFill>
                  <a:srgbClr val="0C6D9C"/>
                </a:solidFill>
              </a:rPr>
              <a:t>Hash on 2, 5 or 8</a:t>
            </a:r>
            <a:endParaRPr lang="en-US" altLang="en-US" sz="2000" b="0">
              <a:solidFill>
                <a:srgbClr val="0C6D9C"/>
              </a:solidFill>
              <a:sym typeface="Symbol" pitchFamily="18" charset="2"/>
            </a:endParaRPr>
          </a:p>
        </p:txBody>
      </p:sp>
      <p:sp>
        <p:nvSpPr>
          <p:cNvPr id="34833" name="Rectangle 103"/>
          <p:cNvSpPr>
            <a:spLocks noChangeArrowheads="1"/>
          </p:cNvSpPr>
          <p:nvPr/>
        </p:nvSpPr>
        <p:spPr bwMode="auto">
          <a:xfrm>
            <a:off x="6172200" y="4114800"/>
            <a:ext cx="1143000" cy="1447800"/>
          </a:xfrm>
          <a:prstGeom prst="rect">
            <a:avLst/>
          </a:prstGeom>
          <a:noFill/>
          <a:ln w="12700">
            <a:solidFill>
              <a:srgbClr val="008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Tree>
    <p:extLst>
      <p:ext uri="{BB962C8B-B14F-4D97-AF65-F5344CB8AC3E}">
        <p14:creationId xmlns:p14="http://schemas.microsoft.com/office/powerpoint/2010/main" val="19187345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4"/>
          <p:cNvSpPr>
            <a:spLocks noGrp="1" noChangeArrowheads="1"/>
          </p:cNvSpPr>
          <p:nvPr>
            <p:ph type="title"/>
          </p:nvPr>
        </p:nvSpPr>
        <p:spPr/>
        <p:txBody>
          <a:bodyPr/>
          <a:lstStyle/>
          <a:p>
            <a:r>
              <a:rPr lang="en-US" altLang="en-US"/>
              <a:t>Support Counting Using a Hash Tree</a:t>
            </a:r>
          </a:p>
        </p:txBody>
      </p:sp>
      <p:sp>
        <p:nvSpPr>
          <p:cNvPr id="35843" name="Text Box 3"/>
          <p:cNvSpPr txBox="1">
            <a:spLocks noChangeArrowheads="1"/>
          </p:cNvSpPr>
          <p:nvPr/>
        </p:nvSpPr>
        <p:spPr bwMode="auto">
          <a:xfrm>
            <a:off x="593725" y="1268413"/>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b="0">
              <a:latin typeface="Wingdings" pitchFamily="2" charset="2"/>
            </a:endParaRPr>
          </a:p>
        </p:txBody>
      </p:sp>
      <p:grpSp>
        <p:nvGrpSpPr>
          <p:cNvPr id="35844" name="Group 4"/>
          <p:cNvGrpSpPr>
            <a:grpSpLocks/>
          </p:cNvGrpSpPr>
          <p:nvPr/>
        </p:nvGrpSpPr>
        <p:grpSpPr bwMode="auto">
          <a:xfrm>
            <a:off x="1981200" y="1736725"/>
            <a:ext cx="6553200" cy="4206875"/>
            <a:chOff x="1296" y="1056"/>
            <a:chExt cx="4128" cy="2650"/>
          </a:xfrm>
        </p:grpSpPr>
        <p:grpSp>
          <p:nvGrpSpPr>
            <p:cNvPr id="35861" name="Group 5"/>
            <p:cNvGrpSpPr>
              <a:grpSpLocks/>
            </p:cNvGrpSpPr>
            <p:nvPr/>
          </p:nvGrpSpPr>
          <p:grpSpPr bwMode="auto">
            <a:xfrm>
              <a:off x="2160" y="1344"/>
              <a:ext cx="2160" cy="528"/>
              <a:chOff x="2160" y="1344"/>
              <a:chExt cx="1056" cy="576"/>
            </a:xfrm>
          </p:grpSpPr>
          <p:sp>
            <p:nvSpPr>
              <p:cNvPr id="35941" name="Line 6"/>
              <p:cNvSpPr>
                <a:spLocks noChangeShapeType="1"/>
              </p:cNvSpPr>
              <p:nvPr/>
            </p:nvSpPr>
            <p:spPr bwMode="auto">
              <a:xfrm flipH="1">
                <a:off x="2160" y="1344"/>
                <a:ext cx="528"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942" name="Line 7"/>
              <p:cNvSpPr>
                <a:spLocks noChangeShapeType="1"/>
              </p:cNvSpPr>
              <p:nvPr/>
            </p:nvSpPr>
            <p:spPr bwMode="auto">
              <a:xfrm>
                <a:off x="2688" y="1344"/>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943" name="Line 8"/>
              <p:cNvSpPr>
                <a:spLocks noChangeShapeType="1"/>
              </p:cNvSpPr>
              <p:nvPr/>
            </p:nvSpPr>
            <p:spPr bwMode="auto">
              <a:xfrm>
                <a:off x="2688" y="1344"/>
                <a:ext cx="528"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862" name="Group 9"/>
            <p:cNvGrpSpPr>
              <a:grpSpLocks/>
            </p:cNvGrpSpPr>
            <p:nvPr/>
          </p:nvGrpSpPr>
          <p:grpSpPr bwMode="auto">
            <a:xfrm>
              <a:off x="1536" y="2112"/>
              <a:ext cx="1104" cy="384"/>
              <a:chOff x="1680" y="2160"/>
              <a:chExt cx="864" cy="432"/>
            </a:xfrm>
          </p:grpSpPr>
          <p:sp>
            <p:nvSpPr>
              <p:cNvPr id="35938" name="Line 10"/>
              <p:cNvSpPr>
                <a:spLocks noChangeShapeType="1"/>
              </p:cNvSpPr>
              <p:nvPr/>
            </p:nvSpPr>
            <p:spPr bwMode="auto">
              <a:xfrm flipH="1">
                <a:off x="1680" y="2160"/>
                <a:ext cx="48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939" name="Line 11"/>
              <p:cNvSpPr>
                <a:spLocks noChangeShapeType="1"/>
              </p:cNvSpPr>
              <p:nvPr/>
            </p:nvSpPr>
            <p:spPr bwMode="auto">
              <a:xfrm>
                <a:off x="2160" y="2160"/>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940" name="Line 12"/>
              <p:cNvSpPr>
                <a:spLocks noChangeShapeType="1"/>
              </p:cNvSpPr>
              <p:nvPr/>
            </p:nvSpPr>
            <p:spPr bwMode="auto">
              <a:xfrm>
                <a:off x="2160" y="2160"/>
                <a:ext cx="384"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863" name="Group 13"/>
            <p:cNvGrpSpPr>
              <a:grpSpLocks/>
            </p:cNvGrpSpPr>
            <p:nvPr/>
          </p:nvGrpSpPr>
          <p:grpSpPr bwMode="auto">
            <a:xfrm>
              <a:off x="3552" y="2112"/>
              <a:ext cx="1632" cy="528"/>
              <a:chOff x="2832" y="2160"/>
              <a:chExt cx="816" cy="432"/>
            </a:xfrm>
          </p:grpSpPr>
          <p:sp>
            <p:nvSpPr>
              <p:cNvPr id="35935" name="Line 14"/>
              <p:cNvSpPr>
                <a:spLocks noChangeShapeType="1"/>
              </p:cNvSpPr>
              <p:nvPr/>
            </p:nvSpPr>
            <p:spPr bwMode="auto">
              <a:xfrm flipH="1">
                <a:off x="2832" y="2160"/>
                <a:ext cx="384"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936" name="Line 15"/>
              <p:cNvSpPr>
                <a:spLocks noChangeShapeType="1"/>
              </p:cNvSpPr>
              <p:nvPr/>
            </p:nvSpPr>
            <p:spPr bwMode="auto">
              <a:xfrm>
                <a:off x="3216" y="2160"/>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937" name="Line 16"/>
              <p:cNvSpPr>
                <a:spLocks noChangeShapeType="1"/>
              </p:cNvSpPr>
              <p:nvPr/>
            </p:nvSpPr>
            <p:spPr bwMode="auto">
              <a:xfrm>
                <a:off x="3216" y="2160"/>
                <a:ext cx="432"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864" name="Group 17"/>
            <p:cNvGrpSpPr>
              <a:grpSpLocks/>
            </p:cNvGrpSpPr>
            <p:nvPr/>
          </p:nvGrpSpPr>
          <p:grpSpPr bwMode="auto">
            <a:xfrm>
              <a:off x="1584" y="2784"/>
              <a:ext cx="1104" cy="432"/>
              <a:chOff x="1584" y="2880"/>
              <a:chExt cx="1104" cy="432"/>
            </a:xfrm>
          </p:grpSpPr>
          <p:sp>
            <p:nvSpPr>
              <p:cNvPr id="35932" name="Line 18"/>
              <p:cNvSpPr>
                <a:spLocks noChangeShapeType="1"/>
              </p:cNvSpPr>
              <p:nvPr/>
            </p:nvSpPr>
            <p:spPr bwMode="auto">
              <a:xfrm flipH="1">
                <a:off x="1584" y="2880"/>
                <a:ext cx="576"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933" name="Line 19"/>
              <p:cNvSpPr>
                <a:spLocks noChangeShapeType="1"/>
              </p:cNvSpPr>
              <p:nvPr/>
            </p:nvSpPr>
            <p:spPr bwMode="auto">
              <a:xfrm>
                <a:off x="2160" y="2880"/>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934" name="Line 20"/>
              <p:cNvSpPr>
                <a:spLocks noChangeShapeType="1"/>
              </p:cNvSpPr>
              <p:nvPr/>
            </p:nvSpPr>
            <p:spPr bwMode="auto">
              <a:xfrm>
                <a:off x="2160" y="2880"/>
                <a:ext cx="528"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865" name="Group 21"/>
            <p:cNvGrpSpPr>
              <a:grpSpLocks/>
            </p:cNvGrpSpPr>
            <p:nvPr/>
          </p:nvGrpSpPr>
          <p:grpSpPr bwMode="auto">
            <a:xfrm>
              <a:off x="2064" y="1824"/>
              <a:ext cx="192" cy="288"/>
              <a:chOff x="2064" y="1872"/>
              <a:chExt cx="192" cy="288"/>
            </a:xfrm>
          </p:grpSpPr>
          <p:sp>
            <p:nvSpPr>
              <p:cNvPr id="35929" name="Rectangle 22"/>
              <p:cNvSpPr>
                <a:spLocks noChangeArrowheads="1"/>
              </p:cNvSpPr>
              <p:nvPr/>
            </p:nvSpPr>
            <p:spPr bwMode="auto">
              <a:xfrm>
                <a:off x="2064" y="1872"/>
                <a:ext cx="192" cy="288"/>
              </a:xfrm>
              <a:prstGeom prst="rect">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5930" name="Line 23"/>
              <p:cNvSpPr>
                <a:spLocks noChangeShapeType="1"/>
              </p:cNvSpPr>
              <p:nvPr/>
            </p:nvSpPr>
            <p:spPr bwMode="auto">
              <a:xfrm>
                <a:off x="2064" y="196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931" name="Line 24"/>
              <p:cNvSpPr>
                <a:spLocks noChangeShapeType="1"/>
              </p:cNvSpPr>
              <p:nvPr/>
            </p:nvSpPr>
            <p:spPr bwMode="auto">
              <a:xfrm>
                <a:off x="2064" y="20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866" name="Group 25"/>
            <p:cNvGrpSpPr>
              <a:grpSpLocks/>
            </p:cNvGrpSpPr>
            <p:nvPr/>
          </p:nvGrpSpPr>
          <p:grpSpPr bwMode="auto">
            <a:xfrm>
              <a:off x="4224" y="1824"/>
              <a:ext cx="192" cy="288"/>
              <a:chOff x="3120" y="1872"/>
              <a:chExt cx="192" cy="288"/>
            </a:xfrm>
          </p:grpSpPr>
          <p:sp>
            <p:nvSpPr>
              <p:cNvPr id="35926" name="Rectangle 26"/>
              <p:cNvSpPr>
                <a:spLocks noChangeArrowheads="1"/>
              </p:cNvSpPr>
              <p:nvPr/>
            </p:nvSpPr>
            <p:spPr bwMode="auto">
              <a:xfrm>
                <a:off x="3120" y="1872"/>
                <a:ext cx="192" cy="288"/>
              </a:xfrm>
              <a:prstGeom prst="rect">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5927" name="Line 27"/>
              <p:cNvSpPr>
                <a:spLocks noChangeShapeType="1"/>
              </p:cNvSpPr>
              <p:nvPr/>
            </p:nvSpPr>
            <p:spPr bwMode="auto">
              <a:xfrm>
                <a:off x="3120" y="196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928" name="Line 28"/>
              <p:cNvSpPr>
                <a:spLocks noChangeShapeType="1"/>
              </p:cNvSpPr>
              <p:nvPr/>
            </p:nvSpPr>
            <p:spPr bwMode="auto">
              <a:xfrm>
                <a:off x="3120" y="20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867" name="Group 29"/>
            <p:cNvGrpSpPr>
              <a:grpSpLocks/>
            </p:cNvGrpSpPr>
            <p:nvPr/>
          </p:nvGrpSpPr>
          <p:grpSpPr bwMode="auto">
            <a:xfrm>
              <a:off x="2064" y="2496"/>
              <a:ext cx="192" cy="288"/>
              <a:chOff x="2064" y="2592"/>
              <a:chExt cx="192" cy="288"/>
            </a:xfrm>
          </p:grpSpPr>
          <p:sp>
            <p:nvSpPr>
              <p:cNvPr id="35923" name="Rectangle 30"/>
              <p:cNvSpPr>
                <a:spLocks noChangeArrowheads="1"/>
              </p:cNvSpPr>
              <p:nvPr/>
            </p:nvSpPr>
            <p:spPr bwMode="auto">
              <a:xfrm>
                <a:off x="2064" y="2592"/>
                <a:ext cx="192" cy="288"/>
              </a:xfrm>
              <a:prstGeom prst="rect">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5924" name="Line 31"/>
              <p:cNvSpPr>
                <a:spLocks noChangeShapeType="1"/>
              </p:cNvSpPr>
              <p:nvPr/>
            </p:nvSpPr>
            <p:spPr bwMode="auto">
              <a:xfrm>
                <a:off x="2064" y="278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925" name="Line 32"/>
              <p:cNvSpPr>
                <a:spLocks noChangeShapeType="1"/>
              </p:cNvSpPr>
              <p:nvPr/>
            </p:nvSpPr>
            <p:spPr bwMode="auto">
              <a:xfrm>
                <a:off x="2064" y="268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868" name="Group 33"/>
            <p:cNvGrpSpPr>
              <a:grpSpLocks/>
            </p:cNvGrpSpPr>
            <p:nvPr/>
          </p:nvGrpSpPr>
          <p:grpSpPr bwMode="auto">
            <a:xfrm>
              <a:off x="2544" y="3168"/>
              <a:ext cx="480" cy="250"/>
              <a:chOff x="432" y="3408"/>
              <a:chExt cx="480" cy="250"/>
            </a:xfrm>
          </p:grpSpPr>
          <p:sp>
            <p:nvSpPr>
              <p:cNvPr id="35921" name="Rectangle 34"/>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5922" name="Text Box 35"/>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1 5 </a:t>
                </a:r>
                <a:r>
                  <a:rPr lang="en-US" altLang="en-US" sz="2000" b="0">
                    <a:solidFill>
                      <a:srgbClr val="FF0000"/>
                    </a:solidFill>
                    <a:latin typeface="Times New Roman" pitchFamily="18" charset="0"/>
                  </a:rPr>
                  <a:t>9</a:t>
                </a:r>
              </a:p>
            </p:txBody>
          </p:sp>
        </p:grpSp>
        <p:grpSp>
          <p:nvGrpSpPr>
            <p:cNvPr id="35869" name="Group 36"/>
            <p:cNvGrpSpPr>
              <a:grpSpLocks/>
            </p:cNvGrpSpPr>
            <p:nvPr/>
          </p:nvGrpSpPr>
          <p:grpSpPr bwMode="auto">
            <a:xfrm>
              <a:off x="1296" y="2448"/>
              <a:ext cx="480" cy="250"/>
              <a:chOff x="432" y="3408"/>
              <a:chExt cx="480" cy="250"/>
            </a:xfrm>
          </p:grpSpPr>
          <p:sp>
            <p:nvSpPr>
              <p:cNvPr id="35919" name="Rectangle 37"/>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5920" name="Text Box 38"/>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1 4 5</a:t>
                </a:r>
              </a:p>
            </p:txBody>
          </p:sp>
        </p:grpSp>
        <p:grpSp>
          <p:nvGrpSpPr>
            <p:cNvPr id="35870" name="Group 39"/>
            <p:cNvGrpSpPr>
              <a:grpSpLocks/>
            </p:cNvGrpSpPr>
            <p:nvPr/>
          </p:nvGrpSpPr>
          <p:grpSpPr bwMode="auto">
            <a:xfrm>
              <a:off x="2448" y="2448"/>
              <a:ext cx="480" cy="250"/>
              <a:chOff x="432" y="3408"/>
              <a:chExt cx="480" cy="250"/>
            </a:xfrm>
          </p:grpSpPr>
          <p:sp>
            <p:nvSpPr>
              <p:cNvPr id="35917" name="Rectangle 40"/>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5918" name="Text Box 41"/>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1 3 </a:t>
                </a:r>
                <a:r>
                  <a:rPr lang="en-US" altLang="en-US" sz="2000" b="0">
                    <a:solidFill>
                      <a:srgbClr val="FF0000"/>
                    </a:solidFill>
                    <a:latin typeface="Times New Roman" pitchFamily="18" charset="0"/>
                  </a:rPr>
                  <a:t>6</a:t>
                </a:r>
              </a:p>
            </p:txBody>
          </p:sp>
        </p:grpSp>
        <p:grpSp>
          <p:nvGrpSpPr>
            <p:cNvPr id="35871" name="Group 42"/>
            <p:cNvGrpSpPr>
              <a:grpSpLocks/>
            </p:cNvGrpSpPr>
            <p:nvPr/>
          </p:nvGrpSpPr>
          <p:grpSpPr bwMode="auto">
            <a:xfrm>
              <a:off x="3312" y="2640"/>
              <a:ext cx="480" cy="250"/>
              <a:chOff x="432" y="3408"/>
              <a:chExt cx="480" cy="250"/>
            </a:xfrm>
          </p:grpSpPr>
          <p:sp>
            <p:nvSpPr>
              <p:cNvPr id="35915" name="Rectangle 43"/>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5916" name="Text Box 44"/>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solidFill>
                      <a:srgbClr val="FF0000"/>
                    </a:solidFill>
                    <a:latin typeface="Times New Roman" pitchFamily="18" charset="0"/>
                  </a:rPr>
                  <a:t>3</a:t>
                </a:r>
                <a:r>
                  <a:rPr lang="en-US" altLang="en-US" sz="2000" b="0">
                    <a:latin typeface="Times New Roman" pitchFamily="18" charset="0"/>
                  </a:rPr>
                  <a:t> 4 5</a:t>
                </a:r>
              </a:p>
            </p:txBody>
          </p:sp>
        </p:grpSp>
        <p:grpSp>
          <p:nvGrpSpPr>
            <p:cNvPr id="35872" name="Group 45"/>
            <p:cNvGrpSpPr>
              <a:grpSpLocks/>
            </p:cNvGrpSpPr>
            <p:nvPr/>
          </p:nvGrpSpPr>
          <p:grpSpPr bwMode="auto">
            <a:xfrm>
              <a:off x="4944" y="2640"/>
              <a:ext cx="480" cy="490"/>
              <a:chOff x="3792" y="3312"/>
              <a:chExt cx="480" cy="490"/>
            </a:xfrm>
          </p:grpSpPr>
          <p:grpSp>
            <p:nvGrpSpPr>
              <p:cNvPr id="35909" name="Group 46"/>
              <p:cNvGrpSpPr>
                <a:grpSpLocks/>
              </p:cNvGrpSpPr>
              <p:nvPr/>
            </p:nvGrpSpPr>
            <p:grpSpPr bwMode="auto">
              <a:xfrm>
                <a:off x="3792" y="3312"/>
                <a:ext cx="480" cy="250"/>
                <a:chOff x="432" y="3408"/>
                <a:chExt cx="480" cy="250"/>
              </a:xfrm>
            </p:grpSpPr>
            <p:sp>
              <p:nvSpPr>
                <p:cNvPr id="35913" name="Rectangle 47"/>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5914" name="Text Box 48"/>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solidFill>
                        <a:srgbClr val="FF0000"/>
                      </a:solidFill>
                      <a:latin typeface="Times New Roman" pitchFamily="18" charset="0"/>
                    </a:rPr>
                    <a:t>3</a:t>
                  </a:r>
                  <a:r>
                    <a:rPr lang="en-US" altLang="en-US" sz="2000" b="0">
                      <a:latin typeface="Times New Roman" pitchFamily="18" charset="0"/>
                    </a:rPr>
                    <a:t> </a:t>
                  </a:r>
                  <a:r>
                    <a:rPr lang="en-US" altLang="en-US" sz="2000" b="0">
                      <a:solidFill>
                        <a:srgbClr val="FF0000"/>
                      </a:solidFill>
                      <a:latin typeface="Times New Roman" pitchFamily="18" charset="0"/>
                    </a:rPr>
                    <a:t>6</a:t>
                  </a:r>
                  <a:r>
                    <a:rPr lang="en-US" altLang="en-US" sz="2000" b="0">
                      <a:latin typeface="Times New Roman" pitchFamily="18" charset="0"/>
                    </a:rPr>
                    <a:t> 7</a:t>
                  </a:r>
                </a:p>
              </p:txBody>
            </p:sp>
          </p:grpSp>
          <p:grpSp>
            <p:nvGrpSpPr>
              <p:cNvPr id="35910" name="Group 49"/>
              <p:cNvGrpSpPr>
                <a:grpSpLocks/>
              </p:cNvGrpSpPr>
              <p:nvPr/>
            </p:nvGrpSpPr>
            <p:grpSpPr bwMode="auto">
              <a:xfrm>
                <a:off x="3792" y="3552"/>
                <a:ext cx="480" cy="250"/>
                <a:chOff x="432" y="3408"/>
                <a:chExt cx="480" cy="250"/>
              </a:xfrm>
            </p:grpSpPr>
            <p:sp>
              <p:nvSpPr>
                <p:cNvPr id="35911" name="Rectangle 50"/>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5912" name="Text Box 51"/>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solidFill>
                        <a:srgbClr val="FF0000"/>
                      </a:solidFill>
                      <a:latin typeface="Times New Roman" pitchFamily="18" charset="0"/>
                    </a:rPr>
                    <a:t>3</a:t>
                  </a:r>
                  <a:r>
                    <a:rPr lang="en-US" altLang="en-US" sz="2000" b="0">
                      <a:latin typeface="Times New Roman" pitchFamily="18" charset="0"/>
                    </a:rPr>
                    <a:t> </a:t>
                  </a:r>
                  <a:r>
                    <a:rPr lang="en-US" altLang="en-US" sz="2000" b="0">
                      <a:solidFill>
                        <a:srgbClr val="FF0000"/>
                      </a:solidFill>
                      <a:latin typeface="Times New Roman" pitchFamily="18" charset="0"/>
                    </a:rPr>
                    <a:t>6</a:t>
                  </a:r>
                  <a:r>
                    <a:rPr lang="en-US" altLang="en-US" sz="2000" b="0">
                      <a:latin typeface="Times New Roman" pitchFamily="18" charset="0"/>
                    </a:rPr>
                    <a:t> 8</a:t>
                  </a:r>
                </a:p>
              </p:txBody>
            </p:sp>
          </p:grpSp>
        </p:grpSp>
        <p:grpSp>
          <p:nvGrpSpPr>
            <p:cNvPr id="35873" name="Group 52"/>
            <p:cNvGrpSpPr>
              <a:grpSpLocks/>
            </p:cNvGrpSpPr>
            <p:nvPr/>
          </p:nvGrpSpPr>
          <p:grpSpPr bwMode="auto">
            <a:xfrm>
              <a:off x="4080" y="2640"/>
              <a:ext cx="480" cy="730"/>
              <a:chOff x="4800" y="3216"/>
              <a:chExt cx="480" cy="730"/>
            </a:xfrm>
          </p:grpSpPr>
          <p:grpSp>
            <p:nvGrpSpPr>
              <p:cNvPr id="35899" name="Group 53"/>
              <p:cNvGrpSpPr>
                <a:grpSpLocks/>
              </p:cNvGrpSpPr>
              <p:nvPr/>
            </p:nvGrpSpPr>
            <p:grpSpPr bwMode="auto">
              <a:xfrm>
                <a:off x="4800" y="3216"/>
                <a:ext cx="480" cy="490"/>
                <a:chOff x="3792" y="3312"/>
                <a:chExt cx="480" cy="490"/>
              </a:xfrm>
            </p:grpSpPr>
            <p:grpSp>
              <p:nvGrpSpPr>
                <p:cNvPr id="35903" name="Group 54"/>
                <p:cNvGrpSpPr>
                  <a:grpSpLocks/>
                </p:cNvGrpSpPr>
                <p:nvPr/>
              </p:nvGrpSpPr>
              <p:grpSpPr bwMode="auto">
                <a:xfrm>
                  <a:off x="3792" y="3312"/>
                  <a:ext cx="480" cy="250"/>
                  <a:chOff x="432" y="3408"/>
                  <a:chExt cx="480" cy="250"/>
                </a:xfrm>
              </p:grpSpPr>
              <p:sp>
                <p:nvSpPr>
                  <p:cNvPr id="35907" name="Rectangle 55"/>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5908" name="Text Box 56"/>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solidFill>
                          <a:srgbClr val="FF0000"/>
                        </a:solidFill>
                        <a:latin typeface="Times New Roman" pitchFamily="18" charset="0"/>
                      </a:rPr>
                      <a:t>3</a:t>
                    </a:r>
                    <a:r>
                      <a:rPr lang="en-US" altLang="en-US" sz="2000" b="0">
                        <a:latin typeface="Times New Roman" pitchFamily="18" charset="0"/>
                      </a:rPr>
                      <a:t> 5 6</a:t>
                    </a:r>
                  </a:p>
                </p:txBody>
              </p:sp>
            </p:grpSp>
            <p:grpSp>
              <p:nvGrpSpPr>
                <p:cNvPr id="35904" name="Group 57"/>
                <p:cNvGrpSpPr>
                  <a:grpSpLocks/>
                </p:cNvGrpSpPr>
                <p:nvPr/>
              </p:nvGrpSpPr>
              <p:grpSpPr bwMode="auto">
                <a:xfrm>
                  <a:off x="3792" y="3552"/>
                  <a:ext cx="480" cy="250"/>
                  <a:chOff x="432" y="3408"/>
                  <a:chExt cx="480" cy="250"/>
                </a:xfrm>
              </p:grpSpPr>
              <p:sp>
                <p:nvSpPr>
                  <p:cNvPr id="35905" name="Rectangle 58"/>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5906" name="Text Box 59"/>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solidFill>
                          <a:srgbClr val="FF0000"/>
                        </a:solidFill>
                        <a:latin typeface="Times New Roman" pitchFamily="18" charset="0"/>
                      </a:rPr>
                      <a:t>3</a:t>
                    </a:r>
                    <a:r>
                      <a:rPr lang="en-US" altLang="en-US" sz="2000" b="0">
                        <a:latin typeface="Times New Roman" pitchFamily="18" charset="0"/>
                      </a:rPr>
                      <a:t> 5 7</a:t>
                    </a:r>
                  </a:p>
                </p:txBody>
              </p:sp>
            </p:grpSp>
          </p:grpSp>
          <p:grpSp>
            <p:nvGrpSpPr>
              <p:cNvPr id="35900" name="Group 60"/>
              <p:cNvGrpSpPr>
                <a:grpSpLocks/>
              </p:cNvGrpSpPr>
              <p:nvPr/>
            </p:nvGrpSpPr>
            <p:grpSpPr bwMode="auto">
              <a:xfrm>
                <a:off x="4800" y="3696"/>
                <a:ext cx="480" cy="250"/>
                <a:chOff x="432" y="3408"/>
                <a:chExt cx="480" cy="250"/>
              </a:xfrm>
            </p:grpSpPr>
            <p:sp>
              <p:nvSpPr>
                <p:cNvPr id="35901" name="Rectangle 61"/>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5902" name="Text Box 62"/>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solidFill>
                        <a:srgbClr val="FF0000"/>
                      </a:solidFill>
                      <a:latin typeface="Times New Roman" pitchFamily="18" charset="0"/>
                    </a:rPr>
                    <a:t>6</a:t>
                  </a:r>
                  <a:r>
                    <a:rPr lang="en-US" altLang="en-US" sz="2000" b="0">
                      <a:latin typeface="Times New Roman" pitchFamily="18" charset="0"/>
                    </a:rPr>
                    <a:t> 8 9</a:t>
                  </a:r>
                </a:p>
              </p:txBody>
            </p:sp>
          </p:grpSp>
        </p:grpSp>
        <p:grpSp>
          <p:nvGrpSpPr>
            <p:cNvPr id="35874" name="Group 63"/>
            <p:cNvGrpSpPr>
              <a:grpSpLocks/>
            </p:cNvGrpSpPr>
            <p:nvPr/>
          </p:nvGrpSpPr>
          <p:grpSpPr bwMode="auto">
            <a:xfrm>
              <a:off x="3024" y="1872"/>
              <a:ext cx="480" cy="490"/>
              <a:chOff x="3792" y="3312"/>
              <a:chExt cx="480" cy="490"/>
            </a:xfrm>
          </p:grpSpPr>
          <p:grpSp>
            <p:nvGrpSpPr>
              <p:cNvPr id="35893" name="Group 64"/>
              <p:cNvGrpSpPr>
                <a:grpSpLocks/>
              </p:cNvGrpSpPr>
              <p:nvPr/>
            </p:nvGrpSpPr>
            <p:grpSpPr bwMode="auto">
              <a:xfrm>
                <a:off x="3792" y="3312"/>
                <a:ext cx="480" cy="250"/>
                <a:chOff x="432" y="3408"/>
                <a:chExt cx="480" cy="250"/>
              </a:xfrm>
            </p:grpSpPr>
            <p:sp>
              <p:nvSpPr>
                <p:cNvPr id="35897" name="Rectangle 65"/>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5898" name="Text Box 66"/>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2 3 4</a:t>
                  </a:r>
                </a:p>
              </p:txBody>
            </p:sp>
          </p:grpSp>
          <p:grpSp>
            <p:nvGrpSpPr>
              <p:cNvPr id="35894" name="Group 67"/>
              <p:cNvGrpSpPr>
                <a:grpSpLocks/>
              </p:cNvGrpSpPr>
              <p:nvPr/>
            </p:nvGrpSpPr>
            <p:grpSpPr bwMode="auto">
              <a:xfrm>
                <a:off x="3792" y="3552"/>
                <a:ext cx="480" cy="250"/>
                <a:chOff x="432" y="3408"/>
                <a:chExt cx="480" cy="250"/>
              </a:xfrm>
            </p:grpSpPr>
            <p:sp>
              <p:nvSpPr>
                <p:cNvPr id="35895" name="Rectangle 68"/>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5896" name="Text Box 69"/>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5 6 7</a:t>
                  </a:r>
                </a:p>
              </p:txBody>
            </p:sp>
          </p:grpSp>
        </p:grpSp>
        <p:grpSp>
          <p:nvGrpSpPr>
            <p:cNvPr id="35875" name="Group 70"/>
            <p:cNvGrpSpPr>
              <a:grpSpLocks/>
            </p:cNvGrpSpPr>
            <p:nvPr/>
          </p:nvGrpSpPr>
          <p:grpSpPr bwMode="auto">
            <a:xfrm>
              <a:off x="1344" y="3168"/>
              <a:ext cx="480" cy="490"/>
              <a:chOff x="3792" y="3312"/>
              <a:chExt cx="480" cy="490"/>
            </a:xfrm>
          </p:grpSpPr>
          <p:grpSp>
            <p:nvGrpSpPr>
              <p:cNvPr id="35887" name="Group 71"/>
              <p:cNvGrpSpPr>
                <a:grpSpLocks/>
              </p:cNvGrpSpPr>
              <p:nvPr/>
            </p:nvGrpSpPr>
            <p:grpSpPr bwMode="auto">
              <a:xfrm>
                <a:off x="3792" y="3312"/>
                <a:ext cx="480" cy="250"/>
                <a:chOff x="432" y="3408"/>
                <a:chExt cx="480" cy="250"/>
              </a:xfrm>
            </p:grpSpPr>
            <p:sp>
              <p:nvSpPr>
                <p:cNvPr id="35891" name="Rectangle 72"/>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5892" name="Text Box 73"/>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1 2 4</a:t>
                  </a:r>
                </a:p>
              </p:txBody>
            </p:sp>
          </p:grpSp>
          <p:grpSp>
            <p:nvGrpSpPr>
              <p:cNvPr id="35888" name="Group 74"/>
              <p:cNvGrpSpPr>
                <a:grpSpLocks/>
              </p:cNvGrpSpPr>
              <p:nvPr/>
            </p:nvGrpSpPr>
            <p:grpSpPr bwMode="auto">
              <a:xfrm>
                <a:off x="3792" y="3552"/>
                <a:ext cx="480" cy="250"/>
                <a:chOff x="432" y="3408"/>
                <a:chExt cx="480" cy="250"/>
              </a:xfrm>
            </p:grpSpPr>
            <p:sp>
              <p:nvSpPr>
                <p:cNvPr id="35889" name="Rectangle 75"/>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5890" name="Text Box 76"/>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4 5 7</a:t>
                  </a:r>
                </a:p>
              </p:txBody>
            </p:sp>
          </p:grpSp>
        </p:grpSp>
        <p:grpSp>
          <p:nvGrpSpPr>
            <p:cNvPr id="35876" name="Group 77"/>
            <p:cNvGrpSpPr>
              <a:grpSpLocks/>
            </p:cNvGrpSpPr>
            <p:nvPr/>
          </p:nvGrpSpPr>
          <p:grpSpPr bwMode="auto">
            <a:xfrm>
              <a:off x="1920" y="3216"/>
              <a:ext cx="480" cy="490"/>
              <a:chOff x="3792" y="3312"/>
              <a:chExt cx="480" cy="490"/>
            </a:xfrm>
          </p:grpSpPr>
          <p:grpSp>
            <p:nvGrpSpPr>
              <p:cNvPr id="35881" name="Group 78"/>
              <p:cNvGrpSpPr>
                <a:grpSpLocks/>
              </p:cNvGrpSpPr>
              <p:nvPr/>
            </p:nvGrpSpPr>
            <p:grpSpPr bwMode="auto">
              <a:xfrm>
                <a:off x="3792" y="3312"/>
                <a:ext cx="480" cy="250"/>
                <a:chOff x="432" y="3408"/>
                <a:chExt cx="480" cy="250"/>
              </a:xfrm>
            </p:grpSpPr>
            <p:sp>
              <p:nvSpPr>
                <p:cNvPr id="35885" name="Rectangle 79"/>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5886" name="Text Box 80"/>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1 2 5</a:t>
                  </a:r>
                </a:p>
              </p:txBody>
            </p:sp>
          </p:grpSp>
          <p:grpSp>
            <p:nvGrpSpPr>
              <p:cNvPr id="35882" name="Group 81"/>
              <p:cNvGrpSpPr>
                <a:grpSpLocks/>
              </p:cNvGrpSpPr>
              <p:nvPr/>
            </p:nvGrpSpPr>
            <p:grpSpPr bwMode="auto">
              <a:xfrm>
                <a:off x="3792" y="3552"/>
                <a:ext cx="480" cy="250"/>
                <a:chOff x="432" y="3408"/>
                <a:chExt cx="480" cy="250"/>
              </a:xfrm>
            </p:grpSpPr>
            <p:sp>
              <p:nvSpPr>
                <p:cNvPr id="35883" name="Rectangle 82"/>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5884" name="Text Box 83"/>
                <p:cNvSpPr txBox="1">
                  <a:spLocks noChangeArrowheads="1"/>
                </p:cNvSpPr>
                <p:nvPr/>
              </p:nvSpPr>
              <p:spPr bwMode="auto">
                <a:xfrm>
                  <a:off x="432" y="340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4 5 8</a:t>
                  </a:r>
                </a:p>
              </p:txBody>
            </p:sp>
          </p:grpSp>
        </p:grpSp>
        <p:grpSp>
          <p:nvGrpSpPr>
            <p:cNvPr id="35877" name="Group 84"/>
            <p:cNvGrpSpPr>
              <a:grpSpLocks/>
            </p:cNvGrpSpPr>
            <p:nvPr/>
          </p:nvGrpSpPr>
          <p:grpSpPr bwMode="auto">
            <a:xfrm>
              <a:off x="3120" y="1056"/>
              <a:ext cx="192" cy="288"/>
              <a:chOff x="2064" y="1872"/>
              <a:chExt cx="192" cy="288"/>
            </a:xfrm>
          </p:grpSpPr>
          <p:sp>
            <p:nvSpPr>
              <p:cNvPr id="35878" name="Rectangle 85"/>
              <p:cNvSpPr>
                <a:spLocks noChangeArrowheads="1"/>
              </p:cNvSpPr>
              <p:nvPr/>
            </p:nvSpPr>
            <p:spPr bwMode="auto">
              <a:xfrm>
                <a:off x="2064" y="1872"/>
                <a:ext cx="192" cy="288"/>
              </a:xfrm>
              <a:prstGeom prst="rect">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5879" name="Line 86"/>
              <p:cNvSpPr>
                <a:spLocks noChangeShapeType="1"/>
              </p:cNvSpPr>
              <p:nvPr/>
            </p:nvSpPr>
            <p:spPr bwMode="auto">
              <a:xfrm>
                <a:off x="2064" y="196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80" name="Line 87"/>
              <p:cNvSpPr>
                <a:spLocks noChangeShapeType="1"/>
              </p:cNvSpPr>
              <p:nvPr/>
            </p:nvSpPr>
            <p:spPr bwMode="auto">
              <a:xfrm>
                <a:off x="2064" y="20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35845" name="Group 88"/>
          <p:cNvGrpSpPr>
            <a:grpSpLocks/>
          </p:cNvGrpSpPr>
          <p:nvPr/>
        </p:nvGrpSpPr>
        <p:grpSpPr bwMode="auto">
          <a:xfrm>
            <a:off x="1212850" y="1736725"/>
            <a:ext cx="381000" cy="609600"/>
            <a:chOff x="2064" y="1872"/>
            <a:chExt cx="192" cy="288"/>
          </a:xfrm>
        </p:grpSpPr>
        <p:sp>
          <p:nvSpPr>
            <p:cNvPr id="35858" name="Rectangle 89"/>
            <p:cNvSpPr>
              <a:spLocks noChangeArrowheads="1"/>
            </p:cNvSpPr>
            <p:nvPr/>
          </p:nvSpPr>
          <p:spPr bwMode="auto">
            <a:xfrm>
              <a:off x="2064" y="1872"/>
              <a:ext cx="192" cy="288"/>
            </a:xfrm>
            <a:prstGeom prst="rect">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5859" name="Line 90"/>
            <p:cNvSpPr>
              <a:spLocks noChangeShapeType="1"/>
            </p:cNvSpPr>
            <p:nvPr/>
          </p:nvSpPr>
          <p:spPr bwMode="auto">
            <a:xfrm>
              <a:off x="2064" y="196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0" name="Line 91"/>
            <p:cNvSpPr>
              <a:spLocks noChangeShapeType="1"/>
            </p:cNvSpPr>
            <p:nvPr/>
          </p:nvSpPr>
          <p:spPr bwMode="auto">
            <a:xfrm>
              <a:off x="2064" y="20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5846" name="Line 92"/>
          <p:cNvSpPr>
            <a:spLocks noChangeShapeType="1"/>
          </p:cNvSpPr>
          <p:nvPr/>
        </p:nvSpPr>
        <p:spPr bwMode="auto">
          <a:xfrm flipH="1">
            <a:off x="603250" y="2346325"/>
            <a:ext cx="769938"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47" name="Line 93"/>
          <p:cNvSpPr>
            <a:spLocks noChangeShapeType="1"/>
          </p:cNvSpPr>
          <p:nvPr/>
        </p:nvSpPr>
        <p:spPr bwMode="auto">
          <a:xfrm>
            <a:off x="1365250" y="2346325"/>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48" name="Line 94"/>
          <p:cNvSpPr>
            <a:spLocks noChangeShapeType="1"/>
          </p:cNvSpPr>
          <p:nvPr/>
        </p:nvSpPr>
        <p:spPr bwMode="auto">
          <a:xfrm>
            <a:off x="1373188" y="2346325"/>
            <a:ext cx="677862"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49" name="Text Box 95"/>
          <p:cNvSpPr txBox="1">
            <a:spLocks noChangeArrowheads="1"/>
          </p:cNvSpPr>
          <p:nvPr/>
        </p:nvSpPr>
        <p:spPr bwMode="auto">
          <a:xfrm>
            <a:off x="527050" y="2346325"/>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400">
                <a:latin typeface="Times New Roman" pitchFamily="18" charset="0"/>
              </a:rPr>
              <a:t>1,4,7</a:t>
            </a:r>
            <a:endParaRPr lang="en-US" altLang="en-US" sz="1400" b="0">
              <a:latin typeface="Times New Roman" pitchFamily="18" charset="0"/>
            </a:endParaRPr>
          </a:p>
        </p:txBody>
      </p:sp>
      <p:sp>
        <p:nvSpPr>
          <p:cNvPr id="35850" name="Text Box 96"/>
          <p:cNvSpPr txBox="1">
            <a:spLocks noChangeArrowheads="1"/>
          </p:cNvSpPr>
          <p:nvPr/>
        </p:nvSpPr>
        <p:spPr bwMode="auto">
          <a:xfrm>
            <a:off x="831850" y="2727325"/>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400">
                <a:latin typeface="Times New Roman" pitchFamily="18" charset="0"/>
              </a:rPr>
              <a:t>2,5,8</a:t>
            </a:r>
            <a:endParaRPr lang="en-US" altLang="en-US" sz="1400" b="0">
              <a:latin typeface="Times New Roman" pitchFamily="18" charset="0"/>
            </a:endParaRPr>
          </a:p>
        </p:txBody>
      </p:sp>
      <p:sp>
        <p:nvSpPr>
          <p:cNvPr id="35851" name="Text Box 97"/>
          <p:cNvSpPr txBox="1">
            <a:spLocks noChangeArrowheads="1"/>
          </p:cNvSpPr>
          <p:nvPr/>
        </p:nvSpPr>
        <p:spPr bwMode="auto">
          <a:xfrm>
            <a:off x="1746250" y="2346325"/>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400">
                <a:solidFill>
                  <a:srgbClr val="FF0000"/>
                </a:solidFill>
                <a:latin typeface="Times New Roman" pitchFamily="18" charset="0"/>
              </a:rPr>
              <a:t>3,6,9</a:t>
            </a:r>
          </a:p>
        </p:txBody>
      </p:sp>
      <p:sp>
        <p:nvSpPr>
          <p:cNvPr id="35852" name="Text Box 98"/>
          <p:cNvSpPr txBox="1">
            <a:spLocks noChangeArrowheads="1"/>
          </p:cNvSpPr>
          <p:nvPr/>
        </p:nvSpPr>
        <p:spPr bwMode="auto">
          <a:xfrm>
            <a:off x="679450" y="1355725"/>
            <a:ext cx="1376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600" b="0">
                <a:latin typeface="Times New Roman" pitchFamily="18" charset="0"/>
              </a:rPr>
              <a:t>Hash Function</a:t>
            </a:r>
            <a:endParaRPr lang="en-US" altLang="en-US" b="0">
              <a:latin typeface="Times New Roman" pitchFamily="18" charset="0"/>
            </a:endParaRPr>
          </a:p>
        </p:txBody>
      </p:sp>
      <p:sp>
        <p:nvSpPr>
          <p:cNvPr id="35853" name="Text Box 99"/>
          <p:cNvSpPr txBox="1">
            <a:spLocks noChangeArrowheads="1"/>
          </p:cNvSpPr>
          <p:nvPr/>
        </p:nvSpPr>
        <p:spPr bwMode="auto">
          <a:xfrm>
            <a:off x="3810000" y="1355725"/>
            <a:ext cx="227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a:latin typeface="Times New Roman" pitchFamily="18" charset="0"/>
              </a:rPr>
              <a:t>Candidate Hash Tree</a:t>
            </a:r>
            <a:endParaRPr lang="en-US" altLang="en-US" b="0">
              <a:latin typeface="Times New Roman" pitchFamily="18" charset="0"/>
            </a:endParaRPr>
          </a:p>
        </p:txBody>
      </p:sp>
      <p:sp>
        <p:nvSpPr>
          <p:cNvPr id="35854" name="Rectangle 100"/>
          <p:cNvSpPr>
            <a:spLocks noChangeArrowheads="1"/>
          </p:cNvSpPr>
          <p:nvPr/>
        </p:nvSpPr>
        <p:spPr bwMode="auto">
          <a:xfrm>
            <a:off x="3810000" y="4953000"/>
            <a:ext cx="1066800" cy="685800"/>
          </a:xfrm>
          <a:prstGeom prst="rect">
            <a:avLst/>
          </a:prstGeom>
          <a:noFill/>
          <a:ln w="12700">
            <a:solidFill>
              <a:srgbClr val="008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5855" name="Rectangle 101"/>
          <p:cNvSpPr>
            <a:spLocks noChangeArrowheads="1"/>
          </p:cNvSpPr>
          <p:nvPr/>
        </p:nvSpPr>
        <p:spPr bwMode="auto">
          <a:xfrm>
            <a:off x="5105400" y="4038600"/>
            <a:ext cx="3657600" cy="1524000"/>
          </a:xfrm>
          <a:prstGeom prst="rect">
            <a:avLst/>
          </a:prstGeom>
          <a:noFill/>
          <a:ln w="12700">
            <a:solidFill>
              <a:srgbClr val="008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5856" name="Text Box 102"/>
          <p:cNvSpPr txBox="1">
            <a:spLocks noChangeArrowheads="1"/>
          </p:cNvSpPr>
          <p:nvPr/>
        </p:nvSpPr>
        <p:spPr bwMode="auto">
          <a:xfrm>
            <a:off x="304800" y="4495800"/>
            <a:ext cx="114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2000" b="0">
                <a:solidFill>
                  <a:srgbClr val="0C6D9C"/>
                </a:solidFill>
              </a:rPr>
              <a:t>Hash on 3, 6 or 9</a:t>
            </a:r>
            <a:endParaRPr lang="en-US" altLang="en-US" sz="2000" b="0">
              <a:solidFill>
                <a:srgbClr val="0C6D9C"/>
              </a:solidFill>
              <a:sym typeface="Symbol" pitchFamily="18" charset="2"/>
            </a:endParaRPr>
          </a:p>
        </p:txBody>
      </p:sp>
      <p:sp>
        <p:nvSpPr>
          <p:cNvPr id="35857" name="Rectangle 103"/>
          <p:cNvSpPr>
            <a:spLocks noChangeArrowheads="1"/>
          </p:cNvSpPr>
          <p:nvPr/>
        </p:nvSpPr>
        <p:spPr bwMode="auto">
          <a:xfrm>
            <a:off x="3657600" y="3810000"/>
            <a:ext cx="990600" cy="609600"/>
          </a:xfrm>
          <a:prstGeom prst="rect">
            <a:avLst/>
          </a:prstGeom>
          <a:noFill/>
          <a:ln w="12700">
            <a:solidFill>
              <a:srgbClr val="008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Tree>
    <p:extLst>
      <p:ext uri="{BB962C8B-B14F-4D97-AF65-F5344CB8AC3E}">
        <p14:creationId xmlns:p14="http://schemas.microsoft.com/office/powerpoint/2010/main" val="1166878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Mining Association Rules</a:t>
            </a:r>
          </a:p>
        </p:txBody>
      </p:sp>
      <p:sp>
        <p:nvSpPr>
          <p:cNvPr id="11267" name="Rectangle 3"/>
          <p:cNvSpPr>
            <a:spLocks noGrp="1" noChangeArrowheads="1"/>
          </p:cNvSpPr>
          <p:nvPr>
            <p:ph type="body" idx="1"/>
          </p:nvPr>
        </p:nvSpPr>
        <p:spPr/>
        <p:txBody>
          <a:bodyPr/>
          <a:lstStyle/>
          <a:p>
            <a:pPr marL="533400" indent="-533400"/>
            <a:r>
              <a:rPr lang="en-US" altLang="en-US"/>
              <a:t>Two-step approach: </a:t>
            </a:r>
          </a:p>
          <a:p>
            <a:pPr marL="914400" lvl="1" indent="-457200">
              <a:buFont typeface="Arial" charset="0"/>
              <a:buAutoNum type="arabicPeriod"/>
            </a:pPr>
            <a:r>
              <a:rPr lang="en-US" altLang="en-US">
                <a:solidFill>
                  <a:srgbClr val="FF0000"/>
                </a:solidFill>
              </a:rPr>
              <a:t>Frequent Itemset Generation</a:t>
            </a:r>
            <a:endParaRPr lang="en-US" altLang="en-US"/>
          </a:p>
          <a:p>
            <a:pPr marL="1295400" lvl="2" indent="-381000">
              <a:buFont typeface="Arial" charset="0"/>
              <a:buChar char="–"/>
            </a:pPr>
            <a:r>
              <a:rPr lang="en-US" altLang="en-US"/>
              <a:t>Generate all itemsets whose support </a:t>
            </a:r>
            <a:r>
              <a:rPr lang="en-US" altLang="en-US">
                <a:sym typeface="Symbol" pitchFamily="18" charset="2"/>
              </a:rPr>
              <a:t> </a:t>
            </a:r>
            <a:r>
              <a:rPr lang="en-US" altLang="en-US"/>
              <a:t>minsup</a:t>
            </a:r>
          </a:p>
          <a:p>
            <a:pPr marL="1295400" lvl="2" indent="-381000">
              <a:buFont typeface="Arial" charset="0"/>
              <a:buNone/>
            </a:pPr>
            <a:endParaRPr lang="en-US" altLang="en-US"/>
          </a:p>
          <a:p>
            <a:pPr marL="914400" lvl="1" indent="-457200">
              <a:buFont typeface="Arial" charset="0"/>
              <a:buAutoNum type="arabicPeriod"/>
            </a:pPr>
            <a:r>
              <a:rPr lang="en-US" altLang="en-US">
                <a:solidFill>
                  <a:srgbClr val="FF0000"/>
                </a:solidFill>
              </a:rPr>
              <a:t>Rule Generation</a:t>
            </a:r>
            <a:endParaRPr lang="en-US" altLang="en-US"/>
          </a:p>
          <a:p>
            <a:pPr marL="1295400" lvl="2" indent="-381000">
              <a:buFont typeface="Arial" charset="0"/>
              <a:buChar char="–"/>
            </a:pPr>
            <a:r>
              <a:rPr lang="en-US" altLang="en-US"/>
              <a:t>Generate high confidence rules from each frequent itemset, where each rule is a binary partitioning of a frequent itemset</a:t>
            </a:r>
          </a:p>
          <a:p>
            <a:pPr marL="533400" indent="-533400"/>
            <a:endParaRPr lang="en-US" altLang="en-US"/>
          </a:p>
          <a:p>
            <a:pPr marL="533400" indent="-533400"/>
            <a:r>
              <a:rPr lang="en-US" altLang="en-US"/>
              <a:t>Frequent itemset generation is still computationally expensive</a:t>
            </a:r>
          </a:p>
          <a:p>
            <a:pPr marL="533400" indent="-533400">
              <a:buFont typeface="Monotype Sorts" pitchFamily="2" charset="2"/>
              <a:buNone/>
            </a:pPr>
            <a:endParaRPr lang="en-US" altLang="en-US"/>
          </a:p>
        </p:txBody>
      </p:sp>
    </p:spTree>
    <p:extLst>
      <p:ext uri="{BB962C8B-B14F-4D97-AF65-F5344CB8AC3E}">
        <p14:creationId xmlns:p14="http://schemas.microsoft.com/office/powerpoint/2010/main" val="34103467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14"/>
          <p:cNvSpPr>
            <a:spLocks noGrp="1" noChangeArrowheads="1"/>
          </p:cNvSpPr>
          <p:nvPr>
            <p:ph type="title"/>
          </p:nvPr>
        </p:nvSpPr>
        <p:spPr/>
        <p:txBody>
          <a:bodyPr/>
          <a:lstStyle/>
          <a:p>
            <a:r>
              <a:rPr lang="en-US" altLang="en-US"/>
              <a:t>Support Counting Using a Hash Tree</a:t>
            </a:r>
          </a:p>
        </p:txBody>
      </p:sp>
      <p:grpSp>
        <p:nvGrpSpPr>
          <p:cNvPr id="36867" name="Group 3"/>
          <p:cNvGrpSpPr>
            <a:grpSpLocks/>
          </p:cNvGrpSpPr>
          <p:nvPr/>
        </p:nvGrpSpPr>
        <p:grpSpPr bwMode="auto">
          <a:xfrm>
            <a:off x="914400" y="2286000"/>
            <a:ext cx="5457825" cy="3744913"/>
            <a:chOff x="1248" y="1392"/>
            <a:chExt cx="4134" cy="2678"/>
          </a:xfrm>
        </p:grpSpPr>
        <p:sp>
          <p:nvSpPr>
            <p:cNvPr id="36911" name="Line 4"/>
            <p:cNvSpPr>
              <a:spLocks noChangeShapeType="1"/>
            </p:cNvSpPr>
            <p:nvPr/>
          </p:nvSpPr>
          <p:spPr bwMode="auto">
            <a:xfrm flipH="1">
              <a:off x="2112" y="1680"/>
              <a:ext cx="1080" cy="4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12" name="Line 5"/>
            <p:cNvSpPr>
              <a:spLocks noChangeShapeType="1"/>
            </p:cNvSpPr>
            <p:nvPr/>
          </p:nvSpPr>
          <p:spPr bwMode="auto">
            <a:xfrm>
              <a:off x="3192" y="1680"/>
              <a:ext cx="0"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13" name="Line 6"/>
            <p:cNvSpPr>
              <a:spLocks noChangeShapeType="1"/>
            </p:cNvSpPr>
            <p:nvPr/>
          </p:nvSpPr>
          <p:spPr bwMode="auto">
            <a:xfrm>
              <a:off x="3192" y="1680"/>
              <a:ext cx="1080" cy="4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14" name="Line 7"/>
            <p:cNvSpPr>
              <a:spLocks noChangeShapeType="1"/>
            </p:cNvSpPr>
            <p:nvPr/>
          </p:nvSpPr>
          <p:spPr bwMode="auto">
            <a:xfrm flipH="1">
              <a:off x="1488" y="2448"/>
              <a:ext cx="613" cy="3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15" name="Line 8"/>
            <p:cNvSpPr>
              <a:spLocks noChangeShapeType="1"/>
            </p:cNvSpPr>
            <p:nvPr/>
          </p:nvSpPr>
          <p:spPr bwMode="auto">
            <a:xfrm>
              <a:off x="2101" y="2448"/>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16" name="Line 9"/>
            <p:cNvSpPr>
              <a:spLocks noChangeShapeType="1"/>
            </p:cNvSpPr>
            <p:nvPr/>
          </p:nvSpPr>
          <p:spPr bwMode="auto">
            <a:xfrm>
              <a:off x="2101" y="2448"/>
              <a:ext cx="491" cy="3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17" name="Line 10"/>
            <p:cNvSpPr>
              <a:spLocks noChangeShapeType="1"/>
            </p:cNvSpPr>
            <p:nvPr/>
          </p:nvSpPr>
          <p:spPr bwMode="auto">
            <a:xfrm flipH="1">
              <a:off x="3504" y="2448"/>
              <a:ext cx="768"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18" name="Line 11"/>
            <p:cNvSpPr>
              <a:spLocks noChangeShapeType="1"/>
            </p:cNvSpPr>
            <p:nvPr/>
          </p:nvSpPr>
          <p:spPr bwMode="auto">
            <a:xfrm>
              <a:off x="4272" y="2448"/>
              <a:ext cx="0"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19" name="Line 12"/>
            <p:cNvSpPr>
              <a:spLocks noChangeShapeType="1"/>
            </p:cNvSpPr>
            <p:nvPr/>
          </p:nvSpPr>
          <p:spPr bwMode="auto">
            <a:xfrm>
              <a:off x="4272" y="2448"/>
              <a:ext cx="864"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20" name="Line 13"/>
            <p:cNvSpPr>
              <a:spLocks noChangeShapeType="1"/>
            </p:cNvSpPr>
            <p:nvPr/>
          </p:nvSpPr>
          <p:spPr bwMode="auto">
            <a:xfrm flipH="1">
              <a:off x="1536" y="3120"/>
              <a:ext cx="576"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21" name="Line 14"/>
            <p:cNvSpPr>
              <a:spLocks noChangeShapeType="1"/>
            </p:cNvSpPr>
            <p:nvPr/>
          </p:nvSpPr>
          <p:spPr bwMode="auto">
            <a:xfrm>
              <a:off x="2112" y="3120"/>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22" name="Line 15"/>
            <p:cNvSpPr>
              <a:spLocks noChangeShapeType="1"/>
            </p:cNvSpPr>
            <p:nvPr/>
          </p:nvSpPr>
          <p:spPr bwMode="auto">
            <a:xfrm>
              <a:off x="2112" y="3120"/>
              <a:ext cx="528"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23" name="Rectangle 16"/>
            <p:cNvSpPr>
              <a:spLocks noChangeArrowheads="1"/>
            </p:cNvSpPr>
            <p:nvPr/>
          </p:nvSpPr>
          <p:spPr bwMode="auto">
            <a:xfrm>
              <a:off x="2016" y="2160"/>
              <a:ext cx="192" cy="288"/>
            </a:xfrm>
            <a:prstGeom prst="rect">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6924" name="Line 17"/>
            <p:cNvSpPr>
              <a:spLocks noChangeShapeType="1"/>
            </p:cNvSpPr>
            <p:nvPr/>
          </p:nvSpPr>
          <p:spPr bwMode="auto">
            <a:xfrm>
              <a:off x="2016" y="225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25" name="Line 18"/>
            <p:cNvSpPr>
              <a:spLocks noChangeShapeType="1"/>
            </p:cNvSpPr>
            <p:nvPr/>
          </p:nvSpPr>
          <p:spPr bwMode="auto">
            <a:xfrm>
              <a:off x="2016" y="235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26" name="Rectangle 19"/>
            <p:cNvSpPr>
              <a:spLocks noChangeArrowheads="1"/>
            </p:cNvSpPr>
            <p:nvPr/>
          </p:nvSpPr>
          <p:spPr bwMode="auto">
            <a:xfrm>
              <a:off x="4176" y="2160"/>
              <a:ext cx="192" cy="288"/>
            </a:xfrm>
            <a:prstGeom prst="rect">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6927" name="Line 20"/>
            <p:cNvSpPr>
              <a:spLocks noChangeShapeType="1"/>
            </p:cNvSpPr>
            <p:nvPr/>
          </p:nvSpPr>
          <p:spPr bwMode="auto">
            <a:xfrm>
              <a:off x="4176" y="225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28" name="Line 21"/>
            <p:cNvSpPr>
              <a:spLocks noChangeShapeType="1"/>
            </p:cNvSpPr>
            <p:nvPr/>
          </p:nvSpPr>
          <p:spPr bwMode="auto">
            <a:xfrm>
              <a:off x="4176" y="235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29" name="Rectangle 22"/>
            <p:cNvSpPr>
              <a:spLocks noChangeArrowheads="1"/>
            </p:cNvSpPr>
            <p:nvPr/>
          </p:nvSpPr>
          <p:spPr bwMode="auto">
            <a:xfrm>
              <a:off x="2016" y="2832"/>
              <a:ext cx="192" cy="288"/>
            </a:xfrm>
            <a:prstGeom prst="rect">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6930" name="Line 23"/>
            <p:cNvSpPr>
              <a:spLocks noChangeShapeType="1"/>
            </p:cNvSpPr>
            <p:nvPr/>
          </p:nvSpPr>
          <p:spPr bwMode="auto">
            <a:xfrm>
              <a:off x="2016" y="302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31" name="Line 24"/>
            <p:cNvSpPr>
              <a:spLocks noChangeShapeType="1"/>
            </p:cNvSpPr>
            <p:nvPr/>
          </p:nvSpPr>
          <p:spPr bwMode="auto">
            <a:xfrm>
              <a:off x="2016" y="292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32" name="Rectangle 25"/>
            <p:cNvSpPr>
              <a:spLocks noChangeArrowheads="1"/>
            </p:cNvSpPr>
            <p:nvPr/>
          </p:nvSpPr>
          <p:spPr bwMode="auto">
            <a:xfrm>
              <a:off x="2496" y="3504"/>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6933" name="Text Box 26"/>
            <p:cNvSpPr txBox="1">
              <a:spLocks noChangeArrowheads="1"/>
            </p:cNvSpPr>
            <p:nvPr/>
          </p:nvSpPr>
          <p:spPr bwMode="auto">
            <a:xfrm>
              <a:off x="2496" y="3521"/>
              <a:ext cx="48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1 5 9</a:t>
              </a:r>
              <a:endParaRPr lang="en-US" altLang="en-US" sz="2000" b="0">
                <a:latin typeface="Times New Roman" pitchFamily="18" charset="0"/>
              </a:endParaRPr>
            </a:p>
          </p:txBody>
        </p:sp>
        <p:grpSp>
          <p:nvGrpSpPr>
            <p:cNvPr id="36934" name="Group 27"/>
            <p:cNvGrpSpPr>
              <a:grpSpLocks/>
            </p:cNvGrpSpPr>
            <p:nvPr/>
          </p:nvGrpSpPr>
          <p:grpSpPr bwMode="auto">
            <a:xfrm>
              <a:off x="1248" y="2784"/>
              <a:ext cx="486" cy="279"/>
              <a:chOff x="1248" y="2784"/>
              <a:chExt cx="486" cy="279"/>
            </a:xfrm>
          </p:grpSpPr>
          <p:sp>
            <p:nvSpPr>
              <p:cNvPr id="36976" name="Rectangle 28"/>
              <p:cNvSpPr>
                <a:spLocks noChangeArrowheads="1"/>
              </p:cNvSpPr>
              <p:nvPr/>
            </p:nvSpPr>
            <p:spPr bwMode="auto">
              <a:xfrm>
                <a:off x="1248" y="2784"/>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6977" name="Text Box 29"/>
              <p:cNvSpPr txBox="1">
                <a:spLocks noChangeArrowheads="1"/>
              </p:cNvSpPr>
              <p:nvPr/>
            </p:nvSpPr>
            <p:spPr bwMode="auto">
              <a:xfrm>
                <a:off x="1248" y="2801"/>
                <a:ext cx="48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1 4 5</a:t>
                </a:r>
                <a:endParaRPr lang="en-US" altLang="en-US" sz="2000" b="0">
                  <a:latin typeface="Times New Roman" pitchFamily="18" charset="0"/>
                </a:endParaRPr>
              </a:p>
            </p:txBody>
          </p:sp>
        </p:grpSp>
        <p:sp>
          <p:nvSpPr>
            <p:cNvPr id="36935" name="Rectangle 30"/>
            <p:cNvSpPr>
              <a:spLocks noChangeArrowheads="1"/>
            </p:cNvSpPr>
            <p:nvPr/>
          </p:nvSpPr>
          <p:spPr bwMode="auto">
            <a:xfrm>
              <a:off x="2400" y="2784"/>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6936" name="Text Box 31"/>
            <p:cNvSpPr txBox="1">
              <a:spLocks noChangeArrowheads="1"/>
            </p:cNvSpPr>
            <p:nvPr/>
          </p:nvSpPr>
          <p:spPr bwMode="auto">
            <a:xfrm>
              <a:off x="2400" y="2801"/>
              <a:ext cx="48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1 3 6</a:t>
              </a:r>
              <a:endParaRPr lang="en-US" altLang="en-US" sz="2000" b="0">
                <a:latin typeface="Times New Roman" pitchFamily="18" charset="0"/>
              </a:endParaRPr>
            </a:p>
          </p:txBody>
        </p:sp>
        <p:sp>
          <p:nvSpPr>
            <p:cNvPr id="36937" name="Rectangle 32"/>
            <p:cNvSpPr>
              <a:spLocks noChangeArrowheads="1"/>
            </p:cNvSpPr>
            <p:nvPr/>
          </p:nvSpPr>
          <p:spPr bwMode="auto">
            <a:xfrm>
              <a:off x="3264" y="2976"/>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6938" name="Text Box 33"/>
            <p:cNvSpPr txBox="1">
              <a:spLocks noChangeArrowheads="1"/>
            </p:cNvSpPr>
            <p:nvPr/>
          </p:nvSpPr>
          <p:spPr bwMode="auto">
            <a:xfrm>
              <a:off x="3264" y="2993"/>
              <a:ext cx="48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3 4 5</a:t>
              </a:r>
              <a:endParaRPr lang="en-US" altLang="en-US" sz="2000" b="0">
                <a:latin typeface="Times New Roman" pitchFamily="18" charset="0"/>
              </a:endParaRPr>
            </a:p>
          </p:txBody>
        </p:sp>
        <p:grpSp>
          <p:nvGrpSpPr>
            <p:cNvPr id="36939" name="Group 34"/>
            <p:cNvGrpSpPr>
              <a:grpSpLocks/>
            </p:cNvGrpSpPr>
            <p:nvPr/>
          </p:nvGrpSpPr>
          <p:grpSpPr bwMode="auto">
            <a:xfrm>
              <a:off x="4896" y="2976"/>
              <a:ext cx="486" cy="279"/>
              <a:chOff x="432" y="3408"/>
              <a:chExt cx="486" cy="279"/>
            </a:xfrm>
          </p:grpSpPr>
          <p:sp>
            <p:nvSpPr>
              <p:cNvPr id="36974" name="Rectangle 35"/>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6975" name="Text Box 36"/>
              <p:cNvSpPr txBox="1">
                <a:spLocks noChangeArrowheads="1"/>
              </p:cNvSpPr>
              <p:nvPr/>
            </p:nvSpPr>
            <p:spPr bwMode="auto">
              <a:xfrm>
                <a:off x="432" y="3425"/>
                <a:ext cx="48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3 6 7</a:t>
                </a:r>
                <a:endParaRPr lang="en-US" altLang="en-US" sz="2000" b="0">
                  <a:latin typeface="Times New Roman" pitchFamily="18" charset="0"/>
                </a:endParaRPr>
              </a:p>
            </p:txBody>
          </p:sp>
        </p:grpSp>
        <p:grpSp>
          <p:nvGrpSpPr>
            <p:cNvPr id="36940" name="Group 37"/>
            <p:cNvGrpSpPr>
              <a:grpSpLocks/>
            </p:cNvGrpSpPr>
            <p:nvPr/>
          </p:nvGrpSpPr>
          <p:grpSpPr bwMode="auto">
            <a:xfrm>
              <a:off x="4896" y="3216"/>
              <a:ext cx="486" cy="280"/>
              <a:chOff x="432" y="3408"/>
              <a:chExt cx="486" cy="280"/>
            </a:xfrm>
          </p:grpSpPr>
          <p:sp>
            <p:nvSpPr>
              <p:cNvPr id="36972" name="Rectangle 38"/>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6973" name="Text Box 39"/>
              <p:cNvSpPr txBox="1">
                <a:spLocks noChangeArrowheads="1"/>
              </p:cNvSpPr>
              <p:nvPr/>
            </p:nvSpPr>
            <p:spPr bwMode="auto">
              <a:xfrm>
                <a:off x="432" y="3425"/>
                <a:ext cx="486"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3 6 8</a:t>
                </a:r>
                <a:endParaRPr lang="en-US" altLang="en-US" sz="2000" b="0">
                  <a:latin typeface="Times New Roman" pitchFamily="18" charset="0"/>
                </a:endParaRPr>
              </a:p>
            </p:txBody>
          </p:sp>
        </p:grpSp>
        <p:grpSp>
          <p:nvGrpSpPr>
            <p:cNvPr id="36941" name="Group 40"/>
            <p:cNvGrpSpPr>
              <a:grpSpLocks/>
            </p:cNvGrpSpPr>
            <p:nvPr/>
          </p:nvGrpSpPr>
          <p:grpSpPr bwMode="auto">
            <a:xfrm>
              <a:off x="4032" y="2976"/>
              <a:ext cx="488" cy="519"/>
              <a:chOff x="3792" y="3312"/>
              <a:chExt cx="488" cy="519"/>
            </a:xfrm>
          </p:grpSpPr>
          <p:grpSp>
            <p:nvGrpSpPr>
              <p:cNvPr id="36966" name="Group 41"/>
              <p:cNvGrpSpPr>
                <a:grpSpLocks/>
              </p:cNvGrpSpPr>
              <p:nvPr/>
            </p:nvGrpSpPr>
            <p:grpSpPr bwMode="auto">
              <a:xfrm>
                <a:off x="3792" y="3312"/>
                <a:ext cx="488" cy="279"/>
                <a:chOff x="432" y="3408"/>
                <a:chExt cx="488" cy="279"/>
              </a:xfrm>
            </p:grpSpPr>
            <p:sp>
              <p:nvSpPr>
                <p:cNvPr id="36970" name="Rectangle 42"/>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6971" name="Text Box 43"/>
                <p:cNvSpPr txBox="1">
                  <a:spLocks noChangeArrowheads="1"/>
                </p:cNvSpPr>
                <p:nvPr/>
              </p:nvSpPr>
              <p:spPr bwMode="auto">
                <a:xfrm>
                  <a:off x="434" y="3425"/>
                  <a:ext cx="48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3 5 6</a:t>
                  </a:r>
                  <a:endParaRPr lang="en-US" altLang="en-US" sz="2000" b="0">
                    <a:latin typeface="Times New Roman" pitchFamily="18" charset="0"/>
                  </a:endParaRPr>
                </a:p>
              </p:txBody>
            </p:sp>
          </p:grpSp>
          <p:grpSp>
            <p:nvGrpSpPr>
              <p:cNvPr id="36967" name="Group 44"/>
              <p:cNvGrpSpPr>
                <a:grpSpLocks/>
              </p:cNvGrpSpPr>
              <p:nvPr/>
            </p:nvGrpSpPr>
            <p:grpSpPr bwMode="auto">
              <a:xfrm>
                <a:off x="3792" y="3552"/>
                <a:ext cx="488" cy="279"/>
                <a:chOff x="432" y="3408"/>
                <a:chExt cx="488" cy="279"/>
              </a:xfrm>
            </p:grpSpPr>
            <p:sp>
              <p:nvSpPr>
                <p:cNvPr id="36968" name="Rectangle 45"/>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6969" name="Text Box 46"/>
                <p:cNvSpPr txBox="1">
                  <a:spLocks noChangeArrowheads="1"/>
                </p:cNvSpPr>
                <p:nvPr/>
              </p:nvSpPr>
              <p:spPr bwMode="auto">
                <a:xfrm>
                  <a:off x="434" y="3425"/>
                  <a:ext cx="48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3 5 7</a:t>
                  </a:r>
                  <a:endParaRPr lang="en-US" altLang="en-US" sz="2000" b="0">
                    <a:latin typeface="Times New Roman" pitchFamily="18" charset="0"/>
                  </a:endParaRPr>
                </a:p>
              </p:txBody>
            </p:sp>
          </p:grpSp>
        </p:grpSp>
        <p:grpSp>
          <p:nvGrpSpPr>
            <p:cNvPr id="36942" name="Group 47"/>
            <p:cNvGrpSpPr>
              <a:grpSpLocks/>
            </p:cNvGrpSpPr>
            <p:nvPr/>
          </p:nvGrpSpPr>
          <p:grpSpPr bwMode="auto">
            <a:xfrm>
              <a:off x="4032" y="3456"/>
              <a:ext cx="488" cy="279"/>
              <a:chOff x="432" y="3408"/>
              <a:chExt cx="488" cy="279"/>
            </a:xfrm>
          </p:grpSpPr>
          <p:sp>
            <p:nvSpPr>
              <p:cNvPr id="36964" name="Rectangle 48"/>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6965" name="Text Box 49"/>
              <p:cNvSpPr txBox="1">
                <a:spLocks noChangeArrowheads="1"/>
              </p:cNvSpPr>
              <p:nvPr/>
            </p:nvSpPr>
            <p:spPr bwMode="auto">
              <a:xfrm>
                <a:off x="434" y="3425"/>
                <a:ext cx="48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6 8 9</a:t>
                </a:r>
                <a:endParaRPr lang="en-US" altLang="en-US" sz="2000" b="0">
                  <a:latin typeface="Times New Roman" pitchFamily="18" charset="0"/>
                </a:endParaRPr>
              </a:p>
            </p:txBody>
          </p:sp>
        </p:grpSp>
        <p:grpSp>
          <p:nvGrpSpPr>
            <p:cNvPr id="36943" name="Group 50"/>
            <p:cNvGrpSpPr>
              <a:grpSpLocks/>
            </p:cNvGrpSpPr>
            <p:nvPr/>
          </p:nvGrpSpPr>
          <p:grpSpPr bwMode="auto">
            <a:xfrm>
              <a:off x="2976" y="2208"/>
              <a:ext cx="486" cy="279"/>
              <a:chOff x="432" y="3408"/>
              <a:chExt cx="486" cy="279"/>
            </a:xfrm>
          </p:grpSpPr>
          <p:sp>
            <p:nvSpPr>
              <p:cNvPr id="36962" name="Rectangle 51"/>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6963" name="Text Box 52"/>
              <p:cNvSpPr txBox="1">
                <a:spLocks noChangeArrowheads="1"/>
              </p:cNvSpPr>
              <p:nvPr/>
            </p:nvSpPr>
            <p:spPr bwMode="auto">
              <a:xfrm>
                <a:off x="432" y="3425"/>
                <a:ext cx="48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2 3 4</a:t>
                </a:r>
              </a:p>
            </p:txBody>
          </p:sp>
        </p:grpSp>
        <p:grpSp>
          <p:nvGrpSpPr>
            <p:cNvPr id="36944" name="Group 53"/>
            <p:cNvGrpSpPr>
              <a:grpSpLocks/>
            </p:cNvGrpSpPr>
            <p:nvPr/>
          </p:nvGrpSpPr>
          <p:grpSpPr bwMode="auto">
            <a:xfrm>
              <a:off x="2976" y="2448"/>
              <a:ext cx="486" cy="280"/>
              <a:chOff x="432" y="3408"/>
              <a:chExt cx="486" cy="280"/>
            </a:xfrm>
          </p:grpSpPr>
          <p:sp>
            <p:nvSpPr>
              <p:cNvPr id="36960" name="Rectangle 54"/>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6961" name="Text Box 55"/>
              <p:cNvSpPr txBox="1">
                <a:spLocks noChangeArrowheads="1"/>
              </p:cNvSpPr>
              <p:nvPr/>
            </p:nvSpPr>
            <p:spPr bwMode="auto">
              <a:xfrm>
                <a:off x="432" y="3426"/>
                <a:ext cx="48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5 6 7</a:t>
                </a:r>
                <a:endParaRPr lang="en-US" altLang="en-US" sz="2000" b="0">
                  <a:latin typeface="Times New Roman" pitchFamily="18" charset="0"/>
                </a:endParaRPr>
              </a:p>
            </p:txBody>
          </p:sp>
        </p:grpSp>
        <p:grpSp>
          <p:nvGrpSpPr>
            <p:cNvPr id="36945" name="Group 56"/>
            <p:cNvGrpSpPr>
              <a:grpSpLocks/>
            </p:cNvGrpSpPr>
            <p:nvPr/>
          </p:nvGrpSpPr>
          <p:grpSpPr bwMode="auto">
            <a:xfrm>
              <a:off x="1296" y="3504"/>
              <a:ext cx="486" cy="279"/>
              <a:chOff x="432" y="3408"/>
              <a:chExt cx="486" cy="279"/>
            </a:xfrm>
          </p:grpSpPr>
          <p:sp>
            <p:nvSpPr>
              <p:cNvPr id="36958" name="Rectangle 57"/>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6959" name="Text Box 58"/>
              <p:cNvSpPr txBox="1">
                <a:spLocks noChangeArrowheads="1"/>
              </p:cNvSpPr>
              <p:nvPr/>
            </p:nvSpPr>
            <p:spPr bwMode="auto">
              <a:xfrm>
                <a:off x="432" y="3425"/>
                <a:ext cx="48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1 2 4</a:t>
                </a:r>
                <a:endParaRPr lang="en-US" altLang="en-US" sz="2000" b="0">
                  <a:latin typeface="Times New Roman" pitchFamily="18" charset="0"/>
                </a:endParaRPr>
              </a:p>
            </p:txBody>
          </p:sp>
        </p:grpSp>
        <p:grpSp>
          <p:nvGrpSpPr>
            <p:cNvPr id="36946" name="Group 59"/>
            <p:cNvGrpSpPr>
              <a:grpSpLocks/>
            </p:cNvGrpSpPr>
            <p:nvPr/>
          </p:nvGrpSpPr>
          <p:grpSpPr bwMode="auto">
            <a:xfrm>
              <a:off x="1296" y="3744"/>
              <a:ext cx="486" cy="281"/>
              <a:chOff x="432" y="3408"/>
              <a:chExt cx="486" cy="281"/>
            </a:xfrm>
          </p:grpSpPr>
          <p:sp>
            <p:nvSpPr>
              <p:cNvPr id="36956" name="Rectangle 60"/>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6957" name="Text Box 61"/>
              <p:cNvSpPr txBox="1">
                <a:spLocks noChangeArrowheads="1"/>
              </p:cNvSpPr>
              <p:nvPr/>
            </p:nvSpPr>
            <p:spPr bwMode="auto">
              <a:xfrm>
                <a:off x="432" y="3426"/>
                <a:ext cx="486"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4 5 7</a:t>
                </a:r>
                <a:endParaRPr lang="en-US" altLang="en-US" sz="2000" b="0">
                  <a:latin typeface="Times New Roman" pitchFamily="18" charset="0"/>
                </a:endParaRPr>
              </a:p>
            </p:txBody>
          </p:sp>
        </p:grpSp>
        <p:grpSp>
          <p:nvGrpSpPr>
            <p:cNvPr id="36947" name="Group 62"/>
            <p:cNvGrpSpPr>
              <a:grpSpLocks/>
            </p:cNvGrpSpPr>
            <p:nvPr/>
          </p:nvGrpSpPr>
          <p:grpSpPr bwMode="auto">
            <a:xfrm>
              <a:off x="1872" y="3552"/>
              <a:ext cx="486" cy="280"/>
              <a:chOff x="432" y="3408"/>
              <a:chExt cx="486" cy="280"/>
            </a:xfrm>
          </p:grpSpPr>
          <p:sp>
            <p:nvSpPr>
              <p:cNvPr id="36954" name="Rectangle 63"/>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6955" name="Text Box 64"/>
              <p:cNvSpPr txBox="1">
                <a:spLocks noChangeArrowheads="1"/>
              </p:cNvSpPr>
              <p:nvPr/>
            </p:nvSpPr>
            <p:spPr bwMode="auto">
              <a:xfrm>
                <a:off x="432" y="3425"/>
                <a:ext cx="486"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1 2 5</a:t>
                </a:r>
                <a:endParaRPr lang="en-US" altLang="en-US" sz="2000" b="0">
                  <a:latin typeface="Times New Roman" pitchFamily="18" charset="0"/>
                </a:endParaRPr>
              </a:p>
            </p:txBody>
          </p:sp>
        </p:grpSp>
        <p:grpSp>
          <p:nvGrpSpPr>
            <p:cNvPr id="36948" name="Group 65"/>
            <p:cNvGrpSpPr>
              <a:grpSpLocks/>
            </p:cNvGrpSpPr>
            <p:nvPr/>
          </p:nvGrpSpPr>
          <p:grpSpPr bwMode="auto">
            <a:xfrm>
              <a:off x="1872" y="3792"/>
              <a:ext cx="486" cy="278"/>
              <a:chOff x="432" y="3408"/>
              <a:chExt cx="486" cy="278"/>
            </a:xfrm>
          </p:grpSpPr>
          <p:sp>
            <p:nvSpPr>
              <p:cNvPr id="36952" name="Rectangle 66"/>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6953" name="Text Box 67"/>
              <p:cNvSpPr txBox="1">
                <a:spLocks noChangeArrowheads="1"/>
              </p:cNvSpPr>
              <p:nvPr/>
            </p:nvSpPr>
            <p:spPr bwMode="auto">
              <a:xfrm>
                <a:off x="432" y="3424"/>
                <a:ext cx="48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4 5 8</a:t>
                </a:r>
                <a:endParaRPr lang="en-US" altLang="en-US" sz="2000" b="0">
                  <a:latin typeface="Times New Roman" pitchFamily="18" charset="0"/>
                </a:endParaRPr>
              </a:p>
            </p:txBody>
          </p:sp>
        </p:grpSp>
        <p:sp>
          <p:nvSpPr>
            <p:cNvPr id="36949" name="Rectangle 68"/>
            <p:cNvSpPr>
              <a:spLocks noChangeArrowheads="1"/>
            </p:cNvSpPr>
            <p:nvPr/>
          </p:nvSpPr>
          <p:spPr bwMode="auto">
            <a:xfrm>
              <a:off x="3072" y="1392"/>
              <a:ext cx="192" cy="288"/>
            </a:xfrm>
            <a:prstGeom prst="rect">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6950" name="Line 69"/>
            <p:cNvSpPr>
              <a:spLocks noChangeShapeType="1"/>
            </p:cNvSpPr>
            <p:nvPr/>
          </p:nvSpPr>
          <p:spPr bwMode="auto">
            <a:xfrm>
              <a:off x="3072" y="148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51" name="Line 70"/>
            <p:cNvSpPr>
              <a:spLocks noChangeShapeType="1"/>
            </p:cNvSpPr>
            <p:nvPr/>
          </p:nvSpPr>
          <p:spPr bwMode="auto">
            <a:xfrm>
              <a:off x="3072" y="158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6868" name="Group 71"/>
          <p:cNvGrpSpPr>
            <a:grpSpLocks/>
          </p:cNvGrpSpPr>
          <p:nvPr/>
        </p:nvGrpSpPr>
        <p:grpSpPr bwMode="auto">
          <a:xfrm>
            <a:off x="2895600" y="1371600"/>
            <a:ext cx="1073150" cy="396875"/>
            <a:chOff x="4416" y="1440"/>
            <a:chExt cx="676" cy="250"/>
          </a:xfrm>
        </p:grpSpPr>
        <p:sp>
          <p:nvSpPr>
            <p:cNvPr id="36909" name="Rectangle 72"/>
            <p:cNvSpPr>
              <a:spLocks noChangeArrowheads="1"/>
            </p:cNvSpPr>
            <p:nvPr/>
          </p:nvSpPr>
          <p:spPr bwMode="auto">
            <a:xfrm>
              <a:off x="4416" y="1440"/>
              <a:ext cx="672" cy="213"/>
            </a:xfrm>
            <a:prstGeom prst="rect">
              <a:avLst/>
            </a:prstGeom>
            <a:solidFill>
              <a:srgbClr val="00FFFF"/>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endParaRPr lang="en-US" altLang="en-US">
                <a:latin typeface="Wingdings" pitchFamily="2" charset="2"/>
              </a:endParaRPr>
            </a:p>
          </p:txBody>
        </p:sp>
        <p:sp>
          <p:nvSpPr>
            <p:cNvPr id="36910" name="Text Box 73"/>
            <p:cNvSpPr txBox="1">
              <a:spLocks noChangeArrowheads="1"/>
            </p:cNvSpPr>
            <p:nvPr/>
          </p:nvSpPr>
          <p:spPr bwMode="auto">
            <a:xfrm>
              <a:off x="4416" y="1440"/>
              <a:ext cx="6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1 2 3 5 6</a:t>
              </a:r>
            </a:p>
          </p:txBody>
        </p:sp>
      </p:grpSp>
      <p:sp>
        <p:nvSpPr>
          <p:cNvPr id="36869" name="Line 74"/>
          <p:cNvSpPr>
            <a:spLocks noChangeShapeType="1"/>
          </p:cNvSpPr>
          <p:nvPr/>
        </p:nvSpPr>
        <p:spPr bwMode="auto">
          <a:xfrm>
            <a:off x="3429000" y="1752600"/>
            <a:ext cx="0" cy="4572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0" name="Line 75"/>
          <p:cNvSpPr>
            <a:spLocks noChangeShapeType="1"/>
          </p:cNvSpPr>
          <p:nvPr/>
        </p:nvSpPr>
        <p:spPr bwMode="auto">
          <a:xfrm>
            <a:off x="1981200" y="2514600"/>
            <a:ext cx="76200" cy="7620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1" name="Line 76"/>
          <p:cNvSpPr>
            <a:spLocks noChangeShapeType="1"/>
          </p:cNvSpPr>
          <p:nvPr/>
        </p:nvSpPr>
        <p:spPr bwMode="auto">
          <a:xfrm flipH="1">
            <a:off x="3505200" y="2590800"/>
            <a:ext cx="990600" cy="7620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2" name="Line 77"/>
          <p:cNvSpPr>
            <a:spLocks noChangeShapeType="1"/>
          </p:cNvSpPr>
          <p:nvPr/>
        </p:nvSpPr>
        <p:spPr bwMode="auto">
          <a:xfrm flipH="1">
            <a:off x="4876800" y="3124200"/>
            <a:ext cx="762000" cy="1524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6873" name="Group 78"/>
          <p:cNvGrpSpPr>
            <a:grpSpLocks/>
          </p:cNvGrpSpPr>
          <p:nvPr/>
        </p:nvGrpSpPr>
        <p:grpSpPr bwMode="auto">
          <a:xfrm>
            <a:off x="1295400" y="2057400"/>
            <a:ext cx="1371600" cy="396875"/>
            <a:chOff x="1344" y="1536"/>
            <a:chExt cx="863" cy="226"/>
          </a:xfrm>
        </p:grpSpPr>
        <p:grpSp>
          <p:nvGrpSpPr>
            <p:cNvPr id="36903" name="Group 79"/>
            <p:cNvGrpSpPr>
              <a:grpSpLocks/>
            </p:cNvGrpSpPr>
            <p:nvPr/>
          </p:nvGrpSpPr>
          <p:grpSpPr bwMode="auto">
            <a:xfrm>
              <a:off x="1344" y="1536"/>
              <a:ext cx="432" cy="226"/>
              <a:chOff x="336" y="1440"/>
              <a:chExt cx="432" cy="226"/>
            </a:xfrm>
          </p:grpSpPr>
          <p:sp>
            <p:nvSpPr>
              <p:cNvPr id="36907" name="Rectangle 80"/>
              <p:cNvSpPr>
                <a:spLocks noChangeArrowheads="1"/>
              </p:cNvSpPr>
              <p:nvPr/>
            </p:nvSpPr>
            <p:spPr bwMode="auto">
              <a:xfrm>
                <a:off x="336" y="1440"/>
                <a:ext cx="432" cy="205"/>
              </a:xfrm>
              <a:prstGeom prst="rect">
                <a:avLst/>
              </a:prstGeom>
              <a:solidFill>
                <a:srgbClr val="CCCCFF"/>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endParaRPr lang="en-US" altLang="en-US">
                  <a:latin typeface="Wingdings" pitchFamily="2" charset="2"/>
                </a:endParaRPr>
              </a:p>
            </p:txBody>
          </p:sp>
          <p:sp>
            <p:nvSpPr>
              <p:cNvPr id="36908" name="Text Box 81"/>
              <p:cNvSpPr txBox="1">
                <a:spLocks noChangeArrowheads="1"/>
              </p:cNvSpPr>
              <p:nvPr/>
            </p:nvSpPr>
            <p:spPr bwMode="auto">
              <a:xfrm>
                <a:off x="336" y="1440"/>
                <a:ext cx="32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1 +</a:t>
                </a:r>
              </a:p>
            </p:txBody>
          </p:sp>
        </p:grpSp>
        <p:grpSp>
          <p:nvGrpSpPr>
            <p:cNvPr id="36904" name="Group 82"/>
            <p:cNvGrpSpPr>
              <a:grpSpLocks/>
            </p:cNvGrpSpPr>
            <p:nvPr/>
          </p:nvGrpSpPr>
          <p:grpSpPr bwMode="auto">
            <a:xfrm>
              <a:off x="1632" y="1536"/>
              <a:ext cx="575" cy="226"/>
              <a:chOff x="432" y="1728"/>
              <a:chExt cx="432" cy="226"/>
            </a:xfrm>
          </p:grpSpPr>
          <p:sp>
            <p:nvSpPr>
              <p:cNvPr id="36905" name="Rectangle 83"/>
              <p:cNvSpPr>
                <a:spLocks noChangeArrowheads="1"/>
              </p:cNvSpPr>
              <p:nvPr/>
            </p:nvSpPr>
            <p:spPr bwMode="auto">
              <a:xfrm>
                <a:off x="432" y="1728"/>
                <a:ext cx="432" cy="205"/>
              </a:xfrm>
              <a:prstGeom prst="rect">
                <a:avLst/>
              </a:prstGeom>
              <a:solidFill>
                <a:srgbClr val="00FFFF"/>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endParaRPr lang="en-US" altLang="en-US">
                  <a:latin typeface="Wingdings" pitchFamily="2" charset="2"/>
                </a:endParaRPr>
              </a:p>
            </p:txBody>
          </p:sp>
          <p:sp>
            <p:nvSpPr>
              <p:cNvPr id="36906" name="Text Box 84"/>
              <p:cNvSpPr txBox="1">
                <a:spLocks noChangeArrowheads="1"/>
              </p:cNvSpPr>
              <p:nvPr/>
            </p:nvSpPr>
            <p:spPr bwMode="auto">
              <a:xfrm>
                <a:off x="432" y="1728"/>
                <a:ext cx="417"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2 3 5 6</a:t>
                </a:r>
              </a:p>
            </p:txBody>
          </p:sp>
        </p:grpSp>
      </p:grpSp>
      <p:grpSp>
        <p:nvGrpSpPr>
          <p:cNvPr id="36874" name="Group 85"/>
          <p:cNvGrpSpPr>
            <a:grpSpLocks/>
          </p:cNvGrpSpPr>
          <p:nvPr/>
        </p:nvGrpSpPr>
        <p:grpSpPr bwMode="auto">
          <a:xfrm>
            <a:off x="4038600" y="2209800"/>
            <a:ext cx="1149350" cy="396875"/>
            <a:chOff x="2880" y="1632"/>
            <a:chExt cx="724" cy="250"/>
          </a:xfrm>
        </p:grpSpPr>
        <p:grpSp>
          <p:nvGrpSpPr>
            <p:cNvPr id="36897" name="Group 86"/>
            <p:cNvGrpSpPr>
              <a:grpSpLocks/>
            </p:cNvGrpSpPr>
            <p:nvPr/>
          </p:nvGrpSpPr>
          <p:grpSpPr bwMode="auto">
            <a:xfrm>
              <a:off x="3168" y="1632"/>
              <a:ext cx="436" cy="250"/>
              <a:chOff x="4416" y="1440"/>
              <a:chExt cx="678" cy="260"/>
            </a:xfrm>
          </p:grpSpPr>
          <p:sp>
            <p:nvSpPr>
              <p:cNvPr id="36901" name="Rectangle 87"/>
              <p:cNvSpPr>
                <a:spLocks noChangeArrowheads="1"/>
              </p:cNvSpPr>
              <p:nvPr/>
            </p:nvSpPr>
            <p:spPr bwMode="auto">
              <a:xfrm>
                <a:off x="4416" y="1440"/>
                <a:ext cx="672" cy="213"/>
              </a:xfrm>
              <a:prstGeom prst="rect">
                <a:avLst/>
              </a:prstGeom>
              <a:solidFill>
                <a:srgbClr val="00FFFF"/>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endParaRPr lang="en-US" altLang="en-US">
                  <a:latin typeface="Wingdings" pitchFamily="2" charset="2"/>
                </a:endParaRPr>
              </a:p>
            </p:txBody>
          </p:sp>
          <p:sp>
            <p:nvSpPr>
              <p:cNvPr id="36902" name="Text Box 88"/>
              <p:cNvSpPr txBox="1">
                <a:spLocks noChangeArrowheads="1"/>
              </p:cNvSpPr>
              <p:nvPr/>
            </p:nvSpPr>
            <p:spPr bwMode="auto">
              <a:xfrm>
                <a:off x="4416" y="1440"/>
                <a:ext cx="678"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3 5 6</a:t>
                </a:r>
              </a:p>
            </p:txBody>
          </p:sp>
        </p:grpSp>
        <p:grpSp>
          <p:nvGrpSpPr>
            <p:cNvPr id="36898" name="Group 89"/>
            <p:cNvGrpSpPr>
              <a:grpSpLocks/>
            </p:cNvGrpSpPr>
            <p:nvPr/>
          </p:nvGrpSpPr>
          <p:grpSpPr bwMode="auto">
            <a:xfrm>
              <a:off x="2880" y="1632"/>
              <a:ext cx="326" cy="250"/>
              <a:chOff x="336" y="1440"/>
              <a:chExt cx="489" cy="250"/>
            </a:xfrm>
          </p:grpSpPr>
          <p:sp>
            <p:nvSpPr>
              <p:cNvPr id="36899" name="Rectangle 90"/>
              <p:cNvSpPr>
                <a:spLocks noChangeArrowheads="1"/>
              </p:cNvSpPr>
              <p:nvPr/>
            </p:nvSpPr>
            <p:spPr bwMode="auto">
              <a:xfrm>
                <a:off x="336" y="1440"/>
                <a:ext cx="432" cy="205"/>
              </a:xfrm>
              <a:prstGeom prst="rect">
                <a:avLst/>
              </a:prstGeom>
              <a:solidFill>
                <a:srgbClr val="CCCCFF"/>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endParaRPr lang="en-US" altLang="en-US">
                  <a:latin typeface="Wingdings" pitchFamily="2" charset="2"/>
                </a:endParaRPr>
              </a:p>
            </p:txBody>
          </p:sp>
          <p:sp>
            <p:nvSpPr>
              <p:cNvPr id="36900" name="Text Box 91"/>
              <p:cNvSpPr txBox="1">
                <a:spLocks noChangeArrowheads="1"/>
              </p:cNvSpPr>
              <p:nvPr/>
            </p:nvSpPr>
            <p:spPr bwMode="auto">
              <a:xfrm>
                <a:off x="336" y="1440"/>
                <a:ext cx="48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2 +</a:t>
                </a:r>
              </a:p>
            </p:txBody>
          </p:sp>
        </p:grpSp>
      </p:grpSp>
      <p:grpSp>
        <p:nvGrpSpPr>
          <p:cNvPr id="36875" name="Group 92"/>
          <p:cNvGrpSpPr>
            <a:grpSpLocks/>
          </p:cNvGrpSpPr>
          <p:nvPr/>
        </p:nvGrpSpPr>
        <p:grpSpPr bwMode="auto">
          <a:xfrm>
            <a:off x="5334000" y="2743200"/>
            <a:ext cx="958850" cy="396875"/>
            <a:chOff x="3792" y="2064"/>
            <a:chExt cx="604" cy="250"/>
          </a:xfrm>
        </p:grpSpPr>
        <p:grpSp>
          <p:nvGrpSpPr>
            <p:cNvPr id="36891" name="Group 93"/>
            <p:cNvGrpSpPr>
              <a:grpSpLocks/>
            </p:cNvGrpSpPr>
            <p:nvPr/>
          </p:nvGrpSpPr>
          <p:grpSpPr bwMode="auto">
            <a:xfrm>
              <a:off x="4080" y="2064"/>
              <a:ext cx="316" cy="250"/>
              <a:chOff x="4416" y="1440"/>
              <a:chExt cx="737" cy="260"/>
            </a:xfrm>
          </p:grpSpPr>
          <p:sp>
            <p:nvSpPr>
              <p:cNvPr id="36895" name="Rectangle 94"/>
              <p:cNvSpPr>
                <a:spLocks noChangeArrowheads="1"/>
              </p:cNvSpPr>
              <p:nvPr/>
            </p:nvSpPr>
            <p:spPr bwMode="auto">
              <a:xfrm>
                <a:off x="4416" y="1440"/>
                <a:ext cx="672" cy="213"/>
              </a:xfrm>
              <a:prstGeom prst="rect">
                <a:avLst/>
              </a:prstGeom>
              <a:solidFill>
                <a:srgbClr val="00FFFF"/>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endParaRPr lang="en-US" altLang="en-US">
                  <a:latin typeface="Wingdings" pitchFamily="2" charset="2"/>
                </a:endParaRPr>
              </a:p>
            </p:txBody>
          </p:sp>
          <p:sp>
            <p:nvSpPr>
              <p:cNvPr id="36896" name="Text Box 95"/>
              <p:cNvSpPr txBox="1">
                <a:spLocks noChangeArrowheads="1"/>
              </p:cNvSpPr>
              <p:nvPr/>
            </p:nvSpPr>
            <p:spPr bwMode="auto">
              <a:xfrm>
                <a:off x="4416" y="1440"/>
                <a:ext cx="73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5 6</a:t>
                </a:r>
              </a:p>
            </p:txBody>
          </p:sp>
        </p:grpSp>
        <p:grpSp>
          <p:nvGrpSpPr>
            <p:cNvPr id="36892" name="Group 96"/>
            <p:cNvGrpSpPr>
              <a:grpSpLocks/>
            </p:cNvGrpSpPr>
            <p:nvPr/>
          </p:nvGrpSpPr>
          <p:grpSpPr bwMode="auto">
            <a:xfrm>
              <a:off x="3792" y="2064"/>
              <a:ext cx="326" cy="250"/>
              <a:chOff x="336" y="1440"/>
              <a:chExt cx="489" cy="250"/>
            </a:xfrm>
          </p:grpSpPr>
          <p:sp>
            <p:nvSpPr>
              <p:cNvPr id="36893" name="Rectangle 97"/>
              <p:cNvSpPr>
                <a:spLocks noChangeArrowheads="1"/>
              </p:cNvSpPr>
              <p:nvPr/>
            </p:nvSpPr>
            <p:spPr bwMode="auto">
              <a:xfrm>
                <a:off x="336" y="1440"/>
                <a:ext cx="432" cy="205"/>
              </a:xfrm>
              <a:prstGeom prst="rect">
                <a:avLst/>
              </a:prstGeom>
              <a:solidFill>
                <a:srgbClr val="CCCCFF"/>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endParaRPr lang="en-US" altLang="en-US">
                  <a:latin typeface="Wingdings" pitchFamily="2" charset="2"/>
                </a:endParaRPr>
              </a:p>
            </p:txBody>
          </p:sp>
          <p:sp>
            <p:nvSpPr>
              <p:cNvPr id="36894" name="Text Box 98"/>
              <p:cNvSpPr txBox="1">
                <a:spLocks noChangeArrowheads="1"/>
              </p:cNvSpPr>
              <p:nvPr/>
            </p:nvSpPr>
            <p:spPr bwMode="auto">
              <a:xfrm>
                <a:off x="336" y="1440"/>
                <a:ext cx="48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3 +</a:t>
                </a:r>
              </a:p>
            </p:txBody>
          </p:sp>
        </p:grpSp>
      </p:grpSp>
      <p:grpSp>
        <p:nvGrpSpPr>
          <p:cNvPr id="36876" name="Group 99"/>
          <p:cNvGrpSpPr>
            <a:grpSpLocks/>
          </p:cNvGrpSpPr>
          <p:nvPr/>
        </p:nvGrpSpPr>
        <p:grpSpPr bwMode="auto">
          <a:xfrm>
            <a:off x="6477000" y="1219200"/>
            <a:ext cx="1654175" cy="1692275"/>
            <a:chOff x="96" y="1097"/>
            <a:chExt cx="1141" cy="1122"/>
          </a:xfrm>
        </p:grpSpPr>
        <p:sp>
          <p:nvSpPr>
            <p:cNvPr id="36878" name="Text Box 100"/>
            <p:cNvSpPr txBox="1">
              <a:spLocks noChangeArrowheads="1"/>
            </p:cNvSpPr>
            <p:nvPr/>
          </p:nvSpPr>
          <p:spPr bwMode="auto">
            <a:xfrm>
              <a:off x="96" y="1776"/>
              <a:ext cx="37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400">
                  <a:latin typeface="Times New Roman" pitchFamily="18" charset="0"/>
                </a:rPr>
                <a:t>1,4,7</a:t>
              </a:r>
              <a:endParaRPr lang="en-US" altLang="en-US" sz="1400" b="0">
                <a:latin typeface="Times New Roman" pitchFamily="18" charset="0"/>
              </a:endParaRPr>
            </a:p>
          </p:txBody>
        </p:sp>
        <p:grpSp>
          <p:nvGrpSpPr>
            <p:cNvPr id="36879" name="Group 101"/>
            <p:cNvGrpSpPr>
              <a:grpSpLocks/>
            </p:cNvGrpSpPr>
            <p:nvPr/>
          </p:nvGrpSpPr>
          <p:grpSpPr bwMode="auto">
            <a:xfrm>
              <a:off x="144" y="1097"/>
              <a:ext cx="1093" cy="1122"/>
              <a:chOff x="144" y="1097"/>
              <a:chExt cx="1093" cy="1122"/>
            </a:xfrm>
          </p:grpSpPr>
          <p:sp>
            <p:nvSpPr>
              <p:cNvPr id="36880" name="Text Box 102"/>
              <p:cNvSpPr txBox="1">
                <a:spLocks noChangeArrowheads="1"/>
              </p:cNvSpPr>
              <p:nvPr/>
            </p:nvSpPr>
            <p:spPr bwMode="auto">
              <a:xfrm>
                <a:off x="369" y="1097"/>
                <a:ext cx="127"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b="0">
                  <a:latin typeface="Wingdings" pitchFamily="2" charset="2"/>
                </a:endParaRPr>
              </a:p>
            </p:txBody>
          </p:sp>
          <p:grpSp>
            <p:nvGrpSpPr>
              <p:cNvPr id="36881" name="Group 103"/>
              <p:cNvGrpSpPr>
                <a:grpSpLocks/>
              </p:cNvGrpSpPr>
              <p:nvPr/>
            </p:nvGrpSpPr>
            <p:grpSpPr bwMode="auto">
              <a:xfrm>
                <a:off x="528" y="1392"/>
                <a:ext cx="240" cy="384"/>
                <a:chOff x="2064" y="1872"/>
                <a:chExt cx="192" cy="288"/>
              </a:xfrm>
            </p:grpSpPr>
            <p:sp>
              <p:nvSpPr>
                <p:cNvPr id="36888" name="Rectangle 104"/>
                <p:cNvSpPr>
                  <a:spLocks noChangeArrowheads="1"/>
                </p:cNvSpPr>
                <p:nvPr/>
              </p:nvSpPr>
              <p:spPr bwMode="auto">
                <a:xfrm>
                  <a:off x="2064" y="1872"/>
                  <a:ext cx="192" cy="288"/>
                </a:xfrm>
                <a:prstGeom prst="rect">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6889" name="Line 105"/>
                <p:cNvSpPr>
                  <a:spLocks noChangeShapeType="1"/>
                </p:cNvSpPr>
                <p:nvPr/>
              </p:nvSpPr>
              <p:spPr bwMode="auto">
                <a:xfrm>
                  <a:off x="2064" y="196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90" name="Line 106"/>
                <p:cNvSpPr>
                  <a:spLocks noChangeShapeType="1"/>
                </p:cNvSpPr>
                <p:nvPr/>
              </p:nvSpPr>
              <p:spPr bwMode="auto">
                <a:xfrm>
                  <a:off x="2064" y="20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6882" name="Line 107"/>
              <p:cNvSpPr>
                <a:spLocks noChangeShapeType="1"/>
              </p:cNvSpPr>
              <p:nvPr/>
            </p:nvSpPr>
            <p:spPr bwMode="auto">
              <a:xfrm flipH="1">
                <a:off x="144" y="1776"/>
                <a:ext cx="485"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83" name="Line 108"/>
              <p:cNvSpPr>
                <a:spLocks noChangeShapeType="1"/>
              </p:cNvSpPr>
              <p:nvPr/>
            </p:nvSpPr>
            <p:spPr bwMode="auto">
              <a:xfrm>
                <a:off x="624" y="1776"/>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84" name="Line 109"/>
              <p:cNvSpPr>
                <a:spLocks noChangeShapeType="1"/>
              </p:cNvSpPr>
              <p:nvPr/>
            </p:nvSpPr>
            <p:spPr bwMode="auto">
              <a:xfrm>
                <a:off x="629" y="1776"/>
                <a:ext cx="427"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85" name="Text Box 110"/>
              <p:cNvSpPr txBox="1">
                <a:spLocks noChangeArrowheads="1"/>
              </p:cNvSpPr>
              <p:nvPr/>
            </p:nvSpPr>
            <p:spPr bwMode="auto">
              <a:xfrm>
                <a:off x="289" y="2017"/>
                <a:ext cx="37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400">
                    <a:latin typeface="Times New Roman" pitchFamily="18" charset="0"/>
                  </a:rPr>
                  <a:t>2,5,8</a:t>
                </a:r>
                <a:endParaRPr lang="en-US" altLang="en-US" sz="1400" b="0">
                  <a:latin typeface="Times New Roman" pitchFamily="18" charset="0"/>
                </a:endParaRPr>
              </a:p>
            </p:txBody>
          </p:sp>
          <p:sp>
            <p:nvSpPr>
              <p:cNvPr id="36886" name="Text Box 111"/>
              <p:cNvSpPr txBox="1">
                <a:spLocks noChangeArrowheads="1"/>
              </p:cNvSpPr>
              <p:nvPr/>
            </p:nvSpPr>
            <p:spPr bwMode="auto">
              <a:xfrm>
                <a:off x="865" y="1776"/>
                <a:ext cx="37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400">
                    <a:latin typeface="Times New Roman" pitchFamily="18" charset="0"/>
                  </a:rPr>
                  <a:t>3,6,9</a:t>
                </a:r>
              </a:p>
            </p:txBody>
          </p:sp>
          <p:sp>
            <p:nvSpPr>
              <p:cNvPr id="36887" name="Text Box 112"/>
              <p:cNvSpPr txBox="1">
                <a:spLocks noChangeArrowheads="1"/>
              </p:cNvSpPr>
              <p:nvPr/>
            </p:nvSpPr>
            <p:spPr bwMode="auto">
              <a:xfrm>
                <a:off x="192" y="1152"/>
                <a:ext cx="95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600" b="0">
                    <a:latin typeface="Times New Roman" pitchFamily="18" charset="0"/>
                  </a:rPr>
                  <a:t>Hash Function</a:t>
                </a:r>
                <a:endParaRPr lang="en-US" altLang="en-US" b="0">
                  <a:latin typeface="Times New Roman" pitchFamily="18" charset="0"/>
                </a:endParaRPr>
              </a:p>
            </p:txBody>
          </p:sp>
        </p:grpSp>
      </p:grpSp>
      <p:sp>
        <p:nvSpPr>
          <p:cNvPr id="36877" name="Text Box 113"/>
          <p:cNvSpPr txBox="1">
            <a:spLocks noChangeArrowheads="1"/>
          </p:cNvSpPr>
          <p:nvPr/>
        </p:nvSpPr>
        <p:spPr bwMode="auto">
          <a:xfrm>
            <a:off x="3962400" y="1371600"/>
            <a:ext cx="1187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transaction</a:t>
            </a:r>
          </a:p>
        </p:txBody>
      </p:sp>
    </p:spTree>
    <p:extLst>
      <p:ext uri="{BB962C8B-B14F-4D97-AF65-F5344CB8AC3E}">
        <p14:creationId xmlns:p14="http://schemas.microsoft.com/office/powerpoint/2010/main" val="35502436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Support Counting Using a Hash Tree</a:t>
            </a:r>
          </a:p>
        </p:txBody>
      </p:sp>
      <p:sp>
        <p:nvSpPr>
          <p:cNvPr id="37891" name="Line 3"/>
          <p:cNvSpPr>
            <a:spLocks noChangeShapeType="1"/>
          </p:cNvSpPr>
          <p:nvPr/>
        </p:nvSpPr>
        <p:spPr bwMode="auto">
          <a:xfrm flipH="1">
            <a:off x="2763838" y="2765425"/>
            <a:ext cx="1425575" cy="676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2" name="Line 4"/>
          <p:cNvSpPr>
            <a:spLocks noChangeShapeType="1"/>
          </p:cNvSpPr>
          <p:nvPr/>
        </p:nvSpPr>
        <p:spPr bwMode="auto">
          <a:xfrm>
            <a:off x="4189413" y="2765425"/>
            <a:ext cx="0" cy="738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3" name="Line 5"/>
          <p:cNvSpPr>
            <a:spLocks noChangeShapeType="1"/>
          </p:cNvSpPr>
          <p:nvPr/>
        </p:nvSpPr>
        <p:spPr bwMode="auto">
          <a:xfrm>
            <a:off x="4189413" y="2765425"/>
            <a:ext cx="1425575" cy="676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4" name="Line 6"/>
          <p:cNvSpPr>
            <a:spLocks noChangeShapeType="1"/>
          </p:cNvSpPr>
          <p:nvPr/>
        </p:nvSpPr>
        <p:spPr bwMode="auto">
          <a:xfrm flipH="1">
            <a:off x="1939925" y="3838575"/>
            <a:ext cx="808038" cy="477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5" name="Line 7"/>
          <p:cNvSpPr>
            <a:spLocks noChangeShapeType="1"/>
          </p:cNvSpPr>
          <p:nvPr/>
        </p:nvSpPr>
        <p:spPr bwMode="auto">
          <a:xfrm>
            <a:off x="2747963" y="3838575"/>
            <a:ext cx="0" cy="536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6" name="Line 8"/>
          <p:cNvSpPr>
            <a:spLocks noChangeShapeType="1"/>
          </p:cNvSpPr>
          <p:nvPr/>
        </p:nvSpPr>
        <p:spPr bwMode="auto">
          <a:xfrm>
            <a:off x="2747963" y="3838575"/>
            <a:ext cx="649287" cy="477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7" name="Line 9"/>
          <p:cNvSpPr>
            <a:spLocks noChangeShapeType="1"/>
          </p:cNvSpPr>
          <p:nvPr/>
        </p:nvSpPr>
        <p:spPr bwMode="auto">
          <a:xfrm flipH="1">
            <a:off x="4600575" y="3838575"/>
            <a:ext cx="1014413" cy="738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8" name="Line 10"/>
          <p:cNvSpPr>
            <a:spLocks noChangeShapeType="1"/>
          </p:cNvSpPr>
          <p:nvPr/>
        </p:nvSpPr>
        <p:spPr bwMode="auto">
          <a:xfrm>
            <a:off x="5614988" y="3838575"/>
            <a:ext cx="0" cy="738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9" name="Line 11"/>
          <p:cNvSpPr>
            <a:spLocks noChangeShapeType="1"/>
          </p:cNvSpPr>
          <p:nvPr/>
        </p:nvSpPr>
        <p:spPr bwMode="auto">
          <a:xfrm>
            <a:off x="5614988" y="3838575"/>
            <a:ext cx="1139825" cy="738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0" name="Line 12"/>
          <p:cNvSpPr>
            <a:spLocks noChangeShapeType="1"/>
          </p:cNvSpPr>
          <p:nvPr/>
        </p:nvSpPr>
        <p:spPr bwMode="auto">
          <a:xfrm flipH="1">
            <a:off x="2003425" y="4778375"/>
            <a:ext cx="760413" cy="536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1" name="Line 13"/>
          <p:cNvSpPr>
            <a:spLocks noChangeShapeType="1"/>
          </p:cNvSpPr>
          <p:nvPr/>
        </p:nvSpPr>
        <p:spPr bwMode="auto">
          <a:xfrm>
            <a:off x="2763838" y="4778375"/>
            <a:ext cx="0" cy="604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2" name="Line 14"/>
          <p:cNvSpPr>
            <a:spLocks noChangeShapeType="1"/>
          </p:cNvSpPr>
          <p:nvPr/>
        </p:nvSpPr>
        <p:spPr bwMode="auto">
          <a:xfrm>
            <a:off x="2763838" y="4778375"/>
            <a:ext cx="696912" cy="536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3" name="Rectangle 15"/>
          <p:cNvSpPr>
            <a:spLocks noChangeArrowheads="1"/>
          </p:cNvSpPr>
          <p:nvPr/>
        </p:nvSpPr>
        <p:spPr bwMode="auto">
          <a:xfrm>
            <a:off x="2636838" y="3436938"/>
            <a:ext cx="252412" cy="401637"/>
          </a:xfrm>
          <a:prstGeom prst="rect">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7904" name="Line 16"/>
          <p:cNvSpPr>
            <a:spLocks noChangeShapeType="1"/>
          </p:cNvSpPr>
          <p:nvPr/>
        </p:nvSpPr>
        <p:spPr bwMode="auto">
          <a:xfrm>
            <a:off x="2636838" y="3570288"/>
            <a:ext cx="2524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5" name="Line 17"/>
          <p:cNvSpPr>
            <a:spLocks noChangeShapeType="1"/>
          </p:cNvSpPr>
          <p:nvPr/>
        </p:nvSpPr>
        <p:spPr bwMode="auto">
          <a:xfrm>
            <a:off x="2636838" y="3705225"/>
            <a:ext cx="2524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6" name="Rectangle 18"/>
          <p:cNvSpPr>
            <a:spLocks noChangeArrowheads="1"/>
          </p:cNvSpPr>
          <p:nvPr/>
        </p:nvSpPr>
        <p:spPr bwMode="auto">
          <a:xfrm>
            <a:off x="5487988" y="3436938"/>
            <a:ext cx="254000" cy="401637"/>
          </a:xfrm>
          <a:prstGeom prst="rect">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7907" name="Line 19"/>
          <p:cNvSpPr>
            <a:spLocks noChangeShapeType="1"/>
          </p:cNvSpPr>
          <p:nvPr/>
        </p:nvSpPr>
        <p:spPr bwMode="auto">
          <a:xfrm>
            <a:off x="5487988" y="3570288"/>
            <a:ext cx="25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8" name="Line 20"/>
          <p:cNvSpPr>
            <a:spLocks noChangeShapeType="1"/>
          </p:cNvSpPr>
          <p:nvPr/>
        </p:nvSpPr>
        <p:spPr bwMode="auto">
          <a:xfrm>
            <a:off x="5487988" y="3705225"/>
            <a:ext cx="25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9" name="Rectangle 21"/>
          <p:cNvSpPr>
            <a:spLocks noChangeArrowheads="1"/>
          </p:cNvSpPr>
          <p:nvPr/>
        </p:nvSpPr>
        <p:spPr bwMode="auto">
          <a:xfrm>
            <a:off x="2636838" y="4375150"/>
            <a:ext cx="252412" cy="403225"/>
          </a:xfrm>
          <a:prstGeom prst="rect">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7910" name="Line 22"/>
          <p:cNvSpPr>
            <a:spLocks noChangeShapeType="1"/>
          </p:cNvSpPr>
          <p:nvPr/>
        </p:nvSpPr>
        <p:spPr bwMode="auto">
          <a:xfrm>
            <a:off x="2636838" y="4645025"/>
            <a:ext cx="2524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1" name="Line 23"/>
          <p:cNvSpPr>
            <a:spLocks noChangeShapeType="1"/>
          </p:cNvSpPr>
          <p:nvPr/>
        </p:nvSpPr>
        <p:spPr bwMode="auto">
          <a:xfrm>
            <a:off x="2636838" y="4510088"/>
            <a:ext cx="2524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2" name="Rectangle 24"/>
          <p:cNvSpPr>
            <a:spLocks noChangeArrowheads="1"/>
          </p:cNvSpPr>
          <p:nvPr/>
        </p:nvSpPr>
        <p:spPr bwMode="auto">
          <a:xfrm>
            <a:off x="3270250" y="5314950"/>
            <a:ext cx="633413" cy="33655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7913" name="Text Box 25"/>
          <p:cNvSpPr txBox="1">
            <a:spLocks noChangeArrowheads="1"/>
          </p:cNvSpPr>
          <p:nvPr/>
        </p:nvSpPr>
        <p:spPr bwMode="auto">
          <a:xfrm>
            <a:off x="3270250" y="5338763"/>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1 5 9</a:t>
            </a:r>
            <a:endParaRPr lang="en-US" altLang="en-US" sz="2000" b="0">
              <a:latin typeface="Times New Roman" pitchFamily="18" charset="0"/>
            </a:endParaRPr>
          </a:p>
        </p:txBody>
      </p:sp>
      <p:grpSp>
        <p:nvGrpSpPr>
          <p:cNvPr id="37914" name="Group 26"/>
          <p:cNvGrpSpPr>
            <a:grpSpLocks/>
          </p:cNvGrpSpPr>
          <p:nvPr/>
        </p:nvGrpSpPr>
        <p:grpSpPr bwMode="auto">
          <a:xfrm>
            <a:off x="1622425" y="4308475"/>
            <a:ext cx="641350" cy="390525"/>
            <a:chOff x="1248" y="2784"/>
            <a:chExt cx="486" cy="279"/>
          </a:xfrm>
        </p:grpSpPr>
        <p:sp>
          <p:nvSpPr>
            <p:cNvPr id="38023" name="Rectangle 27"/>
            <p:cNvSpPr>
              <a:spLocks noChangeArrowheads="1"/>
            </p:cNvSpPr>
            <p:nvPr/>
          </p:nvSpPr>
          <p:spPr bwMode="auto">
            <a:xfrm>
              <a:off x="1248" y="2784"/>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8024" name="Text Box 28"/>
            <p:cNvSpPr txBox="1">
              <a:spLocks noChangeArrowheads="1"/>
            </p:cNvSpPr>
            <p:nvPr/>
          </p:nvSpPr>
          <p:spPr bwMode="auto">
            <a:xfrm>
              <a:off x="1248" y="2801"/>
              <a:ext cx="48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1 4 5</a:t>
              </a:r>
              <a:endParaRPr lang="en-US" altLang="en-US" sz="2000" b="0">
                <a:latin typeface="Times New Roman" pitchFamily="18" charset="0"/>
              </a:endParaRPr>
            </a:p>
          </p:txBody>
        </p:sp>
      </p:grpSp>
      <p:sp>
        <p:nvSpPr>
          <p:cNvPr id="37915" name="Rectangle 29"/>
          <p:cNvSpPr>
            <a:spLocks noChangeArrowheads="1"/>
          </p:cNvSpPr>
          <p:nvPr/>
        </p:nvSpPr>
        <p:spPr bwMode="auto">
          <a:xfrm>
            <a:off x="3143250" y="4308475"/>
            <a:ext cx="633413" cy="33655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7916" name="Text Box 30"/>
          <p:cNvSpPr txBox="1">
            <a:spLocks noChangeArrowheads="1"/>
          </p:cNvSpPr>
          <p:nvPr/>
        </p:nvSpPr>
        <p:spPr bwMode="auto">
          <a:xfrm>
            <a:off x="3143250" y="433228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1 3 6</a:t>
            </a:r>
            <a:endParaRPr lang="en-US" altLang="en-US" sz="2000" b="0">
              <a:latin typeface="Times New Roman" pitchFamily="18" charset="0"/>
            </a:endParaRPr>
          </a:p>
        </p:txBody>
      </p:sp>
      <p:sp>
        <p:nvSpPr>
          <p:cNvPr id="37917" name="Rectangle 31"/>
          <p:cNvSpPr>
            <a:spLocks noChangeArrowheads="1"/>
          </p:cNvSpPr>
          <p:nvPr/>
        </p:nvSpPr>
        <p:spPr bwMode="auto">
          <a:xfrm>
            <a:off x="4284663" y="4576763"/>
            <a:ext cx="633412" cy="33655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7918" name="Text Box 32"/>
          <p:cNvSpPr txBox="1">
            <a:spLocks noChangeArrowheads="1"/>
          </p:cNvSpPr>
          <p:nvPr/>
        </p:nvSpPr>
        <p:spPr bwMode="auto">
          <a:xfrm>
            <a:off x="4284663" y="4600575"/>
            <a:ext cx="64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3 4 5</a:t>
            </a:r>
            <a:endParaRPr lang="en-US" altLang="en-US" sz="2000" b="0">
              <a:latin typeface="Times New Roman" pitchFamily="18" charset="0"/>
            </a:endParaRPr>
          </a:p>
        </p:txBody>
      </p:sp>
      <p:grpSp>
        <p:nvGrpSpPr>
          <p:cNvPr id="37919" name="Group 33"/>
          <p:cNvGrpSpPr>
            <a:grpSpLocks/>
          </p:cNvGrpSpPr>
          <p:nvPr/>
        </p:nvGrpSpPr>
        <p:grpSpPr bwMode="auto">
          <a:xfrm>
            <a:off x="6438900" y="4576763"/>
            <a:ext cx="641350" cy="390525"/>
            <a:chOff x="432" y="3408"/>
            <a:chExt cx="486" cy="279"/>
          </a:xfrm>
        </p:grpSpPr>
        <p:sp>
          <p:nvSpPr>
            <p:cNvPr id="38021" name="Rectangle 34"/>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8022" name="Text Box 35"/>
            <p:cNvSpPr txBox="1">
              <a:spLocks noChangeArrowheads="1"/>
            </p:cNvSpPr>
            <p:nvPr/>
          </p:nvSpPr>
          <p:spPr bwMode="auto">
            <a:xfrm>
              <a:off x="432" y="3425"/>
              <a:ext cx="48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3 6 7</a:t>
              </a:r>
              <a:endParaRPr lang="en-US" altLang="en-US" sz="2000" b="0">
                <a:latin typeface="Times New Roman" pitchFamily="18" charset="0"/>
              </a:endParaRPr>
            </a:p>
          </p:txBody>
        </p:sp>
      </p:grpSp>
      <p:grpSp>
        <p:nvGrpSpPr>
          <p:cNvPr id="37920" name="Group 36"/>
          <p:cNvGrpSpPr>
            <a:grpSpLocks/>
          </p:cNvGrpSpPr>
          <p:nvPr/>
        </p:nvGrpSpPr>
        <p:grpSpPr bwMode="auto">
          <a:xfrm>
            <a:off x="6438900" y="4913313"/>
            <a:ext cx="641350" cy="390525"/>
            <a:chOff x="432" y="3408"/>
            <a:chExt cx="486" cy="280"/>
          </a:xfrm>
        </p:grpSpPr>
        <p:sp>
          <p:nvSpPr>
            <p:cNvPr id="38019" name="Rectangle 37"/>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8020" name="Text Box 38"/>
            <p:cNvSpPr txBox="1">
              <a:spLocks noChangeArrowheads="1"/>
            </p:cNvSpPr>
            <p:nvPr/>
          </p:nvSpPr>
          <p:spPr bwMode="auto">
            <a:xfrm>
              <a:off x="432" y="3425"/>
              <a:ext cx="486"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3 6 8</a:t>
              </a:r>
              <a:endParaRPr lang="en-US" altLang="en-US" sz="2000" b="0">
                <a:latin typeface="Times New Roman" pitchFamily="18" charset="0"/>
              </a:endParaRPr>
            </a:p>
          </p:txBody>
        </p:sp>
      </p:grpSp>
      <p:grpSp>
        <p:nvGrpSpPr>
          <p:cNvPr id="37921" name="Group 39"/>
          <p:cNvGrpSpPr>
            <a:grpSpLocks/>
          </p:cNvGrpSpPr>
          <p:nvPr/>
        </p:nvGrpSpPr>
        <p:grpSpPr bwMode="auto">
          <a:xfrm>
            <a:off x="5297488" y="4576763"/>
            <a:ext cx="644525" cy="725487"/>
            <a:chOff x="3792" y="3312"/>
            <a:chExt cx="488" cy="519"/>
          </a:xfrm>
        </p:grpSpPr>
        <p:grpSp>
          <p:nvGrpSpPr>
            <p:cNvPr id="38013" name="Group 40"/>
            <p:cNvGrpSpPr>
              <a:grpSpLocks/>
            </p:cNvGrpSpPr>
            <p:nvPr/>
          </p:nvGrpSpPr>
          <p:grpSpPr bwMode="auto">
            <a:xfrm>
              <a:off x="3792" y="3312"/>
              <a:ext cx="488" cy="279"/>
              <a:chOff x="432" y="3408"/>
              <a:chExt cx="488" cy="279"/>
            </a:xfrm>
          </p:grpSpPr>
          <p:sp>
            <p:nvSpPr>
              <p:cNvPr id="38017" name="Rectangle 41"/>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8018" name="Text Box 42"/>
              <p:cNvSpPr txBox="1">
                <a:spLocks noChangeArrowheads="1"/>
              </p:cNvSpPr>
              <p:nvPr/>
            </p:nvSpPr>
            <p:spPr bwMode="auto">
              <a:xfrm>
                <a:off x="434" y="3425"/>
                <a:ext cx="48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3 5 6</a:t>
                </a:r>
                <a:endParaRPr lang="en-US" altLang="en-US" sz="2000" b="0">
                  <a:latin typeface="Times New Roman" pitchFamily="18" charset="0"/>
                </a:endParaRPr>
              </a:p>
            </p:txBody>
          </p:sp>
        </p:grpSp>
        <p:grpSp>
          <p:nvGrpSpPr>
            <p:cNvPr id="38014" name="Group 43"/>
            <p:cNvGrpSpPr>
              <a:grpSpLocks/>
            </p:cNvGrpSpPr>
            <p:nvPr/>
          </p:nvGrpSpPr>
          <p:grpSpPr bwMode="auto">
            <a:xfrm>
              <a:off x="3792" y="3552"/>
              <a:ext cx="488" cy="279"/>
              <a:chOff x="432" y="3408"/>
              <a:chExt cx="488" cy="279"/>
            </a:xfrm>
          </p:grpSpPr>
          <p:sp>
            <p:nvSpPr>
              <p:cNvPr id="38015" name="Rectangle 44"/>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8016" name="Text Box 45"/>
              <p:cNvSpPr txBox="1">
                <a:spLocks noChangeArrowheads="1"/>
              </p:cNvSpPr>
              <p:nvPr/>
            </p:nvSpPr>
            <p:spPr bwMode="auto">
              <a:xfrm>
                <a:off x="434" y="3425"/>
                <a:ext cx="48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3 5 7</a:t>
                </a:r>
                <a:endParaRPr lang="en-US" altLang="en-US" sz="2000" b="0">
                  <a:latin typeface="Times New Roman" pitchFamily="18" charset="0"/>
                </a:endParaRPr>
              </a:p>
            </p:txBody>
          </p:sp>
        </p:grpSp>
      </p:grpSp>
      <p:grpSp>
        <p:nvGrpSpPr>
          <p:cNvPr id="37922" name="Group 46"/>
          <p:cNvGrpSpPr>
            <a:grpSpLocks/>
          </p:cNvGrpSpPr>
          <p:nvPr/>
        </p:nvGrpSpPr>
        <p:grpSpPr bwMode="auto">
          <a:xfrm>
            <a:off x="5297488" y="5248275"/>
            <a:ext cx="644525" cy="390525"/>
            <a:chOff x="432" y="3408"/>
            <a:chExt cx="488" cy="279"/>
          </a:xfrm>
        </p:grpSpPr>
        <p:sp>
          <p:nvSpPr>
            <p:cNvPr id="38011" name="Rectangle 47"/>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8012" name="Text Box 48"/>
            <p:cNvSpPr txBox="1">
              <a:spLocks noChangeArrowheads="1"/>
            </p:cNvSpPr>
            <p:nvPr/>
          </p:nvSpPr>
          <p:spPr bwMode="auto">
            <a:xfrm>
              <a:off x="434" y="3425"/>
              <a:ext cx="48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6 8 9</a:t>
              </a:r>
              <a:endParaRPr lang="en-US" altLang="en-US" sz="2000" b="0">
                <a:latin typeface="Times New Roman" pitchFamily="18" charset="0"/>
              </a:endParaRPr>
            </a:p>
          </p:txBody>
        </p:sp>
      </p:grpSp>
      <p:grpSp>
        <p:nvGrpSpPr>
          <p:cNvPr id="37923" name="Group 49"/>
          <p:cNvGrpSpPr>
            <a:grpSpLocks/>
          </p:cNvGrpSpPr>
          <p:nvPr/>
        </p:nvGrpSpPr>
        <p:grpSpPr bwMode="auto">
          <a:xfrm>
            <a:off x="3903663" y="3503613"/>
            <a:ext cx="641350" cy="390525"/>
            <a:chOff x="432" y="3408"/>
            <a:chExt cx="486" cy="279"/>
          </a:xfrm>
        </p:grpSpPr>
        <p:sp>
          <p:nvSpPr>
            <p:cNvPr id="38009" name="Rectangle 50"/>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8010" name="Text Box 51"/>
            <p:cNvSpPr txBox="1">
              <a:spLocks noChangeArrowheads="1"/>
            </p:cNvSpPr>
            <p:nvPr/>
          </p:nvSpPr>
          <p:spPr bwMode="auto">
            <a:xfrm>
              <a:off x="432" y="3425"/>
              <a:ext cx="48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2 3 4</a:t>
              </a:r>
            </a:p>
          </p:txBody>
        </p:sp>
      </p:grpSp>
      <p:grpSp>
        <p:nvGrpSpPr>
          <p:cNvPr id="37924" name="Group 52"/>
          <p:cNvGrpSpPr>
            <a:grpSpLocks/>
          </p:cNvGrpSpPr>
          <p:nvPr/>
        </p:nvGrpSpPr>
        <p:grpSpPr bwMode="auto">
          <a:xfrm>
            <a:off x="3903663" y="3838575"/>
            <a:ext cx="641350" cy="392113"/>
            <a:chOff x="432" y="3408"/>
            <a:chExt cx="486" cy="280"/>
          </a:xfrm>
        </p:grpSpPr>
        <p:sp>
          <p:nvSpPr>
            <p:cNvPr id="38007" name="Rectangle 53"/>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8008" name="Text Box 54"/>
            <p:cNvSpPr txBox="1">
              <a:spLocks noChangeArrowheads="1"/>
            </p:cNvSpPr>
            <p:nvPr/>
          </p:nvSpPr>
          <p:spPr bwMode="auto">
            <a:xfrm>
              <a:off x="432" y="3426"/>
              <a:ext cx="48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5 6 7</a:t>
              </a:r>
              <a:endParaRPr lang="en-US" altLang="en-US" sz="2000" b="0">
                <a:latin typeface="Times New Roman" pitchFamily="18" charset="0"/>
              </a:endParaRPr>
            </a:p>
          </p:txBody>
        </p:sp>
      </p:grpSp>
      <p:grpSp>
        <p:nvGrpSpPr>
          <p:cNvPr id="37925" name="Group 55"/>
          <p:cNvGrpSpPr>
            <a:grpSpLocks/>
          </p:cNvGrpSpPr>
          <p:nvPr/>
        </p:nvGrpSpPr>
        <p:grpSpPr bwMode="auto">
          <a:xfrm>
            <a:off x="1685925" y="5314950"/>
            <a:ext cx="641350" cy="390525"/>
            <a:chOff x="432" y="3408"/>
            <a:chExt cx="486" cy="279"/>
          </a:xfrm>
        </p:grpSpPr>
        <p:sp>
          <p:nvSpPr>
            <p:cNvPr id="38005" name="Rectangle 56"/>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8006" name="Text Box 57"/>
            <p:cNvSpPr txBox="1">
              <a:spLocks noChangeArrowheads="1"/>
            </p:cNvSpPr>
            <p:nvPr/>
          </p:nvSpPr>
          <p:spPr bwMode="auto">
            <a:xfrm>
              <a:off x="432" y="3425"/>
              <a:ext cx="48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1 2 4</a:t>
              </a:r>
              <a:endParaRPr lang="en-US" altLang="en-US" sz="2000" b="0">
                <a:latin typeface="Times New Roman" pitchFamily="18" charset="0"/>
              </a:endParaRPr>
            </a:p>
          </p:txBody>
        </p:sp>
      </p:grpSp>
      <p:grpSp>
        <p:nvGrpSpPr>
          <p:cNvPr id="37926" name="Group 58"/>
          <p:cNvGrpSpPr>
            <a:grpSpLocks/>
          </p:cNvGrpSpPr>
          <p:nvPr/>
        </p:nvGrpSpPr>
        <p:grpSpPr bwMode="auto">
          <a:xfrm>
            <a:off x="1685925" y="5651500"/>
            <a:ext cx="641350" cy="392113"/>
            <a:chOff x="432" y="3408"/>
            <a:chExt cx="486" cy="281"/>
          </a:xfrm>
        </p:grpSpPr>
        <p:sp>
          <p:nvSpPr>
            <p:cNvPr id="38003" name="Rectangle 59"/>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8004" name="Text Box 60"/>
            <p:cNvSpPr txBox="1">
              <a:spLocks noChangeArrowheads="1"/>
            </p:cNvSpPr>
            <p:nvPr/>
          </p:nvSpPr>
          <p:spPr bwMode="auto">
            <a:xfrm>
              <a:off x="432" y="3426"/>
              <a:ext cx="486"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4 5 7</a:t>
              </a:r>
              <a:endParaRPr lang="en-US" altLang="en-US" sz="2000" b="0">
                <a:latin typeface="Times New Roman" pitchFamily="18" charset="0"/>
              </a:endParaRPr>
            </a:p>
          </p:txBody>
        </p:sp>
      </p:grpSp>
      <p:grpSp>
        <p:nvGrpSpPr>
          <p:cNvPr id="37927" name="Group 61"/>
          <p:cNvGrpSpPr>
            <a:grpSpLocks/>
          </p:cNvGrpSpPr>
          <p:nvPr/>
        </p:nvGrpSpPr>
        <p:grpSpPr bwMode="auto">
          <a:xfrm>
            <a:off x="2446338" y="5383213"/>
            <a:ext cx="641350" cy="390525"/>
            <a:chOff x="432" y="3408"/>
            <a:chExt cx="486" cy="280"/>
          </a:xfrm>
        </p:grpSpPr>
        <p:sp>
          <p:nvSpPr>
            <p:cNvPr id="38001" name="Rectangle 62"/>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8002" name="Text Box 63"/>
            <p:cNvSpPr txBox="1">
              <a:spLocks noChangeArrowheads="1"/>
            </p:cNvSpPr>
            <p:nvPr/>
          </p:nvSpPr>
          <p:spPr bwMode="auto">
            <a:xfrm>
              <a:off x="432" y="3425"/>
              <a:ext cx="486"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1 2 5</a:t>
              </a:r>
              <a:endParaRPr lang="en-US" altLang="en-US" sz="2000" b="0">
                <a:latin typeface="Times New Roman" pitchFamily="18" charset="0"/>
              </a:endParaRPr>
            </a:p>
          </p:txBody>
        </p:sp>
      </p:grpSp>
      <p:grpSp>
        <p:nvGrpSpPr>
          <p:cNvPr id="37928" name="Group 64"/>
          <p:cNvGrpSpPr>
            <a:grpSpLocks/>
          </p:cNvGrpSpPr>
          <p:nvPr/>
        </p:nvGrpSpPr>
        <p:grpSpPr bwMode="auto">
          <a:xfrm>
            <a:off x="2446338" y="5718175"/>
            <a:ext cx="641350" cy="388938"/>
            <a:chOff x="432" y="3408"/>
            <a:chExt cx="486" cy="278"/>
          </a:xfrm>
        </p:grpSpPr>
        <p:sp>
          <p:nvSpPr>
            <p:cNvPr id="37999" name="Rectangle 65"/>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8000" name="Text Box 66"/>
            <p:cNvSpPr txBox="1">
              <a:spLocks noChangeArrowheads="1"/>
            </p:cNvSpPr>
            <p:nvPr/>
          </p:nvSpPr>
          <p:spPr bwMode="auto">
            <a:xfrm>
              <a:off x="432" y="3424"/>
              <a:ext cx="48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4 5 8</a:t>
              </a:r>
              <a:endParaRPr lang="en-US" altLang="en-US" sz="2000" b="0">
                <a:latin typeface="Times New Roman" pitchFamily="18" charset="0"/>
              </a:endParaRPr>
            </a:p>
          </p:txBody>
        </p:sp>
      </p:grpSp>
      <p:sp>
        <p:nvSpPr>
          <p:cNvPr id="37929" name="Rectangle 67"/>
          <p:cNvSpPr>
            <a:spLocks noChangeArrowheads="1"/>
          </p:cNvSpPr>
          <p:nvPr/>
        </p:nvSpPr>
        <p:spPr bwMode="auto">
          <a:xfrm>
            <a:off x="4030663" y="2362200"/>
            <a:ext cx="254000" cy="403225"/>
          </a:xfrm>
          <a:prstGeom prst="rect">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7930" name="Line 68"/>
          <p:cNvSpPr>
            <a:spLocks noChangeShapeType="1"/>
          </p:cNvSpPr>
          <p:nvPr/>
        </p:nvSpPr>
        <p:spPr bwMode="auto">
          <a:xfrm>
            <a:off x="4030663" y="2497138"/>
            <a:ext cx="25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31" name="Line 69"/>
          <p:cNvSpPr>
            <a:spLocks noChangeShapeType="1"/>
          </p:cNvSpPr>
          <p:nvPr/>
        </p:nvSpPr>
        <p:spPr bwMode="auto">
          <a:xfrm>
            <a:off x="4030663" y="2630488"/>
            <a:ext cx="25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7932" name="Group 70"/>
          <p:cNvGrpSpPr>
            <a:grpSpLocks/>
          </p:cNvGrpSpPr>
          <p:nvPr/>
        </p:nvGrpSpPr>
        <p:grpSpPr bwMode="auto">
          <a:xfrm>
            <a:off x="7185025" y="1295400"/>
            <a:ext cx="1654175" cy="1692275"/>
            <a:chOff x="96" y="1097"/>
            <a:chExt cx="1141" cy="1122"/>
          </a:xfrm>
        </p:grpSpPr>
        <p:sp>
          <p:nvSpPr>
            <p:cNvPr id="37986" name="Text Box 71"/>
            <p:cNvSpPr txBox="1">
              <a:spLocks noChangeArrowheads="1"/>
            </p:cNvSpPr>
            <p:nvPr/>
          </p:nvSpPr>
          <p:spPr bwMode="auto">
            <a:xfrm>
              <a:off x="96" y="1776"/>
              <a:ext cx="37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400">
                  <a:latin typeface="Times New Roman" pitchFamily="18" charset="0"/>
                </a:rPr>
                <a:t>1,4,7</a:t>
              </a:r>
              <a:endParaRPr lang="en-US" altLang="en-US" sz="1400" b="0">
                <a:latin typeface="Times New Roman" pitchFamily="18" charset="0"/>
              </a:endParaRPr>
            </a:p>
          </p:txBody>
        </p:sp>
        <p:grpSp>
          <p:nvGrpSpPr>
            <p:cNvPr id="37987" name="Group 72"/>
            <p:cNvGrpSpPr>
              <a:grpSpLocks/>
            </p:cNvGrpSpPr>
            <p:nvPr/>
          </p:nvGrpSpPr>
          <p:grpSpPr bwMode="auto">
            <a:xfrm>
              <a:off x="144" y="1097"/>
              <a:ext cx="1093" cy="1122"/>
              <a:chOff x="144" y="1097"/>
              <a:chExt cx="1093" cy="1122"/>
            </a:xfrm>
          </p:grpSpPr>
          <p:sp>
            <p:nvSpPr>
              <p:cNvPr id="37988" name="Text Box 73"/>
              <p:cNvSpPr txBox="1">
                <a:spLocks noChangeArrowheads="1"/>
              </p:cNvSpPr>
              <p:nvPr/>
            </p:nvSpPr>
            <p:spPr bwMode="auto">
              <a:xfrm>
                <a:off x="369" y="1097"/>
                <a:ext cx="127"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b="0">
                  <a:latin typeface="Wingdings" pitchFamily="2" charset="2"/>
                </a:endParaRPr>
              </a:p>
            </p:txBody>
          </p:sp>
          <p:grpSp>
            <p:nvGrpSpPr>
              <p:cNvPr id="37989" name="Group 74"/>
              <p:cNvGrpSpPr>
                <a:grpSpLocks/>
              </p:cNvGrpSpPr>
              <p:nvPr/>
            </p:nvGrpSpPr>
            <p:grpSpPr bwMode="auto">
              <a:xfrm>
                <a:off x="528" y="1392"/>
                <a:ext cx="240" cy="384"/>
                <a:chOff x="2064" y="1872"/>
                <a:chExt cx="192" cy="288"/>
              </a:xfrm>
            </p:grpSpPr>
            <p:sp>
              <p:nvSpPr>
                <p:cNvPr id="37996" name="Rectangle 75"/>
                <p:cNvSpPr>
                  <a:spLocks noChangeArrowheads="1"/>
                </p:cNvSpPr>
                <p:nvPr/>
              </p:nvSpPr>
              <p:spPr bwMode="auto">
                <a:xfrm>
                  <a:off x="2064" y="1872"/>
                  <a:ext cx="192" cy="288"/>
                </a:xfrm>
                <a:prstGeom prst="rect">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7997" name="Line 76"/>
                <p:cNvSpPr>
                  <a:spLocks noChangeShapeType="1"/>
                </p:cNvSpPr>
                <p:nvPr/>
              </p:nvSpPr>
              <p:spPr bwMode="auto">
                <a:xfrm>
                  <a:off x="2064" y="196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98" name="Line 77"/>
                <p:cNvSpPr>
                  <a:spLocks noChangeShapeType="1"/>
                </p:cNvSpPr>
                <p:nvPr/>
              </p:nvSpPr>
              <p:spPr bwMode="auto">
                <a:xfrm>
                  <a:off x="2064" y="20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7990" name="Line 78"/>
              <p:cNvSpPr>
                <a:spLocks noChangeShapeType="1"/>
              </p:cNvSpPr>
              <p:nvPr/>
            </p:nvSpPr>
            <p:spPr bwMode="auto">
              <a:xfrm flipH="1">
                <a:off x="144" y="1776"/>
                <a:ext cx="485"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91" name="Line 79"/>
              <p:cNvSpPr>
                <a:spLocks noChangeShapeType="1"/>
              </p:cNvSpPr>
              <p:nvPr/>
            </p:nvSpPr>
            <p:spPr bwMode="auto">
              <a:xfrm>
                <a:off x="624" y="1776"/>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92" name="Line 80"/>
              <p:cNvSpPr>
                <a:spLocks noChangeShapeType="1"/>
              </p:cNvSpPr>
              <p:nvPr/>
            </p:nvSpPr>
            <p:spPr bwMode="auto">
              <a:xfrm>
                <a:off x="629" y="1776"/>
                <a:ext cx="427"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93" name="Text Box 81"/>
              <p:cNvSpPr txBox="1">
                <a:spLocks noChangeArrowheads="1"/>
              </p:cNvSpPr>
              <p:nvPr/>
            </p:nvSpPr>
            <p:spPr bwMode="auto">
              <a:xfrm>
                <a:off x="289" y="2017"/>
                <a:ext cx="37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400">
                    <a:latin typeface="Times New Roman" pitchFamily="18" charset="0"/>
                  </a:rPr>
                  <a:t>2,5,8</a:t>
                </a:r>
                <a:endParaRPr lang="en-US" altLang="en-US" sz="1400" b="0">
                  <a:latin typeface="Times New Roman" pitchFamily="18" charset="0"/>
                </a:endParaRPr>
              </a:p>
            </p:txBody>
          </p:sp>
          <p:sp>
            <p:nvSpPr>
              <p:cNvPr id="37994" name="Text Box 82"/>
              <p:cNvSpPr txBox="1">
                <a:spLocks noChangeArrowheads="1"/>
              </p:cNvSpPr>
              <p:nvPr/>
            </p:nvSpPr>
            <p:spPr bwMode="auto">
              <a:xfrm>
                <a:off x="865" y="1776"/>
                <a:ext cx="37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400">
                    <a:latin typeface="Times New Roman" pitchFamily="18" charset="0"/>
                  </a:rPr>
                  <a:t>3,6,9</a:t>
                </a:r>
              </a:p>
            </p:txBody>
          </p:sp>
          <p:sp>
            <p:nvSpPr>
              <p:cNvPr id="37995" name="Text Box 83"/>
              <p:cNvSpPr txBox="1">
                <a:spLocks noChangeArrowheads="1"/>
              </p:cNvSpPr>
              <p:nvPr/>
            </p:nvSpPr>
            <p:spPr bwMode="auto">
              <a:xfrm>
                <a:off x="192" y="1152"/>
                <a:ext cx="95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600" b="0">
                    <a:latin typeface="Times New Roman" pitchFamily="18" charset="0"/>
                  </a:rPr>
                  <a:t>Hash Function</a:t>
                </a:r>
                <a:endParaRPr lang="en-US" altLang="en-US" b="0">
                  <a:latin typeface="Times New Roman" pitchFamily="18" charset="0"/>
                </a:endParaRPr>
              </a:p>
            </p:txBody>
          </p:sp>
        </p:grpSp>
      </p:grpSp>
      <p:grpSp>
        <p:nvGrpSpPr>
          <p:cNvPr id="37933" name="Group 84"/>
          <p:cNvGrpSpPr>
            <a:grpSpLocks/>
          </p:cNvGrpSpPr>
          <p:nvPr/>
        </p:nvGrpSpPr>
        <p:grpSpPr bwMode="auto">
          <a:xfrm>
            <a:off x="3603625" y="1447800"/>
            <a:ext cx="1073150" cy="396875"/>
            <a:chOff x="4416" y="1440"/>
            <a:chExt cx="676" cy="250"/>
          </a:xfrm>
        </p:grpSpPr>
        <p:sp>
          <p:nvSpPr>
            <p:cNvPr id="37984" name="Rectangle 85"/>
            <p:cNvSpPr>
              <a:spLocks noChangeArrowheads="1"/>
            </p:cNvSpPr>
            <p:nvPr/>
          </p:nvSpPr>
          <p:spPr bwMode="auto">
            <a:xfrm>
              <a:off x="4416" y="1440"/>
              <a:ext cx="672" cy="213"/>
            </a:xfrm>
            <a:prstGeom prst="rect">
              <a:avLst/>
            </a:prstGeom>
            <a:solidFill>
              <a:srgbClr val="00FFFF"/>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endParaRPr lang="en-US" altLang="en-US">
                <a:latin typeface="Wingdings" pitchFamily="2" charset="2"/>
              </a:endParaRPr>
            </a:p>
          </p:txBody>
        </p:sp>
        <p:sp>
          <p:nvSpPr>
            <p:cNvPr id="37985" name="Text Box 86"/>
            <p:cNvSpPr txBox="1">
              <a:spLocks noChangeArrowheads="1"/>
            </p:cNvSpPr>
            <p:nvPr/>
          </p:nvSpPr>
          <p:spPr bwMode="auto">
            <a:xfrm>
              <a:off x="4416" y="1440"/>
              <a:ext cx="6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1 2 3 5 6</a:t>
              </a:r>
            </a:p>
          </p:txBody>
        </p:sp>
      </p:grpSp>
      <p:sp>
        <p:nvSpPr>
          <p:cNvPr id="37934" name="Line 87"/>
          <p:cNvSpPr>
            <a:spLocks noChangeShapeType="1"/>
          </p:cNvSpPr>
          <p:nvPr/>
        </p:nvSpPr>
        <p:spPr bwMode="auto">
          <a:xfrm>
            <a:off x="4137025" y="1828800"/>
            <a:ext cx="0" cy="4572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35" name="Line 88"/>
          <p:cNvSpPr>
            <a:spLocks noChangeShapeType="1"/>
          </p:cNvSpPr>
          <p:nvPr/>
        </p:nvSpPr>
        <p:spPr bwMode="auto">
          <a:xfrm>
            <a:off x="2689225" y="2590800"/>
            <a:ext cx="76200" cy="7620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36" name="Line 89"/>
          <p:cNvSpPr>
            <a:spLocks noChangeShapeType="1"/>
          </p:cNvSpPr>
          <p:nvPr/>
        </p:nvSpPr>
        <p:spPr bwMode="auto">
          <a:xfrm flipH="1">
            <a:off x="4213225" y="2667000"/>
            <a:ext cx="990600" cy="7620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37" name="Line 90"/>
          <p:cNvSpPr>
            <a:spLocks noChangeShapeType="1"/>
          </p:cNvSpPr>
          <p:nvPr/>
        </p:nvSpPr>
        <p:spPr bwMode="auto">
          <a:xfrm flipH="1">
            <a:off x="5584825" y="3200400"/>
            <a:ext cx="762000" cy="1524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7938" name="Group 91"/>
          <p:cNvGrpSpPr>
            <a:grpSpLocks/>
          </p:cNvGrpSpPr>
          <p:nvPr/>
        </p:nvGrpSpPr>
        <p:grpSpPr bwMode="auto">
          <a:xfrm>
            <a:off x="250825" y="2514600"/>
            <a:ext cx="1377950" cy="396875"/>
            <a:chOff x="0" y="1728"/>
            <a:chExt cx="868" cy="250"/>
          </a:xfrm>
        </p:grpSpPr>
        <p:grpSp>
          <p:nvGrpSpPr>
            <p:cNvPr id="37978" name="Group 92"/>
            <p:cNvGrpSpPr>
              <a:grpSpLocks/>
            </p:cNvGrpSpPr>
            <p:nvPr/>
          </p:nvGrpSpPr>
          <p:grpSpPr bwMode="auto">
            <a:xfrm>
              <a:off x="432" y="1728"/>
              <a:ext cx="436" cy="250"/>
              <a:chOff x="432" y="1728"/>
              <a:chExt cx="436" cy="250"/>
            </a:xfrm>
          </p:grpSpPr>
          <p:sp>
            <p:nvSpPr>
              <p:cNvPr id="37982" name="Rectangle 93"/>
              <p:cNvSpPr>
                <a:spLocks noChangeArrowheads="1"/>
              </p:cNvSpPr>
              <p:nvPr/>
            </p:nvSpPr>
            <p:spPr bwMode="auto">
              <a:xfrm>
                <a:off x="432" y="1728"/>
                <a:ext cx="432" cy="205"/>
              </a:xfrm>
              <a:prstGeom prst="rect">
                <a:avLst/>
              </a:prstGeom>
              <a:solidFill>
                <a:srgbClr val="00FFFF"/>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endParaRPr lang="en-US" altLang="en-US">
                  <a:latin typeface="Wingdings" pitchFamily="2" charset="2"/>
                </a:endParaRPr>
              </a:p>
            </p:txBody>
          </p:sp>
          <p:sp>
            <p:nvSpPr>
              <p:cNvPr id="37983" name="Text Box 94"/>
              <p:cNvSpPr txBox="1">
                <a:spLocks noChangeArrowheads="1"/>
              </p:cNvSpPr>
              <p:nvPr/>
            </p:nvSpPr>
            <p:spPr bwMode="auto">
              <a:xfrm>
                <a:off x="432" y="172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3 5 6</a:t>
                </a:r>
              </a:p>
            </p:txBody>
          </p:sp>
        </p:grpSp>
        <p:grpSp>
          <p:nvGrpSpPr>
            <p:cNvPr id="37979" name="Group 95"/>
            <p:cNvGrpSpPr>
              <a:grpSpLocks/>
            </p:cNvGrpSpPr>
            <p:nvPr/>
          </p:nvGrpSpPr>
          <p:grpSpPr bwMode="auto">
            <a:xfrm>
              <a:off x="0" y="1728"/>
              <a:ext cx="446" cy="250"/>
              <a:chOff x="336" y="1440"/>
              <a:chExt cx="446" cy="250"/>
            </a:xfrm>
          </p:grpSpPr>
          <p:sp>
            <p:nvSpPr>
              <p:cNvPr id="37980" name="Rectangle 96"/>
              <p:cNvSpPr>
                <a:spLocks noChangeArrowheads="1"/>
              </p:cNvSpPr>
              <p:nvPr/>
            </p:nvSpPr>
            <p:spPr bwMode="auto">
              <a:xfrm>
                <a:off x="336" y="1440"/>
                <a:ext cx="432" cy="205"/>
              </a:xfrm>
              <a:prstGeom prst="rect">
                <a:avLst/>
              </a:prstGeom>
              <a:solidFill>
                <a:srgbClr val="CCCCFF"/>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endParaRPr lang="en-US" altLang="en-US">
                  <a:latin typeface="Wingdings" pitchFamily="2" charset="2"/>
                </a:endParaRPr>
              </a:p>
            </p:txBody>
          </p:sp>
          <p:sp>
            <p:nvSpPr>
              <p:cNvPr id="37981" name="Text Box 97"/>
              <p:cNvSpPr txBox="1">
                <a:spLocks noChangeArrowheads="1"/>
              </p:cNvSpPr>
              <p:nvPr/>
            </p:nvSpPr>
            <p:spPr bwMode="auto">
              <a:xfrm>
                <a:off x="336" y="1440"/>
                <a:ext cx="44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1 2 +</a:t>
                </a:r>
              </a:p>
            </p:txBody>
          </p:sp>
        </p:grpSp>
      </p:grpSp>
      <p:grpSp>
        <p:nvGrpSpPr>
          <p:cNvPr id="37939" name="Group 98"/>
          <p:cNvGrpSpPr>
            <a:grpSpLocks/>
          </p:cNvGrpSpPr>
          <p:nvPr/>
        </p:nvGrpSpPr>
        <p:grpSpPr bwMode="auto">
          <a:xfrm>
            <a:off x="250825" y="3124200"/>
            <a:ext cx="1187450" cy="396875"/>
            <a:chOff x="0" y="2160"/>
            <a:chExt cx="748" cy="250"/>
          </a:xfrm>
        </p:grpSpPr>
        <p:grpSp>
          <p:nvGrpSpPr>
            <p:cNvPr id="37972" name="Group 99"/>
            <p:cNvGrpSpPr>
              <a:grpSpLocks/>
            </p:cNvGrpSpPr>
            <p:nvPr/>
          </p:nvGrpSpPr>
          <p:grpSpPr bwMode="auto">
            <a:xfrm>
              <a:off x="432" y="2160"/>
              <a:ext cx="316" cy="250"/>
              <a:chOff x="4416" y="1440"/>
              <a:chExt cx="685" cy="260"/>
            </a:xfrm>
          </p:grpSpPr>
          <p:sp>
            <p:nvSpPr>
              <p:cNvPr id="37976" name="Rectangle 100"/>
              <p:cNvSpPr>
                <a:spLocks noChangeArrowheads="1"/>
              </p:cNvSpPr>
              <p:nvPr/>
            </p:nvSpPr>
            <p:spPr bwMode="auto">
              <a:xfrm>
                <a:off x="4416" y="1440"/>
                <a:ext cx="672" cy="213"/>
              </a:xfrm>
              <a:prstGeom prst="rect">
                <a:avLst/>
              </a:prstGeom>
              <a:solidFill>
                <a:srgbClr val="00FFFF"/>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endParaRPr lang="en-US" altLang="en-US">
                  <a:latin typeface="Wingdings" pitchFamily="2" charset="2"/>
                </a:endParaRPr>
              </a:p>
            </p:txBody>
          </p:sp>
          <p:sp>
            <p:nvSpPr>
              <p:cNvPr id="37977" name="Text Box 101"/>
              <p:cNvSpPr txBox="1">
                <a:spLocks noChangeArrowheads="1"/>
              </p:cNvSpPr>
              <p:nvPr/>
            </p:nvSpPr>
            <p:spPr bwMode="auto">
              <a:xfrm>
                <a:off x="4416" y="1440"/>
                <a:ext cx="685"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5 6</a:t>
                </a:r>
              </a:p>
            </p:txBody>
          </p:sp>
        </p:grpSp>
        <p:grpSp>
          <p:nvGrpSpPr>
            <p:cNvPr id="37973" name="Group 102"/>
            <p:cNvGrpSpPr>
              <a:grpSpLocks/>
            </p:cNvGrpSpPr>
            <p:nvPr/>
          </p:nvGrpSpPr>
          <p:grpSpPr bwMode="auto">
            <a:xfrm>
              <a:off x="0" y="2160"/>
              <a:ext cx="446" cy="250"/>
              <a:chOff x="336" y="1440"/>
              <a:chExt cx="446" cy="250"/>
            </a:xfrm>
          </p:grpSpPr>
          <p:sp>
            <p:nvSpPr>
              <p:cNvPr id="37974" name="Rectangle 103"/>
              <p:cNvSpPr>
                <a:spLocks noChangeArrowheads="1"/>
              </p:cNvSpPr>
              <p:nvPr/>
            </p:nvSpPr>
            <p:spPr bwMode="auto">
              <a:xfrm>
                <a:off x="336" y="1440"/>
                <a:ext cx="432" cy="205"/>
              </a:xfrm>
              <a:prstGeom prst="rect">
                <a:avLst/>
              </a:prstGeom>
              <a:solidFill>
                <a:srgbClr val="CCCCFF"/>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endParaRPr lang="en-US" altLang="en-US">
                  <a:latin typeface="Wingdings" pitchFamily="2" charset="2"/>
                </a:endParaRPr>
              </a:p>
            </p:txBody>
          </p:sp>
          <p:sp>
            <p:nvSpPr>
              <p:cNvPr id="37975" name="Text Box 104"/>
              <p:cNvSpPr txBox="1">
                <a:spLocks noChangeArrowheads="1"/>
              </p:cNvSpPr>
              <p:nvPr/>
            </p:nvSpPr>
            <p:spPr bwMode="auto">
              <a:xfrm>
                <a:off x="336" y="1440"/>
                <a:ext cx="44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1 3 +</a:t>
                </a:r>
              </a:p>
            </p:txBody>
          </p:sp>
        </p:grpSp>
      </p:grpSp>
      <p:grpSp>
        <p:nvGrpSpPr>
          <p:cNvPr id="37940" name="Group 105"/>
          <p:cNvGrpSpPr>
            <a:grpSpLocks/>
          </p:cNvGrpSpPr>
          <p:nvPr/>
        </p:nvGrpSpPr>
        <p:grpSpPr bwMode="auto">
          <a:xfrm>
            <a:off x="250825" y="3733800"/>
            <a:ext cx="990600" cy="396875"/>
            <a:chOff x="0" y="2544"/>
            <a:chExt cx="624" cy="250"/>
          </a:xfrm>
        </p:grpSpPr>
        <p:grpSp>
          <p:nvGrpSpPr>
            <p:cNvPr id="37966" name="Group 106"/>
            <p:cNvGrpSpPr>
              <a:grpSpLocks/>
            </p:cNvGrpSpPr>
            <p:nvPr/>
          </p:nvGrpSpPr>
          <p:grpSpPr bwMode="auto">
            <a:xfrm>
              <a:off x="417" y="2544"/>
              <a:ext cx="207" cy="250"/>
              <a:chOff x="4363" y="1440"/>
              <a:chExt cx="725" cy="260"/>
            </a:xfrm>
          </p:grpSpPr>
          <p:sp>
            <p:nvSpPr>
              <p:cNvPr id="37970" name="Rectangle 107"/>
              <p:cNvSpPr>
                <a:spLocks noChangeArrowheads="1"/>
              </p:cNvSpPr>
              <p:nvPr/>
            </p:nvSpPr>
            <p:spPr bwMode="auto">
              <a:xfrm>
                <a:off x="4416" y="1440"/>
                <a:ext cx="672" cy="213"/>
              </a:xfrm>
              <a:prstGeom prst="rect">
                <a:avLst/>
              </a:prstGeom>
              <a:solidFill>
                <a:srgbClr val="00FFFF"/>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endParaRPr lang="en-US" altLang="en-US">
                  <a:latin typeface="Wingdings" pitchFamily="2" charset="2"/>
                </a:endParaRPr>
              </a:p>
            </p:txBody>
          </p:sp>
          <p:sp>
            <p:nvSpPr>
              <p:cNvPr id="37971" name="Text Box 108"/>
              <p:cNvSpPr txBox="1">
                <a:spLocks noChangeArrowheads="1"/>
              </p:cNvSpPr>
              <p:nvPr/>
            </p:nvSpPr>
            <p:spPr bwMode="auto">
              <a:xfrm>
                <a:off x="4363" y="1440"/>
                <a:ext cx="6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6</a:t>
                </a:r>
              </a:p>
            </p:txBody>
          </p:sp>
        </p:grpSp>
        <p:grpSp>
          <p:nvGrpSpPr>
            <p:cNvPr id="37967" name="Group 109"/>
            <p:cNvGrpSpPr>
              <a:grpSpLocks/>
            </p:cNvGrpSpPr>
            <p:nvPr/>
          </p:nvGrpSpPr>
          <p:grpSpPr bwMode="auto">
            <a:xfrm>
              <a:off x="0" y="2544"/>
              <a:ext cx="446" cy="250"/>
              <a:chOff x="336" y="1440"/>
              <a:chExt cx="446" cy="250"/>
            </a:xfrm>
          </p:grpSpPr>
          <p:sp>
            <p:nvSpPr>
              <p:cNvPr id="37968" name="Rectangle 110"/>
              <p:cNvSpPr>
                <a:spLocks noChangeArrowheads="1"/>
              </p:cNvSpPr>
              <p:nvPr/>
            </p:nvSpPr>
            <p:spPr bwMode="auto">
              <a:xfrm>
                <a:off x="336" y="1440"/>
                <a:ext cx="432" cy="205"/>
              </a:xfrm>
              <a:prstGeom prst="rect">
                <a:avLst/>
              </a:prstGeom>
              <a:solidFill>
                <a:srgbClr val="CCCCFF"/>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endParaRPr lang="en-US" altLang="en-US">
                  <a:latin typeface="Wingdings" pitchFamily="2" charset="2"/>
                </a:endParaRPr>
              </a:p>
            </p:txBody>
          </p:sp>
          <p:sp>
            <p:nvSpPr>
              <p:cNvPr id="37969" name="Text Box 111"/>
              <p:cNvSpPr txBox="1">
                <a:spLocks noChangeArrowheads="1"/>
              </p:cNvSpPr>
              <p:nvPr/>
            </p:nvSpPr>
            <p:spPr bwMode="auto">
              <a:xfrm>
                <a:off x="336" y="1440"/>
                <a:ext cx="44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1 5 +</a:t>
                </a:r>
              </a:p>
            </p:txBody>
          </p:sp>
        </p:grpSp>
      </p:grpSp>
      <p:sp>
        <p:nvSpPr>
          <p:cNvPr id="37941" name="Line 112"/>
          <p:cNvSpPr>
            <a:spLocks noChangeShapeType="1"/>
          </p:cNvSpPr>
          <p:nvPr/>
        </p:nvSpPr>
        <p:spPr bwMode="auto">
          <a:xfrm>
            <a:off x="1622425" y="2819400"/>
            <a:ext cx="1066800" cy="1447800"/>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42" name="Line 113"/>
          <p:cNvSpPr>
            <a:spLocks noChangeShapeType="1"/>
          </p:cNvSpPr>
          <p:nvPr/>
        </p:nvSpPr>
        <p:spPr bwMode="auto">
          <a:xfrm>
            <a:off x="1219200" y="3886200"/>
            <a:ext cx="1295400" cy="457200"/>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43" name="Line 114"/>
          <p:cNvSpPr>
            <a:spLocks noChangeShapeType="1"/>
          </p:cNvSpPr>
          <p:nvPr/>
        </p:nvSpPr>
        <p:spPr bwMode="auto">
          <a:xfrm>
            <a:off x="1470025" y="3429000"/>
            <a:ext cx="1676400" cy="838200"/>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7944" name="Group 115"/>
          <p:cNvGrpSpPr>
            <a:grpSpLocks/>
          </p:cNvGrpSpPr>
          <p:nvPr/>
        </p:nvGrpSpPr>
        <p:grpSpPr bwMode="auto">
          <a:xfrm>
            <a:off x="4746625" y="2286000"/>
            <a:ext cx="1149350" cy="396875"/>
            <a:chOff x="2880" y="1632"/>
            <a:chExt cx="724" cy="250"/>
          </a:xfrm>
        </p:grpSpPr>
        <p:grpSp>
          <p:nvGrpSpPr>
            <p:cNvPr id="37960" name="Group 116"/>
            <p:cNvGrpSpPr>
              <a:grpSpLocks/>
            </p:cNvGrpSpPr>
            <p:nvPr/>
          </p:nvGrpSpPr>
          <p:grpSpPr bwMode="auto">
            <a:xfrm>
              <a:off x="3168" y="1632"/>
              <a:ext cx="436" cy="250"/>
              <a:chOff x="4416" y="1440"/>
              <a:chExt cx="678" cy="260"/>
            </a:xfrm>
          </p:grpSpPr>
          <p:sp>
            <p:nvSpPr>
              <p:cNvPr id="37964" name="Rectangle 117"/>
              <p:cNvSpPr>
                <a:spLocks noChangeArrowheads="1"/>
              </p:cNvSpPr>
              <p:nvPr/>
            </p:nvSpPr>
            <p:spPr bwMode="auto">
              <a:xfrm>
                <a:off x="4416" y="1440"/>
                <a:ext cx="672" cy="213"/>
              </a:xfrm>
              <a:prstGeom prst="rect">
                <a:avLst/>
              </a:prstGeom>
              <a:solidFill>
                <a:srgbClr val="00FFFF"/>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endParaRPr lang="en-US" altLang="en-US">
                  <a:latin typeface="Wingdings" pitchFamily="2" charset="2"/>
                </a:endParaRPr>
              </a:p>
            </p:txBody>
          </p:sp>
          <p:sp>
            <p:nvSpPr>
              <p:cNvPr id="37965" name="Text Box 118"/>
              <p:cNvSpPr txBox="1">
                <a:spLocks noChangeArrowheads="1"/>
              </p:cNvSpPr>
              <p:nvPr/>
            </p:nvSpPr>
            <p:spPr bwMode="auto">
              <a:xfrm>
                <a:off x="4416" y="1440"/>
                <a:ext cx="678"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3 5 6</a:t>
                </a:r>
              </a:p>
            </p:txBody>
          </p:sp>
        </p:grpSp>
        <p:grpSp>
          <p:nvGrpSpPr>
            <p:cNvPr id="37961" name="Group 119"/>
            <p:cNvGrpSpPr>
              <a:grpSpLocks/>
            </p:cNvGrpSpPr>
            <p:nvPr/>
          </p:nvGrpSpPr>
          <p:grpSpPr bwMode="auto">
            <a:xfrm>
              <a:off x="2880" y="1632"/>
              <a:ext cx="326" cy="250"/>
              <a:chOff x="336" y="1440"/>
              <a:chExt cx="489" cy="250"/>
            </a:xfrm>
          </p:grpSpPr>
          <p:sp>
            <p:nvSpPr>
              <p:cNvPr id="37962" name="Rectangle 120"/>
              <p:cNvSpPr>
                <a:spLocks noChangeArrowheads="1"/>
              </p:cNvSpPr>
              <p:nvPr/>
            </p:nvSpPr>
            <p:spPr bwMode="auto">
              <a:xfrm>
                <a:off x="336" y="1440"/>
                <a:ext cx="432" cy="205"/>
              </a:xfrm>
              <a:prstGeom prst="rect">
                <a:avLst/>
              </a:prstGeom>
              <a:solidFill>
                <a:srgbClr val="CCCCFF"/>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endParaRPr lang="en-US" altLang="en-US">
                  <a:latin typeface="Wingdings" pitchFamily="2" charset="2"/>
                </a:endParaRPr>
              </a:p>
            </p:txBody>
          </p:sp>
          <p:sp>
            <p:nvSpPr>
              <p:cNvPr id="37963" name="Text Box 121"/>
              <p:cNvSpPr txBox="1">
                <a:spLocks noChangeArrowheads="1"/>
              </p:cNvSpPr>
              <p:nvPr/>
            </p:nvSpPr>
            <p:spPr bwMode="auto">
              <a:xfrm>
                <a:off x="336" y="1440"/>
                <a:ext cx="48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2 +</a:t>
                </a:r>
              </a:p>
            </p:txBody>
          </p:sp>
        </p:grpSp>
      </p:grpSp>
      <p:grpSp>
        <p:nvGrpSpPr>
          <p:cNvPr id="37945" name="Group 122"/>
          <p:cNvGrpSpPr>
            <a:grpSpLocks/>
          </p:cNvGrpSpPr>
          <p:nvPr/>
        </p:nvGrpSpPr>
        <p:grpSpPr bwMode="auto">
          <a:xfrm>
            <a:off x="6042025" y="2819400"/>
            <a:ext cx="958850" cy="396875"/>
            <a:chOff x="3792" y="2064"/>
            <a:chExt cx="604" cy="250"/>
          </a:xfrm>
        </p:grpSpPr>
        <p:grpSp>
          <p:nvGrpSpPr>
            <p:cNvPr id="37954" name="Group 123"/>
            <p:cNvGrpSpPr>
              <a:grpSpLocks/>
            </p:cNvGrpSpPr>
            <p:nvPr/>
          </p:nvGrpSpPr>
          <p:grpSpPr bwMode="auto">
            <a:xfrm>
              <a:off x="4080" y="2064"/>
              <a:ext cx="316" cy="250"/>
              <a:chOff x="4416" y="1440"/>
              <a:chExt cx="737" cy="260"/>
            </a:xfrm>
          </p:grpSpPr>
          <p:sp>
            <p:nvSpPr>
              <p:cNvPr id="37958" name="Rectangle 124"/>
              <p:cNvSpPr>
                <a:spLocks noChangeArrowheads="1"/>
              </p:cNvSpPr>
              <p:nvPr/>
            </p:nvSpPr>
            <p:spPr bwMode="auto">
              <a:xfrm>
                <a:off x="4416" y="1440"/>
                <a:ext cx="672" cy="213"/>
              </a:xfrm>
              <a:prstGeom prst="rect">
                <a:avLst/>
              </a:prstGeom>
              <a:solidFill>
                <a:srgbClr val="00FFFF"/>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endParaRPr lang="en-US" altLang="en-US">
                  <a:latin typeface="Wingdings" pitchFamily="2" charset="2"/>
                </a:endParaRPr>
              </a:p>
            </p:txBody>
          </p:sp>
          <p:sp>
            <p:nvSpPr>
              <p:cNvPr id="37959" name="Text Box 125"/>
              <p:cNvSpPr txBox="1">
                <a:spLocks noChangeArrowheads="1"/>
              </p:cNvSpPr>
              <p:nvPr/>
            </p:nvSpPr>
            <p:spPr bwMode="auto">
              <a:xfrm>
                <a:off x="4416" y="1440"/>
                <a:ext cx="73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5 6</a:t>
                </a:r>
              </a:p>
            </p:txBody>
          </p:sp>
        </p:grpSp>
        <p:grpSp>
          <p:nvGrpSpPr>
            <p:cNvPr id="37955" name="Group 126"/>
            <p:cNvGrpSpPr>
              <a:grpSpLocks/>
            </p:cNvGrpSpPr>
            <p:nvPr/>
          </p:nvGrpSpPr>
          <p:grpSpPr bwMode="auto">
            <a:xfrm>
              <a:off x="3792" y="2064"/>
              <a:ext cx="326" cy="250"/>
              <a:chOff x="336" y="1440"/>
              <a:chExt cx="489" cy="250"/>
            </a:xfrm>
          </p:grpSpPr>
          <p:sp>
            <p:nvSpPr>
              <p:cNvPr id="37956" name="Rectangle 127"/>
              <p:cNvSpPr>
                <a:spLocks noChangeArrowheads="1"/>
              </p:cNvSpPr>
              <p:nvPr/>
            </p:nvSpPr>
            <p:spPr bwMode="auto">
              <a:xfrm>
                <a:off x="336" y="1440"/>
                <a:ext cx="432" cy="205"/>
              </a:xfrm>
              <a:prstGeom prst="rect">
                <a:avLst/>
              </a:prstGeom>
              <a:solidFill>
                <a:srgbClr val="CCCCFF"/>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endParaRPr lang="en-US" altLang="en-US">
                  <a:latin typeface="Wingdings" pitchFamily="2" charset="2"/>
                </a:endParaRPr>
              </a:p>
            </p:txBody>
          </p:sp>
          <p:sp>
            <p:nvSpPr>
              <p:cNvPr id="37957" name="Text Box 128"/>
              <p:cNvSpPr txBox="1">
                <a:spLocks noChangeArrowheads="1"/>
              </p:cNvSpPr>
              <p:nvPr/>
            </p:nvSpPr>
            <p:spPr bwMode="auto">
              <a:xfrm>
                <a:off x="336" y="1440"/>
                <a:ext cx="48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3 +</a:t>
                </a:r>
              </a:p>
            </p:txBody>
          </p:sp>
        </p:grpSp>
      </p:grpSp>
      <p:grpSp>
        <p:nvGrpSpPr>
          <p:cNvPr id="37946" name="Group 129"/>
          <p:cNvGrpSpPr>
            <a:grpSpLocks/>
          </p:cNvGrpSpPr>
          <p:nvPr/>
        </p:nvGrpSpPr>
        <p:grpSpPr bwMode="auto">
          <a:xfrm>
            <a:off x="2003425" y="2133600"/>
            <a:ext cx="1371600" cy="396875"/>
            <a:chOff x="1344" y="1536"/>
            <a:chExt cx="863" cy="226"/>
          </a:xfrm>
        </p:grpSpPr>
        <p:grpSp>
          <p:nvGrpSpPr>
            <p:cNvPr id="37948" name="Group 130"/>
            <p:cNvGrpSpPr>
              <a:grpSpLocks/>
            </p:cNvGrpSpPr>
            <p:nvPr/>
          </p:nvGrpSpPr>
          <p:grpSpPr bwMode="auto">
            <a:xfrm>
              <a:off x="1344" y="1536"/>
              <a:ext cx="432" cy="226"/>
              <a:chOff x="336" y="1440"/>
              <a:chExt cx="432" cy="226"/>
            </a:xfrm>
          </p:grpSpPr>
          <p:sp>
            <p:nvSpPr>
              <p:cNvPr id="37952" name="Rectangle 131"/>
              <p:cNvSpPr>
                <a:spLocks noChangeArrowheads="1"/>
              </p:cNvSpPr>
              <p:nvPr/>
            </p:nvSpPr>
            <p:spPr bwMode="auto">
              <a:xfrm>
                <a:off x="336" y="1440"/>
                <a:ext cx="432" cy="205"/>
              </a:xfrm>
              <a:prstGeom prst="rect">
                <a:avLst/>
              </a:prstGeom>
              <a:solidFill>
                <a:srgbClr val="CCCCFF"/>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endParaRPr lang="en-US" altLang="en-US">
                  <a:latin typeface="Wingdings" pitchFamily="2" charset="2"/>
                </a:endParaRPr>
              </a:p>
            </p:txBody>
          </p:sp>
          <p:sp>
            <p:nvSpPr>
              <p:cNvPr id="37953" name="Text Box 132"/>
              <p:cNvSpPr txBox="1">
                <a:spLocks noChangeArrowheads="1"/>
              </p:cNvSpPr>
              <p:nvPr/>
            </p:nvSpPr>
            <p:spPr bwMode="auto">
              <a:xfrm>
                <a:off x="336" y="1440"/>
                <a:ext cx="32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1 +</a:t>
                </a:r>
              </a:p>
            </p:txBody>
          </p:sp>
        </p:grpSp>
        <p:grpSp>
          <p:nvGrpSpPr>
            <p:cNvPr id="37949" name="Group 133"/>
            <p:cNvGrpSpPr>
              <a:grpSpLocks/>
            </p:cNvGrpSpPr>
            <p:nvPr/>
          </p:nvGrpSpPr>
          <p:grpSpPr bwMode="auto">
            <a:xfrm>
              <a:off x="1632" y="1536"/>
              <a:ext cx="575" cy="226"/>
              <a:chOff x="432" y="1728"/>
              <a:chExt cx="432" cy="226"/>
            </a:xfrm>
          </p:grpSpPr>
          <p:sp>
            <p:nvSpPr>
              <p:cNvPr id="37950" name="Rectangle 134"/>
              <p:cNvSpPr>
                <a:spLocks noChangeArrowheads="1"/>
              </p:cNvSpPr>
              <p:nvPr/>
            </p:nvSpPr>
            <p:spPr bwMode="auto">
              <a:xfrm>
                <a:off x="432" y="1728"/>
                <a:ext cx="432" cy="205"/>
              </a:xfrm>
              <a:prstGeom prst="rect">
                <a:avLst/>
              </a:prstGeom>
              <a:solidFill>
                <a:srgbClr val="00FFFF"/>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endParaRPr lang="en-US" altLang="en-US">
                  <a:latin typeface="Wingdings" pitchFamily="2" charset="2"/>
                </a:endParaRPr>
              </a:p>
            </p:txBody>
          </p:sp>
          <p:sp>
            <p:nvSpPr>
              <p:cNvPr id="37951" name="Text Box 135"/>
              <p:cNvSpPr txBox="1">
                <a:spLocks noChangeArrowheads="1"/>
              </p:cNvSpPr>
              <p:nvPr/>
            </p:nvSpPr>
            <p:spPr bwMode="auto">
              <a:xfrm>
                <a:off x="432" y="1728"/>
                <a:ext cx="417"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2 3 5 6</a:t>
                </a:r>
              </a:p>
            </p:txBody>
          </p:sp>
        </p:grpSp>
      </p:grpSp>
      <p:sp>
        <p:nvSpPr>
          <p:cNvPr id="37947" name="Text Box 136"/>
          <p:cNvSpPr txBox="1">
            <a:spLocks noChangeArrowheads="1"/>
          </p:cNvSpPr>
          <p:nvPr/>
        </p:nvSpPr>
        <p:spPr bwMode="auto">
          <a:xfrm>
            <a:off x="4670425" y="1447800"/>
            <a:ext cx="1187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transaction</a:t>
            </a:r>
          </a:p>
        </p:txBody>
      </p:sp>
      <p:sp>
        <p:nvSpPr>
          <p:cNvPr id="2" name="TextBox 1">
            <a:extLst>
              <a:ext uri="{FF2B5EF4-FFF2-40B4-BE49-F238E27FC236}">
                <a16:creationId xmlns:a16="http://schemas.microsoft.com/office/drawing/2014/main" id="{B98BD94A-744A-6EA3-4AD4-CF6E3FBCEA3D}"/>
              </a:ext>
            </a:extLst>
          </p:cNvPr>
          <p:cNvSpPr txBox="1"/>
          <p:nvPr/>
        </p:nvSpPr>
        <p:spPr>
          <a:xfrm>
            <a:off x="6427940" y="5818950"/>
            <a:ext cx="1688283" cy="307777"/>
          </a:xfrm>
          <a:prstGeom prst="rect">
            <a:avLst/>
          </a:prstGeom>
          <a:noFill/>
        </p:spPr>
        <p:txBody>
          <a:bodyPr wrap="none" rtlCol="0">
            <a:spAutoFit/>
          </a:bodyPr>
          <a:lstStyle/>
          <a:p>
            <a:r>
              <a:rPr lang="en-GB" dirty="0"/>
              <a:t>h</a:t>
            </a:r>
            <a:r>
              <a:rPr lang="en-IT" dirty="0"/>
              <a:t>(p) = (p-1) mod 3</a:t>
            </a:r>
          </a:p>
        </p:txBody>
      </p:sp>
    </p:spTree>
    <p:extLst>
      <p:ext uri="{BB962C8B-B14F-4D97-AF65-F5344CB8AC3E}">
        <p14:creationId xmlns:p14="http://schemas.microsoft.com/office/powerpoint/2010/main" val="21804322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Support Counting Using a Hash Tree</a:t>
            </a:r>
          </a:p>
        </p:txBody>
      </p:sp>
      <p:sp>
        <p:nvSpPr>
          <p:cNvPr id="38915" name="Line 3"/>
          <p:cNvSpPr>
            <a:spLocks noChangeShapeType="1"/>
          </p:cNvSpPr>
          <p:nvPr/>
        </p:nvSpPr>
        <p:spPr bwMode="auto">
          <a:xfrm flipH="1">
            <a:off x="2763838" y="2765425"/>
            <a:ext cx="1425575" cy="676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16" name="Line 4"/>
          <p:cNvSpPr>
            <a:spLocks noChangeShapeType="1"/>
          </p:cNvSpPr>
          <p:nvPr/>
        </p:nvSpPr>
        <p:spPr bwMode="auto">
          <a:xfrm>
            <a:off x="4189413" y="2765425"/>
            <a:ext cx="0" cy="738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17" name="Line 5"/>
          <p:cNvSpPr>
            <a:spLocks noChangeShapeType="1"/>
          </p:cNvSpPr>
          <p:nvPr/>
        </p:nvSpPr>
        <p:spPr bwMode="auto">
          <a:xfrm>
            <a:off x="4189413" y="2765425"/>
            <a:ext cx="1425575" cy="676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18" name="Line 6"/>
          <p:cNvSpPr>
            <a:spLocks noChangeShapeType="1"/>
          </p:cNvSpPr>
          <p:nvPr/>
        </p:nvSpPr>
        <p:spPr bwMode="auto">
          <a:xfrm flipH="1">
            <a:off x="1939925" y="3838575"/>
            <a:ext cx="808038" cy="477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19" name="Line 7"/>
          <p:cNvSpPr>
            <a:spLocks noChangeShapeType="1"/>
          </p:cNvSpPr>
          <p:nvPr/>
        </p:nvSpPr>
        <p:spPr bwMode="auto">
          <a:xfrm>
            <a:off x="2747963" y="3838575"/>
            <a:ext cx="0" cy="536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0" name="Line 8"/>
          <p:cNvSpPr>
            <a:spLocks noChangeShapeType="1"/>
          </p:cNvSpPr>
          <p:nvPr/>
        </p:nvSpPr>
        <p:spPr bwMode="auto">
          <a:xfrm>
            <a:off x="2747963" y="3838575"/>
            <a:ext cx="649287" cy="477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1" name="Line 9"/>
          <p:cNvSpPr>
            <a:spLocks noChangeShapeType="1"/>
          </p:cNvSpPr>
          <p:nvPr/>
        </p:nvSpPr>
        <p:spPr bwMode="auto">
          <a:xfrm flipH="1">
            <a:off x="4600575" y="3838575"/>
            <a:ext cx="1014413" cy="738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2" name="Line 10"/>
          <p:cNvSpPr>
            <a:spLocks noChangeShapeType="1"/>
          </p:cNvSpPr>
          <p:nvPr/>
        </p:nvSpPr>
        <p:spPr bwMode="auto">
          <a:xfrm>
            <a:off x="5614988" y="3838575"/>
            <a:ext cx="0" cy="738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3" name="Line 11"/>
          <p:cNvSpPr>
            <a:spLocks noChangeShapeType="1"/>
          </p:cNvSpPr>
          <p:nvPr/>
        </p:nvSpPr>
        <p:spPr bwMode="auto">
          <a:xfrm>
            <a:off x="5614988" y="3838575"/>
            <a:ext cx="1166812" cy="7334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4" name="Line 12"/>
          <p:cNvSpPr>
            <a:spLocks noChangeShapeType="1"/>
          </p:cNvSpPr>
          <p:nvPr/>
        </p:nvSpPr>
        <p:spPr bwMode="auto">
          <a:xfrm flipH="1">
            <a:off x="2003425" y="4778375"/>
            <a:ext cx="760413" cy="536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5" name="Line 13"/>
          <p:cNvSpPr>
            <a:spLocks noChangeShapeType="1"/>
          </p:cNvSpPr>
          <p:nvPr/>
        </p:nvSpPr>
        <p:spPr bwMode="auto">
          <a:xfrm>
            <a:off x="2763838" y="4778375"/>
            <a:ext cx="0" cy="604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6" name="Line 14"/>
          <p:cNvSpPr>
            <a:spLocks noChangeShapeType="1"/>
          </p:cNvSpPr>
          <p:nvPr/>
        </p:nvSpPr>
        <p:spPr bwMode="auto">
          <a:xfrm>
            <a:off x="2763838" y="4778375"/>
            <a:ext cx="696912" cy="536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7" name="Rectangle 15"/>
          <p:cNvSpPr>
            <a:spLocks noChangeArrowheads="1"/>
          </p:cNvSpPr>
          <p:nvPr/>
        </p:nvSpPr>
        <p:spPr bwMode="auto">
          <a:xfrm>
            <a:off x="2636838" y="3436938"/>
            <a:ext cx="252412" cy="401637"/>
          </a:xfrm>
          <a:prstGeom prst="rect">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8928" name="Line 16"/>
          <p:cNvSpPr>
            <a:spLocks noChangeShapeType="1"/>
          </p:cNvSpPr>
          <p:nvPr/>
        </p:nvSpPr>
        <p:spPr bwMode="auto">
          <a:xfrm>
            <a:off x="2636838" y="3570288"/>
            <a:ext cx="2524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9" name="Line 17"/>
          <p:cNvSpPr>
            <a:spLocks noChangeShapeType="1"/>
          </p:cNvSpPr>
          <p:nvPr/>
        </p:nvSpPr>
        <p:spPr bwMode="auto">
          <a:xfrm>
            <a:off x="2636838" y="3705225"/>
            <a:ext cx="2524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30" name="Rectangle 18"/>
          <p:cNvSpPr>
            <a:spLocks noChangeArrowheads="1"/>
          </p:cNvSpPr>
          <p:nvPr/>
        </p:nvSpPr>
        <p:spPr bwMode="auto">
          <a:xfrm>
            <a:off x="5487988" y="3436938"/>
            <a:ext cx="254000" cy="401637"/>
          </a:xfrm>
          <a:prstGeom prst="rect">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8931" name="Line 19"/>
          <p:cNvSpPr>
            <a:spLocks noChangeShapeType="1"/>
          </p:cNvSpPr>
          <p:nvPr/>
        </p:nvSpPr>
        <p:spPr bwMode="auto">
          <a:xfrm>
            <a:off x="5487988" y="3570288"/>
            <a:ext cx="25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32" name="Line 20"/>
          <p:cNvSpPr>
            <a:spLocks noChangeShapeType="1"/>
          </p:cNvSpPr>
          <p:nvPr/>
        </p:nvSpPr>
        <p:spPr bwMode="auto">
          <a:xfrm>
            <a:off x="5487988" y="3705225"/>
            <a:ext cx="25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33" name="Rectangle 21"/>
          <p:cNvSpPr>
            <a:spLocks noChangeArrowheads="1"/>
          </p:cNvSpPr>
          <p:nvPr/>
        </p:nvSpPr>
        <p:spPr bwMode="auto">
          <a:xfrm>
            <a:off x="2636838" y="4375150"/>
            <a:ext cx="252412" cy="403225"/>
          </a:xfrm>
          <a:prstGeom prst="rect">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8934" name="Line 22"/>
          <p:cNvSpPr>
            <a:spLocks noChangeShapeType="1"/>
          </p:cNvSpPr>
          <p:nvPr/>
        </p:nvSpPr>
        <p:spPr bwMode="auto">
          <a:xfrm>
            <a:off x="2636838" y="4645025"/>
            <a:ext cx="2524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35" name="Line 23"/>
          <p:cNvSpPr>
            <a:spLocks noChangeShapeType="1"/>
          </p:cNvSpPr>
          <p:nvPr/>
        </p:nvSpPr>
        <p:spPr bwMode="auto">
          <a:xfrm>
            <a:off x="2636838" y="4510088"/>
            <a:ext cx="2524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36" name="Rectangle 24"/>
          <p:cNvSpPr>
            <a:spLocks noChangeArrowheads="1"/>
          </p:cNvSpPr>
          <p:nvPr/>
        </p:nvSpPr>
        <p:spPr bwMode="auto">
          <a:xfrm>
            <a:off x="3270250" y="5314950"/>
            <a:ext cx="633413" cy="33655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8937" name="Text Box 25"/>
          <p:cNvSpPr txBox="1">
            <a:spLocks noChangeArrowheads="1"/>
          </p:cNvSpPr>
          <p:nvPr/>
        </p:nvSpPr>
        <p:spPr bwMode="auto">
          <a:xfrm>
            <a:off x="3270250" y="5338763"/>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1 5 9</a:t>
            </a:r>
            <a:endParaRPr lang="en-US" altLang="en-US" sz="2000" b="0">
              <a:latin typeface="Times New Roman" pitchFamily="18" charset="0"/>
            </a:endParaRPr>
          </a:p>
        </p:txBody>
      </p:sp>
      <p:grpSp>
        <p:nvGrpSpPr>
          <p:cNvPr id="38938" name="Group 26"/>
          <p:cNvGrpSpPr>
            <a:grpSpLocks/>
          </p:cNvGrpSpPr>
          <p:nvPr/>
        </p:nvGrpSpPr>
        <p:grpSpPr bwMode="auto">
          <a:xfrm>
            <a:off x="1622425" y="4308475"/>
            <a:ext cx="641350" cy="390525"/>
            <a:chOff x="1248" y="2784"/>
            <a:chExt cx="486" cy="279"/>
          </a:xfrm>
        </p:grpSpPr>
        <p:sp>
          <p:nvSpPr>
            <p:cNvPr id="39058" name="Rectangle 27"/>
            <p:cNvSpPr>
              <a:spLocks noChangeArrowheads="1"/>
            </p:cNvSpPr>
            <p:nvPr/>
          </p:nvSpPr>
          <p:spPr bwMode="auto">
            <a:xfrm>
              <a:off x="1248" y="2784"/>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9059" name="Text Box 28"/>
            <p:cNvSpPr txBox="1">
              <a:spLocks noChangeArrowheads="1"/>
            </p:cNvSpPr>
            <p:nvPr/>
          </p:nvSpPr>
          <p:spPr bwMode="auto">
            <a:xfrm>
              <a:off x="1248" y="2801"/>
              <a:ext cx="48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1 4 5</a:t>
              </a:r>
              <a:endParaRPr lang="en-US" altLang="en-US" sz="2000" b="0">
                <a:latin typeface="Times New Roman" pitchFamily="18" charset="0"/>
              </a:endParaRPr>
            </a:p>
          </p:txBody>
        </p:sp>
      </p:grpSp>
      <p:sp>
        <p:nvSpPr>
          <p:cNvPr id="38939" name="Rectangle 29"/>
          <p:cNvSpPr>
            <a:spLocks noChangeArrowheads="1"/>
          </p:cNvSpPr>
          <p:nvPr/>
        </p:nvSpPr>
        <p:spPr bwMode="auto">
          <a:xfrm>
            <a:off x="3143250" y="4308475"/>
            <a:ext cx="633413" cy="33655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8940" name="Text Box 30"/>
          <p:cNvSpPr txBox="1">
            <a:spLocks noChangeArrowheads="1"/>
          </p:cNvSpPr>
          <p:nvPr/>
        </p:nvSpPr>
        <p:spPr bwMode="auto">
          <a:xfrm>
            <a:off x="3143250" y="433228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1 3 6</a:t>
            </a:r>
            <a:endParaRPr lang="en-US" altLang="en-US" sz="2000" b="0">
              <a:latin typeface="Times New Roman" pitchFamily="18" charset="0"/>
            </a:endParaRPr>
          </a:p>
        </p:txBody>
      </p:sp>
      <p:sp>
        <p:nvSpPr>
          <p:cNvPr id="38941" name="Rectangle 31"/>
          <p:cNvSpPr>
            <a:spLocks noChangeArrowheads="1"/>
          </p:cNvSpPr>
          <p:nvPr/>
        </p:nvSpPr>
        <p:spPr bwMode="auto">
          <a:xfrm>
            <a:off x="4284663" y="4576763"/>
            <a:ext cx="633412" cy="33655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8942" name="Text Box 32"/>
          <p:cNvSpPr txBox="1">
            <a:spLocks noChangeArrowheads="1"/>
          </p:cNvSpPr>
          <p:nvPr/>
        </p:nvSpPr>
        <p:spPr bwMode="auto">
          <a:xfrm>
            <a:off x="4284663" y="4600575"/>
            <a:ext cx="64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3 4 5</a:t>
            </a:r>
            <a:endParaRPr lang="en-US" altLang="en-US" sz="2000" b="0">
              <a:latin typeface="Times New Roman" pitchFamily="18" charset="0"/>
            </a:endParaRPr>
          </a:p>
        </p:txBody>
      </p:sp>
      <p:grpSp>
        <p:nvGrpSpPr>
          <p:cNvPr id="38943" name="Group 33"/>
          <p:cNvGrpSpPr>
            <a:grpSpLocks/>
          </p:cNvGrpSpPr>
          <p:nvPr/>
        </p:nvGrpSpPr>
        <p:grpSpPr bwMode="auto">
          <a:xfrm>
            <a:off x="6438900" y="4576763"/>
            <a:ext cx="641350" cy="390525"/>
            <a:chOff x="432" y="3408"/>
            <a:chExt cx="486" cy="279"/>
          </a:xfrm>
        </p:grpSpPr>
        <p:sp>
          <p:nvSpPr>
            <p:cNvPr id="39056" name="Rectangle 34"/>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9057" name="Text Box 35"/>
            <p:cNvSpPr txBox="1">
              <a:spLocks noChangeArrowheads="1"/>
            </p:cNvSpPr>
            <p:nvPr/>
          </p:nvSpPr>
          <p:spPr bwMode="auto">
            <a:xfrm>
              <a:off x="432" y="3425"/>
              <a:ext cx="48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3 6 7</a:t>
              </a:r>
              <a:endParaRPr lang="en-US" altLang="en-US" sz="2000" b="0">
                <a:latin typeface="Times New Roman" pitchFamily="18" charset="0"/>
              </a:endParaRPr>
            </a:p>
          </p:txBody>
        </p:sp>
      </p:grpSp>
      <p:grpSp>
        <p:nvGrpSpPr>
          <p:cNvPr id="38944" name="Group 36"/>
          <p:cNvGrpSpPr>
            <a:grpSpLocks/>
          </p:cNvGrpSpPr>
          <p:nvPr/>
        </p:nvGrpSpPr>
        <p:grpSpPr bwMode="auto">
          <a:xfrm>
            <a:off x="6438900" y="4913313"/>
            <a:ext cx="641350" cy="390525"/>
            <a:chOff x="432" y="3408"/>
            <a:chExt cx="486" cy="280"/>
          </a:xfrm>
        </p:grpSpPr>
        <p:sp>
          <p:nvSpPr>
            <p:cNvPr id="39054" name="Rectangle 37"/>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9055" name="Text Box 38"/>
            <p:cNvSpPr txBox="1">
              <a:spLocks noChangeArrowheads="1"/>
            </p:cNvSpPr>
            <p:nvPr/>
          </p:nvSpPr>
          <p:spPr bwMode="auto">
            <a:xfrm>
              <a:off x="432" y="3425"/>
              <a:ext cx="486"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3 6 8</a:t>
              </a:r>
              <a:endParaRPr lang="en-US" altLang="en-US" sz="2000" b="0">
                <a:latin typeface="Times New Roman" pitchFamily="18" charset="0"/>
              </a:endParaRPr>
            </a:p>
          </p:txBody>
        </p:sp>
      </p:grpSp>
      <p:grpSp>
        <p:nvGrpSpPr>
          <p:cNvPr id="38945" name="Group 39"/>
          <p:cNvGrpSpPr>
            <a:grpSpLocks/>
          </p:cNvGrpSpPr>
          <p:nvPr/>
        </p:nvGrpSpPr>
        <p:grpSpPr bwMode="auto">
          <a:xfrm>
            <a:off x="5297488" y="4576763"/>
            <a:ext cx="644525" cy="725487"/>
            <a:chOff x="3792" y="3312"/>
            <a:chExt cx="488" cy="519"/>
          </a:xfrm>
        </p:grpSpPr>
        <p:grpSp>
          <p:nvGrpSpPr>
            <p:cNvPr id="39048" name="Group 40"/>
            <p:cNvGrpSpPr>
              <a:grpSpLocks/>
            </p:cNvGrpSpPr>
            <p:nvPr/>
          </p:nvGrpSpPr>
          <p:grpSpPr bwMode="auto">
            <a:xfrm>
              <a:off x="3792" y="3312"/>
              <a:ext cx="488" cy="279"/>
              <a:chOff x="432" y="3408"/>
              <a:chExt cx="488" cy="279"/>
            </a:xfrm>
          </p:grpSpPr>
          <p:sp>
            <p:nvSpPr>
              <p:cNvPr id="39052" name="Rectangle 41"/>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9053" name="Text Box 42"/>
              <p:cNvSpPr txBox="1">
                <a:spLocks noChangeArrowheads="1"/>
              </p:cNvSpPr>
              <p:nvPr/>
            </p:nvSpPr>
            <p:spPr bwMode="auto">
              <a:xfrm>
                <a:off x="434" y="3425"/>
                <a:ext cx="48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3 5 6</a:t>
                </a:r>
                <a:endParaRPr lang="en-US" altLang="en-US" sz="2000" b="0">
                  <a:latin typeface="Times New Roman" pitchFamily="18" charset="0"/>
                </a:endParaRPr>
              </a:p>
            </p:txBody>
          </p:sp>
        </p:grpSp>
        <p:grpSp>
          <p:nvGrpSpPr>
            <p:cNvPr id="39049" name="Group 43"/>
            <p:cNvGrpSpPr>
              <a:grpSpLocks/>
            </p:cNvGrpSpPr>
            <p:nvPr/>
          </p:nvGrpSpPr>
          <p:grpSpPr bwMode="auto">
            <a:xfrm>
              <a:off x="3792" y="3552"/>
              <a:ext cx="488" cy="279"/>
              <a:chOff x="432" y="3408"/>
              <a:chExt cx="488" cy="279"/>
            </a:xfrm>
          </p:grpSpPr>
          <p:sp>
            <p:nvSpPr>
              <p:cNvPr id="39050" name="Rectangle 44"/>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9051" name="Text Box 45"/>
              <p:cNvSpPr txBox="1">
                <a:spLocks noChangeArrowheads="1"/>
              </p:cNvSpPr>
              <p:nvPr/>
            </p:nvSpPr>
            <p:spPr bwMode="auto">
              <a:xfrm>
                <a:off x="434" y="3425"/>
                <a:ext cx="48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3 5 7</a:t>
                </a:r>
                <a:endParaRPr lang="en-US" altLang="en-US" sz="2000" b="0">
                  <a:latin typeface="Times New Roman" pitchFamily="18" charset="0"/>
                </a:endParaRPr>
              </a:p>
            </p:txBody>
          </p:sp>
        </p:grpSp>
      </p:grpSp>
      <p:grpSp>
        <p:nvGrpSpPr>
          <p:cNvPr id="38946" name="Group 46"/>
          <p:cNvGrpSpPr>
            <a:grpSpLocks/>
          </p:cNvGrpSpPr>
          <p:nvPr/>
        </p:nvGrpSpPr>
        <p:grpSpPr bwMode="auto">
          <a:xfrm>
            <a:off x="5297488" y="5248275"/>
            <a:ext cx="644525" cy="390525"/>
            <a:chOff x="432" y="3408"/>
            <a:chExt cx="488" cy="279"/>
          </a:xfrm>
        </p:grpSpPr>
        <p:sp>
          <p:nvSpPr>
            <p:cNvPr id="39046" name="Rectangle 47"/>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9047" name="Text Box 48"/>
            <p:cNvSpPr txBox="1">
              <a:spLocks noChangeArrowheads="1"/>
            </p:cNvSpPr>
            <p:nvPr/>
          </p:nvSpPr>
          <p:spPr bwMode="auto">
            <a:xfrm>
              <a:off x="434" y="3425"/>
              <a:ext cx="48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6 8 9</a:t>
              </a:r>
              <a:endParaRPr lang="en-US" altLang="en-US" sz="2000" b="0">
                <a:latin typeface="Times New Roman" pitchFamily="18" charset="0"/>
              </a:endParaRPr>
            </a:p>
          </p:txBody>
        </p:sp>
      </p:grpSp>
      <p:grpSp>
        <p:nvGrpSpPr>
          <p:cNvPr id="38947" name="Group 49"/>
          <p:cNvGrpSpPr>
            <a:grpSpLocks/>
          </p:cNvGrpSpPr>
          <p:nvPr/>
        </p:nvGrpSpPr>
        <p:grpSpPr bwMode="auto">
          <a:xfrm>
            <a:off x="3903663" y="3503613"/>
            <a:ext cx="641350" cy="390525"/>
            <a:chOff x="432" y="3408"/>
            <a:chExt cx="486" cy="279"/>
          </a:xfrm>
        </p:grpSpPr>
        <p:sp>
          <p:nvSpPr>
            <p:cNvPr id="39044" name="Rectangle 50"/>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9045" name="Text Box 51"/>
            <p:cNvSpPr txBox="1">
              <a:spLocks noChangeArrowheads="1"/>
            </p:cNvSpPr>
            <p:nvPr/>
          </p:nvSpPr>
          <p:spPr bwMode="auto">
            <a:xfrm>
              <a:off x="432" y="3425"/>
              <a:ext cx="48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2 3 4</a:t>
              </a:r>
            </a:p>
          </p:txBody>
        </p:sp>
      </p:grpSp>
      <p:grpSp>
        <p:nvGrpSpPr>
          <p:cNvPr id="38948" name="Group 52"/>
          <p:cNvGrpSpPr>
            <a:grpSpLocks/>
          </p:cNvGrpSpPr>
          <p:nvPr/>
        </p:nvGrpSpPr>
        <p:grpSpPr bwMode="auto">
          <a:xfrm>
            <a:off x="3903663" y="3838575"/>
            <a:ext cx="641350" cy="392113"/>
            <a:chOff x="432" y="3408"/>
            <a:chExt cx="486" cy="280"/>
          </a:xfrm>
        </p:grpSpPr>
        <p:sp>
          <p:nvSpPr>
            <p:cNvPr id="39042" name="Rectangle 53"/>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9043" name="Text Box 54"/>
            <p:cNvSpPr txBox="1">
              <a:spLocks noChangeArrowheads="1"/>
            </p:cNvSpPr>
            <p:nvPr/>
          </p:nvSpPr>
          <p:spPr bwMode="auto">
            <a:xfrm>
              <a:off x="432" y="3426"/>
              <a:ext cx="48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5 6 7</a:t>
              </a:r>
              <a:endParaRPr lang="en-US" altLang="en-US" sz="2000" b="0">
                <a:latin typeface="Times New Roman" pitchFamily="18" charset="0"/>
              </a:endParaRPr>
            </a:p>
          </p:txBody>
        </p:sp>
      </p:grpSp>
      <p:grpSp>
        <p:nvGrpSpPr>
          <p:cNvPr id="38949" name="Group 55"/>
          <p:cNvGrpSpPr>
            <a:grpSpLocks/>
          </p:cNvGrpSpPr>
          <p:nvPr/>
        </p:nvGrpSpPr>
        <p:grpSpPr bwMode="auto">
          <a:xfrm>
            <a:off x="1685925" y="5314950"/>
            <a:ext cx="641350" cy="390525"/>
            <a:chOff x="432" y="3408"/>
            <a:chExt cx="486" cy="279"/>
          </a:xfrm>
        </p:grpSpPr>
        <p:sp>
          <p:nvSpPr>
            <p:cNvPr id="39040" name="Rectangle 56"/>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9041" name="Text Box 57"/>
            <p:cNvSpPr txBox="1">
              <a:spLocks noChangeArrowheads="1"/>
            </p:cNvSpPr>
            <p:nvPr/>
          </p:nvSpPr>
          <p:spPr bwMode="auto">
            <a:xfrm>
              <a:off x="432" y="3425"/>
              <a:ext cx="48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1 2 4</a:t>
              </a:r>
              <a:endParaRPr lang="en-US" altLang="en-US" sz="2000" b="0">
                <a:latin typeface="Times New Roman" pitchFamily="18" charset="0"/>
              </a:endParaRPr>
            </a:p>
          </p:txBody>
        </p:sp>
      </p:grpSp>
      <p:grpSp>
        <p:nvGrpSpPr>
          <p:cNvPr id="38950" name="Group 58"/>
          <p:cNvGrpSpPr>
            <a:grpSpLocks/>
          </p:cNvGrpSpPr>
          <p:nvPr/>
        </p:nvGrpSpPr>
        <p:grpSpPr bwMode="auto">
          <a:xfrm>
            <a:off x="1685925" y="5651500"/>
            <a:ext cx="641350" cy="392113"/>
            <a:chOff x="432" y="3408"/>
            <a:chExt cx="486" cy="281"/>
          </a:xfrm>
        </p:grpSpPr>
        <p:sp>
          <p:nvSpPr>
            <p:cNvPr id="39038" name="Rectangle 59"/>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9039" name="Text Box 60"/>
            <p:cNvSpPr txBox="1">
              <a:spLocks noChangeArrowheads="1"/>
            </p:cNvSpPr>
            <p:nvPr/>
          </p:nvSpPr>
          <p:spPr bwMode="auto">
            <a:xfrm>
              <a:off x="432" y="3426"/>
              <a:ext cx="486"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4 5 7</a:t>
              </a:r>
              <a:endParaRPr lang="en-US" altLang="en-US" sz="2000" b="0">
                <a:latin typeface="Times New Roman" pitchFamily="18" charset="0"/>
              </a:endParaRPr>
            </a:p>
          </p:txBody>
        </p:sp>
      </p:grpSp>
      <p:grpSp>
        <p:nvGrpSpPr>
          <p:cNvPr id="38951" name="Group 61"/>
          <p:cNvGrpSpPr>
            <a:grpSpLocks/>
          </p:cNvGrpSpPr>
          <p:nvPr/>
        </p:nvGrpSpPr>
        <p:grpSpPr bwMode="auto">
          <a:xfrm>
            <a:off x="2446338" y="5383213"/>
            <a:ext cx="641350" cy="390525"/>
            <a:chOff x="432" y="3408"/>
            <a:chExt cx="486" cy="280"/>
          </a:xfrm>
        </p:grpSpPr>
        <p:sp>
          <p:nvSpPr>
            <p:cNvPr id="39036" name="Rectangle 62"/>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9037" name="Text Box 63"/>
            <p:cNvSpPr txBox="1">
              <a:spLocks noChangeArrowheads="1"/>
            </p:cNvSpPr>
            <p:nvPr/>
          </p:nvSpPr>
          <p:spPr bwMode="auto">
            <a:xfrm>
              <a:off x="432" y="3425"/>
              <a:ext cx="486"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1 2 5</a:t>
              </a:r>
              <a:endParaRPr lang="en-US" altLang="en-US" sz="2000" b="0">
                <a:latin typeface="Times New Roman" pitchFamily="18" charset="0"/>
              </a:endParaRPr>
            </a:p>
          </p:txBody>
        </p:sp>
      </p:grpSp>
      <p:grpSp>
        <p:nvGrpSpPr>
          <p:cNvPr id="38952" name="Group 64"/>
          <p:cNvGrpSpPr>
            <a:grpSpLocks/>
          </p:cNvGrpSpPr>
          <p:nvPr/>
        </p:nvGrpSpPr>
        <p:grpSpPr bwMode="auto">
          <a:xfrm>
            <a:off x="2446338" y="5718175"/>
            <a:ext cx="641350" cy="388938"/>
            <a:chOff x="432" y="3408"/>
            <a:chExt cx="486" cy="278"/>
          </a:xfrm>
        </p:grpSpPr>
        <p:sp>
          <p:nvSpPr>
            <p:cNvPr id="39034" name="Rectangle 65"/>
            <p:cNvSpPr>
              <a:spLocks noChangeArrowheads="1"/>
            </p:cNvSpPr>
            <p:nvPr/>
          </p:nvSpPr>
          <p:spPr bwMode="auto">
            <a:xfrm>
              <a:off x="432" y="3408"/>
              <a:ext cx="480" cy="240"/>
            </a:xfrm>
            <a:prstGeom prst="rect">
              <a:avLst/>
            </a:prstGeom>
            <a:solidFill>
              <a:srgbClr val="FFFF99"/>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9035" name="Text Box 66"/>
            <p:cNvSpPr txBox="1">
              <a:spLocks noChangeArrowheads="1"/>
            </p:cNvSpPr>
            <p:nvPr/>
          </p:nvSpPr>
          <p:spPr bwMode="auto">
            <a:xfrm>
              <a:off x="432" y="3424"/>
              <a:ext cx="48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4 5 8</a:t>
              </a:r>
              <a:endParaRPr lang="en-US" altLang="en-US" sz="2000" b="0">
                <a:latin typeface="Times New Roman" pitchFamily="18" charset="0"/>
              </a:endParaRPr>
            </a:p>
          </p:txBody>
        </p:sp>
      </p:grpSp>
      <p:sp>
        <p:nvSpPr>
          <p:cNvPr id="38953" name="Rectangle 67"/>
          <p:cNvSpPr>
            <a:spLocks noChangeArrowheads="1"/>
          </p:cNvSpPr>
          <p:nvPr/>
        </p:nvSpPr>
        <p:spPr bwMode="auto">
          <a:xfrm>
            <a:off x="4030663" y="2362200"/>
            <a:ext cx="254000" cy="403225"/>
          </a:xfrm>
          <a:prstGeom prst="rect">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8954" name="Line 68"/>
          <p:cNvSpPr>
            <a:spLocks noChangeShapeType="1"/>
          </p:cNvSpPr>
          <p:nvPr/>
        </p:nvSpPr>
        <p:spPr bwMode="auto">
          <a:xfrm>
            <a:off x="4030663" y="2497138"/>
            <a:ext cx="25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55" name="Line 69"/>
          <p:cNvSpPr>
            <a:spLocks noChangeShapeType="1"/>
          </p:cNvSpPr>
          <p:nvPr/>
        </p:nvSpPr>
        <p:spPr bwMode="auto">
          <a:xfrm>
            <a:off x="4030663" y="2630488"/>
            <a:ext cx="25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8956" name="Group 70"/>
          <p:cNvGrpSpPr>
            <a:grpSpLocks/>
          </p:cNvGrpSpPr>
          <p:nvPr/>
        </p:nvGrpSpPr>
        <p:grpSpPr bwMode="auto">
          <a:xfrm>
            <a:off x="7185025" y="1295400"/>
            <a:ext cx="1654175" cy="1692275"/>
            <a:chOff x="96" y="1097"/>
            <a:chExt cx="1141" cy="1122"/>
          </a:xfrm>
        </p:grpSpPr>
        <p:sp>
          <p:nvSpPr>
            <p:cNvPr id="39021" name="Text Box 71"/>
            <p:cNvSpPr txBox="1">
              <a:spLocks noChangeArrowheads="1"/>
            </p:cNvSpPr>
            <p:nvPr/>
          </p:nvSpPr>
          <p:spPr bwMode="auto">
            <a:xfrm>
              <a:off x="96" y="1776"/>
              <a:ext cx="37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400">
                  <a:latin typeface="Times New Roman" pitchFamily="18" charset="0"/>
                </a:rPr>
                <a:t>1,4,7</a:t>
              </a:r>
              <a:endParaRPr lang="en-US" altLang="en-US" sz="1400" b="0">
                <a:latin typeface="Times New Roman" pitchFamily="18" charset="0"/>
              </a:endParaRPr>
            </a:p>
          </p:txBody>
        </p:sp>
        <p:grpSp>
          <p:nvGrpSpPr>
            <p:cNvPr id="39022" name="Group 72"/>
            <p:cNvGrpSpPr>
              <a:grpSpLocks/>
            </p:cNvGrpSpPr>
            <p:nvPr/>
          </p:nvGrpSpPr>
          <p:grpSpPr bwMode="auto">
            <a:xfrm>
              <a:off x="144" y="1097"/>
              <a:ext cx="1093" cy="1122"/>
              <a:chOff x="144" y="1097"/>
              <a:chExt cx="1093" cy="1122"/>
            </a:xfrm>
          </p:grpSpPr>
          <p:sp>
            <p:nvSpPr>
              <p:cNvPr id="39023" name="Text Box 73"/>
              <p:cNvSpPr txBox="1">
                <a:spLocks noChangeArrowheads="1"/>
              </p:cNvSpPr>
              <p:nvPr/>
            </p:nvSpPr>
            <p:spPr bwMode="auto">
              <a:xfrm>
                <a:off x="369" y="1097"/>
                <a:ext cx="127"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b="0">
                  <a:latin typeface="Wingdings" pitchFamily="2" charset="2"/>
                </a:endParaRPr>
              </a:p>
            </p:txBody>
          </p:sp>
          <p:grpSp>
            <p:nvGrpSpPr>
              <p:cNvPr id="39024" name="Group 74"/>
              <p:cNvGrpSpPr>
                <a:grpSpLocks/>
              </p:cNvGrpSpPr>
              <p:nvPr/>
            </p:nvGrpSpPr>
            <p:grpSpPr bwMode="auto">
              <a:xfrm>
                <a:off x="528" y="1392"/>
                <a:ext cx="240" cy="384"/>
                <a:chOff x="2064" y="1872"/>
                <a:chExt cx="192" cy="288"/>
              </a:xfrm>
            </p:grpSpPr>
            <p:sp>
              <p:nvSpPr>
                <p:cNvPr id="39031" name="Rectangle 75"/>
                <p:cNvSpPr>
                  <a:spLocks noChangeArrowheads="1"/>
                </p:cNvSpPr>
                <p:nvPr/>
              </p:nvSpPr>
              <p:spPr bwMode="auto">
                <a:xfrm>
                  <a:off x="2064" y="1872"/>
                  <a:ext cx="192" cy="288"/>
                </a:xfrm>
                <a:prstGeom prst="rect">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9032" name="Line 76"/>
                <p:cNvSpPr>
                  <a:spLocks noChangeShapeType="1"/>
                </p:cNvSpPr>
                <p:nvPr/>
              </p:nvSpPr>
              <p:spPr bwMode="auto">
                <a:xfrm>
                  <a:off x="2064" y="196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033" name="Line 77"/>
                <p:cNvSpPr>
                  <a:spLocks noChangeShapeType="1"/>
                </p:cNvSpPr>
                <p:nvPr/>
              </p:nvSpPr>
              <p:spPr bwMode="auto">
                <a:xfrm>
                  <a:off x="2064" y="20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9025" name="Line 78"/>
              <p:cNvSpPr>
                <a:spLocks noChangeShapeType="1"/>
              </p:cNvSpPr>
              <p:nvPr/>
            </p:nvSpPr>
            <p:spPr bwMode="auto">
              <a:xfrm flipH="1">
                <a:off x="144" y="1776"/>
                <a:ext cx="485"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026" name="Line 79"/>
              <p:cNvSpPr>
                <a:spLocks noChangeShapeType="1"/>
              </p:cNvSpPr>
              <p:nvPr/>
            </p:nvSpPr>
            <p:spPr bwMode="auto">
              <a:xfrm>
                <a:off x="624" y="1776"/>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027" name="Line 80"/>
              <p:cNvSpPr>
                <a:spLocks noChangeShapeType="1"/>
              </p:cNvSpPr>
              <p:nvPr/>
            </p:nvSpPr>
            <p:spPr bwMode="auto">
              <a:xfrm>
                <a:off x="629" y="1776"/>
                <a:ext cx="427"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028" name="Text Box 81"/>
              <p:cNvSpPr txBox="1">
                <a:spLocks noChangeArrowheads="1"/>
              </p:cNvSpPr>
              <p:nvPr/>
            </p:nvSpPr>
            <p:spPr bwMode="auto">
              <a:xfrm>
                <a:off x="289" y="2017"/>
                <a:ext cx="37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400">
                    <a:latin typeface="Times New Roman" pitchFamily="18" charset="0"/>
                  </a:rPr>
                  <a:t>2,5,8</a:t>
                </a:r>
                <a:endParaRPr lang="en-US" altLang="en-US" sz="1400" b="0">
                  <a:latin typeface="Times New Roman" pitchFamily="18" charset="0"/>
                </a:endParaRPr>
              </a:p>
            </p:txBody>
          </p:sp>
          <p:sp>
            <p:nvSpPr>
              <p:cNvPr id="39029" name="Text Box 82"/>
              <p:cNvSpPr txBox="1">
                <a:spLocks noChangeArrowheads="1"/>
              </p:cNvSpPr>
              <p:nvPr/>
            </p:nvSpPr>
            <p:spPr bwMode="auto">
              <a:xfrm>
                <a:off x="865" y="1776"/>
                <a:ext cx="37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400">
                    <a:latin typeface="Times New Roman" pitchFamily="18" charset="0"/>
                  </a:rPr>
                  <a:t>3,6,9</a:t>
                </a:r>
              </a:p>
            </p:txBody>
          </p:sp>
          <p:sp>
            <p:nvSpPr>
              <p:cNvPr id="39030" name="Text Box 83"/>
              <p:cNvSpPr txBox="1">
                <a:spLocks noChangeArrowheads="1"/>
              </p:cNvSpPr>
              <p:nvPr/>
            </p:nvSpPr>
            <p:spPr bwMode="auto">
              <a:xfrm>
                <a:off x="192" y="1152"/>
                <a:ext cx="95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600" b="0">
                    <a:latin typeface="Times New Roman" pitchFamily="18" charset="0"/>
                  </a:rPr>
                  <a:t>Hash Function</a:t>
                </a:r>
                <a:endParaRPr lang="en-US" altLang="en-US" b="0">
                  <a:latin typeface="Times New Roman" pitchFamily="18" charset="0"/>
                </a:endParaRPr>
              </a:p>
            </p:txBody>
          </p:sp>
        </p:grpSp>
      </p:grpSp>
      <p:grpSp>
        <p:nvGrpSpPr>
          <p:cNvPr id="38957" name="Group 84"/>
          <p:cNvGrpSpPr>
            <a:grpSpLocks/>
          </p:cNvGrpSpPr>
          <p:nvPr/>
        </p:nvGrpSpPr>
        <p:grpSpPr bwMode="auto">
          <a:xfrm>
            <a:off x="3603625" y="1447800"/>
            <a:ext cx="1073150" cy="396875"/>
            <a:chOff x="4416" y="1440"/>
            <a:chExt cx="676" cy="250"/>
          </a:xfrm>
        </p:grpSpPr>
        <p:sp>
          <p:nvSpPr>
            <p:cNvPr id="39019" name="Rectangle 85"/>
            <p:cNvSpPr>
              <a:spLocks noChangeArrowheads="1"/>
            </p:cNvSpPr>
            <p:nvPr/>
          </p:nvSpPr>
          <p:spPr bwMode="auto">
            <a:xfrm>
              <a:off x="4416" y="1440"/>
              <a:ext cx="672" cy="213"/>
            </a:xfrm>
            <a:prstGeom prst="rect">
              <a:avLst/>
            </a:prstGeom>
            <a:solidFill>
              <a:srgbClr val="00FFFF"/>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endParaRPr lang="en-US" altLang="en-US">
                <a:latin typeface="Wingdings" pitchFamily="2" charset="2"/>
              </a:endParaRPr>
            </a:p>
          </p:txBody>
        </p:sp>
        <p:sp>
          <p:nvSpPr>
            <p:cNvPr id="39020" name="Text Box 86"/>
            <p:cNvSpPr txBox="1">
              <a:spLocks noChangeArrowheads="1"/>
            </p:cNvSpPr>
            <p:nvPr/>
          </p:nvSpPr>
          <p:spPr bwMode="auto">
            <a:xfrm>
              <a:off x="4416" y="1440"/>
              <a:ext cx="6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1 2 3 5 6</a:t>
              </a:r>
            </a:p>
          </p:txBody>
        </p:sp>
      </p:grpSp>
      <p:sp>
        <p:nvSpPr>
          <p:cNvPr id="38958" name="Line 87"/>
          <p:cNvSpPr>
            <a:spLocks noChangeShapeType="1"/>
          </p:cNvSpPr>
          <p:nvPr/>
        </p:nvSpPr>
        <p:spPr bwMode="auto">
          <a:xfrm>
            <a:off x="4137025" y="1828800"/>
            <a:ext cx="0" cy="4572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59" name="Line 88"/>
          <p:cNvSpPr>
            <a:spLocks noChangeShapeType="1"/>
          </p:cNvSpPr>
          <p:nvPr/>
        </p:nvSpPr>
        <p:spPr bwMode="auto">
          <a:xfrm>
            <a:off x="2689225" y="2590800"/>
            <a:ext cx="76200" cy="7620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60" name="Line 89"/>
          <p:cNvSpPr>
            <a:spLocks noChangeShapeType="1"/>
          </p:cNvSpPr>
          <p:nvPr/>
        </p:nvSpPr>
        <p:spPr bwMode="auto">
          <a:xfrm flipH="1">
            <a:off x="4213225" y="2667000"/>
            <a:ext cx="990600" cy="7620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61" name="Line 90"/>
          <p:cNvSpPr>
            <a:spLocks noChangeShapeType="1"/>
          </p:cNvSpPr>
          <p:nvPr/>
        </p:nvSpPr>
        <p:spPr bwMode="auto">
          <a:xfrm flipH="1">
            <a:off x="5584825" y="3200400"/>
            <a:ext cx="762000" cy="1524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8962" name="Group 91"/>
          <p:cNvGrpSpPr>
            <a:grpSpLocks/>
          </p:cNvGrpSpPr>
          <p:nvPr/>
        </p:nvGrpSpPr>
        <p:grpSpPr bwMode="auto">
          <a:xfrm>
            <a:off x="250825" y="2514600"/>
            <a:ext cx="1377950" cy="396875"/>
            <a:chOff x="0" y="1728"/>
            <a:chExt cx="868" cy="250"/>
          </a:xfrm>
        </p:grpSpPr>
        <p:grpSp>
          <p:nvGrpSpPr>
            <p:cNvPr id="39013" name="Group 92"/>
            <p:cNvGrpSpPr>
              <a:grpSpLocks/>
            </p:cNvGrpSpPr>
            <p:nvPr/>
          </p:nvGrpSpPr>
          <p:grpSpPr bwMode="auto">
            <a:xfrm>
              <a:off x="432" y="1728"/>
              <a:ext cx="436" cy="250"/>
              <a:chOff x="432" y="1728"/>
              <a:chExt cx="436" cy="250"/>
            </a:xfrm>
          </p:grpSpPr>
          <p:sp>
            <p:nvSpPr>
              <p:cNvPr id="39017" name="Rectangle 93"/>
              <p:cNvSpPr>
                <a:spLocks noChangeArrowheads="1"/>
              </p:cNvSpPr>
              <p:nvPr/>
            </p:nvSpPr>
            <p:spPr bwMode="auto">
              <a:xfrm>
                <a:off x="432" y="1728"/>
                <a:ext cx="432" cy="205"/>
              </a:xfrm>
              <a:prstGeom prst="rect">
                <a:avLst/>
              </a:prstGeom>
              <a:solidFill>
                <a:srgbClr val="00FFFF"/>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endParaRPr lang="en-US" altLang="en-US">
                  <a:latin typeface="Wingdings" pitchFamily="2" charset="2"/>
                </a:endParaRPr>
              </a:p>
            </p:txBody>
          </p:sp>
          <p:sp>
            <p:nvSpPr>
              <p:cNvPr id="39018" name="Text Box 94"/>
              <p:cNvSpPr txBox="1">
                <a:spLocks noChangeArrowheads="1"/>
              </p:cNvSpPr>
              <p:nvPr/>
            </p:nvSpPr>
            <p:spPr bwMode="auto">
              <a:xfrm>
                <a:off x="432" y="1728"/>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3 5 6</a:t>
                </a:r>
              </a:p>
            </p:txBody>
          </p:sp>
        </p:grpSp>
        <p:grpSp>
          <p:nvGrpSpPr>
            <p:cNvPr id="39014" name="Group 95"/>
            <p:cNvGrpSpPr>
              <a:grpSpLocks/>
            </p:cNvGrpSpPr>
            <p:nvPr/>
          </p:nvGrpSpPr>
          <p:grpSpPr bwMode="auto">
            <a:xfrm>
              <a:off x="0" y="1728"/>
              <a:ext cx="446" cy="250"/>
              <a:chOff x="336" y="1440"/>
              <a:chExt cx="446" cy="250"/>
            </a:xfrm>
          </p:grpSpPr>
          <p:sp>
            <p:nvSpPr>
              <p:cNvPr id="39015" name="Rectangle 96"/>
              <p:cNvSpPr>
                <a:spLocks noChangeArrowheads="1"/>
              </p:cNvSpPr>
              <p:nvPr/>
            </p:nvSpPr>
            <p:spPr bwMode="auto">
              <a:xfrm>
                <a:off x="336" y="1440"/>
                <a:ext cx="432" cy="205"/>
              </a:xfrm>
              <a:prstGeom prst="rect">
                <a:avLst/>
              </a:prstGeom>
              <a:solidFill>
                <a:srgbClr val="CCCCFF"/>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endParaRPr lang="en-US" altLang="en-US">
                  <a:latin typeface="Wingdings" pitchFamily="2" charset="2"/>
                </a:endParaRPr>
              </a:p>
            </p:txBody>
          </p:sp>
          <p:sp>
            <p:nvSpPr>
              <p:cNvPr id="39016" name="Text Box 97"/>
              <p:cNvSpPr txBox="1">
                <a:spLocks noChangeArrowheads="1"/>
              </p:cNvSpPr>
              <p:nvPr/>
            </p:nvSpPr>
            <p:spPr bwMode="auto">
              <a:xfrm>
                <a:off x="336" y="1440"/>
                <a:ext cx="44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1 2 +</a:t>
                </a:r>
              </a:p>
            </p:txBody>
          </p:sp>
        </p:grpSp>
      </p:grpSp>
      <p:grpSp>
        <p:nvGrpSpPr>
          <p:cNvPr id="38963" name="Group 98"/>
          <p:cNvGrpSpPr>
            <a:grpSpLocks/>
          </p:cNvGrpSpPr>
          <p:nvPr/>
        </p:nvGrpSpPr>
        <p:grpSpPr bwMode="auto">
          <a:xfrm>
            <a:off x="250825" y="3124200"/>
            <a:ext cx="1187450" cy="396875"/>
            <a:chOff x="0" y="2160"/>
            <a:chExt cx="748" cy="250"/>
          </a:xfrm>
        </p:grpSpPr>
        <p:grpSp>
          <p:nvGrpSpPr>
            <p:cNvPr id="39007" name="Group 99"/>
            <p:cNvGrpSpPr>
              <a:grpSpLocks/>
            </p:cNvGrpSpPr>
            <p:nvPr/>
          </p:nvGrpSpPr>
          <p:grpSpPr bwMode="auto">
            <a:xfrm>
              <a:off x="432" y="2160"/>
              <a:ext cx="316" cy="250"/>
              <a:chOff x="4416" y="1440"/>
              <a:chExt cx="685" cy="260"/>
            </a:xfrm>
          </p:grpSpPr>
          <p:sp>
            <p:nvSpPr>
              <p:cNvPr id="39011" name="Rectangle 100"/>
              <p:cNvSpPr>
                <a:spLocks noChangeArrowheads="1"/>
              </p:cNvSpPr>
              <p:nvPr/>
            </p:nvSpPr>
            <p:spPr bwMode="auto">
              <a:xfrm>
                <a:off x="4416" y="1440"/>
                <a:ext cx="672" cy="213"/>
              </a:xfrm>
              <a:prstGeom prst="rect">
                <a:avLst/>
              </a:prstGeom>
              <a:solidFill>
                <a:srgbClr val="00FFFF"/>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endParaRPr lang="en-US" altLang="en-US">
                  <a:latin typeface="Wingdings" pitchFamily="2" charset="2"/>
                </a:endParaRPr>
              </a:p>
            </p:txBody>
          </p:sp>
          <p:sp>
            <p:nvSpPr>
              <p:cNvPr id="39012" name="Text Box 101"/>
              <p:cNvSpPr txBox="1">
                <a:spLocks noChangeArrowheads="1"/>
              </p:cNvSpPr>
              <p:nvPr/>
            </p:nvSpPr>
            <p:spPr bwMode="auto">
              <a:xfrm>
                <a:off x="4416" y="1440"/>
                <a:ext cx="685"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5 6</a:t>
                </a:r>
              </a:p>
            </p:txBody>
          </p:sp>
        </p:grpSp>
        <p:grpSp>
          <p:nvGrpSpPr>
            <p:cNvPr id="39008" name="Group 102"/>
            <p:cNvGrpSpPr>
              <a:grpSpLocks/>
            </p:cNvGrpSpPr>
            <p:nvPr/>
          </p:nvGrpSpPr>
          <p:grpSpPr bwMode="auto">
            <a:xfrm>
              <a:off x="0" y="2160"/>
              <a:ext cx="446" cy="250"/>
              <a:chOff x="336" y="1440"/>
              <a:chExt cx="446" cy="250"/>
            </a:xfrm>
          </p:grpSpPr>
          <p:sp>
            <p:nvSpPr>
              <p:cNvPr id="39009" name="Rectangle 103"/>
              <p:cNvSpPr>
                <a:spLocks noChangeArrowheads="1"/>
              </p:cNvSpPr>
              <p:nvPr/>
            </p:nvSpPr>
            <p:spPr bwMode="auto">
              <a:xfrm>
                <a:off x="336" y="1440"/>
                <a:ext cx="432" cy="205"/>
              </a:xfrm>
              <a:prstGeom prst="rect">
                <a:avLst/>
              </a:prstGeom>
              <a:solidFill>
                <a:srgbClr val="CCCCFF"/>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endParaRPr lang="en-US" altLang="en-US">
                  <a:latin typeface="Wingdings" pitchFamily="2" charset="2"/>
                </a:endParaRPr>
              </a:p>
            </p:txBody>
          </p:sp>
          <p:sp>
            <p:nvSpPr>
              <p:cNvPr id="39010" name="Text Box 104"/>
              <p:cNvSpPr txBox="1">
                <a:spLocks noChangeArrowheads="1"/>
              </p:cNvSpPr>
              <p:nvPr/>
            </p:nvSpPr>
            <p:spPr bwMode="auto">
              <a:xfrm>
                <a:off x="336" y="1440"/>
                <a:ext cx="44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1 3 +</a:t>
                </a:r>
              </a:p>
            </p:txBody>
          </p:sp>
        </p:grpSp>
      </p:grpSp>
      <p:grpSp>
        <p:nvGrpSpPr>
          <p:cNvPr id="38964" name="Group 105"/>
          <p:cNvGrpSpPr>
            <a:grpSpLocks/>
          </p:cNvGrpSpPr>
          <p:nvPr/>
        </p:nvGrpSpPr>
        <p:grpSpPr bwMode="auto">
          <a:xfrm>
            <a:off x="250825" y="3733800"/>
            <a:ext cx="990600" cy="396875"/>
            <a:chOff x="0" y="2544"/>
            <a:chExt cx="624" cy="250"/>
          </a:xfrm>
        </p:grpSpPr>
        <p:grpSp>
          <p:nvGrpSpPr>
            <p:cNvPr id="39001" name="Group 106"/>
            <p:cNvGrpSpPr>
              <a:grpSpLocks/>
            </p:cNvGrpSpPr>
            <p:nvPr/>
          </p:nvGrpSpPr>
          <p:grpSpPr bwMode="auto">
            <a:xfrm>
              <a:off x="417" y="2544"/>
              <a:ext cx="207" cy="250"/>
              <a:chOff x="4363" y="1440"/>
              <a:chExt cx="725" cy="260"/>
            </a:xfrm>
          </p:grpSpPr>
          <p:sp>
            <p:nvSpPr>
              <p:cNvPr id="39005" name="Rectangle 107"/>
              <p:cNvSpPr>
                <a:spLocks noChangeArrowheads="1"/>
              </p:cNvSpPr>
              <p:nvPr/>
            </p:nvSpPr>
            <p:spPr bwMode="auto">
              <a:xfrm>
                <a:off x="4416" y="1440"/>
                <a:ext cx="672" cy="213"/>
              </a:xfrm>
              <a:prstGeom prst="rect">
                <a:avLst/>
              </a:prstGeom>
              <a:solidFill>
                <a:srgbClr val="00FFFF"/>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endParaRPr lang="en-US" altLang="en-US">
                  <a:latin typeface="Wingdings" pitchFamily="2" charset="2"/>
                </a:endParaRPr>
              </a:p>
            </p:txBody>
          </p:sp>
          <p:sp>
            <p:nvSpPr>
              <p:cNvPr id="39006" name="Text Box 108"/>
              <p:cNvSpPr txBox="1">
                <a:spLocks noChangeArrowheads="1"/>
              </p:cNvSpPr>
              <p:nvPr/>
            </p:nvSpPr>
            <p:spPr bwMode="auto">
              <a:xfrm>
                <a:off x="4363" y="1440"/>
                <a:ext cx="6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6</a:t>
                </a:r>
              </a:p>
            </p:txBody>
          </p:sp>
        </p:grpSp>
        <p:grpSp>
          <p:nvGrpSpPr>
            <p:cNvPr id="39002" name="Group 109"/>
            <p:cNvGrpSpPr>
              <a:grpSpLocks/>
            </p:cNvGrpSpPr>
            <p:nvPr/>
          </p:nvGrpSpPr>
          <p:grpSpPr bwMode="auto">
            <a:xfrm>
              <a:off x="0" y="2544"/>
              <a:ext cx="446" cy="250"/>
              <a:chOff x="336" y="1440"/>
              <a:chExt cx="446" cy="250"/>
            </a:xfrm>
          </p:grpSpPr>
          <p:sp>
            <p:nvSpPr>
              <p:cNvPr id="39003" name="Rectangle 110"/>
              <p:cNvSpPr>
                <a:spLocks noChangeArrowheads="1"/>
              </p:cNvSpPr>
              <p:nvPr/>
            </p:nvSpPr>
            <p:spPr bwMode="auto">
              <a:xfrm>
                <a:off x="336" y="1440"/>
                <a:ext cx="432" cy="205"/>
              </a:xfrm>
              <a:prstGeom prst="rect">
                <a:avLst/>
              </a:prstGeom>
              <a:solidFill>
                <a:srgbClr val="CCCCFF"/>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endParaRPr lang="en-US" altLang="en-US">
                  <a:latin typeface="Wingdings" pitchFamily="2" charset="2"/>
                </a:endParaRPr>
              </a:p>
            </p:txBody>
          </p:sp>
          <p:sp>
            <p:nvSpPr>
              <p:cNvPr id="39004" name="Text Box 111"/>
              <p:cNvSpPr txBox="1">
                <a:spLocks noChangeArrowheads="1"/>
              </p:cNvSpPr>
              <p:nvPr/>
            </p:nvSpPr>
            <p:spPr bwMode="auto">
              <a:xfrm>
                <a:off x="336" y="1440"/>
                <a:ext cx="44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1 5 +</a:t>
                </a:r>
              </a:p>
            </p:txBody>
          </p:sp>
        </p:grpSp>
      </p:grpSp>
      <p:sp>
        <p:nvSpPr>
          <p:cNvPr id="38965" name="Line 112"/>
          <p:cNvSpPr>
            <a:spLocks noChangeShapeType="1"/>
          </p:cNvSpPr>
          <p:nvPr/>
        </p:nvSpPr>
        <p:spPr bwMode="auto">
          <a:xfrm>
            <a:off x="1622425" y="2819400"/>
            <a:ext cx="1066800" cy="1447800"/>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66" name="Line 113"/>
          <p:cNvSpPr>
            <a:spLocks noChangeShapeType="1"/>
          </p:cNvSpPr>
          <p:nvPr/>
        </p:nvSpPr>
        <p:spPr bwMode="auto">
          <a:xfrm>
            <a:off x="1219200" y="3886200"/>
            <a:ext cx="1295400" cy="457200"/>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67" name="Line 114"/>
          <p:cNvSpPr>
            <a:spLocks noChangeShapeType="1"/>
          </p:cNvSpPr>
          <p:nvPr/>
        </p:nvSpPr>
        <p:spPr bwMode="auto">
          <a:xfrm>
            <a:off x="1470025" y="3429000"/>
            <a:ext cx="1676400" cy="838200"/>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8968" name="Group 115"/>
          <p:cNvGrpSpPr>
            <a:grpSpLocks/>
          </p:cNvGrpSpPr>
          <p:nvPr/>
        </p:nvGrpSpPr>
        <p:grpSpPr bwMode="auto">
          <a:xfrm>
            <a:off x="4746625" y="2286000"/>
            <a:ext cx="1149350" cy="396875"/>
            <a:chOff x="2880" y="1632"/>
            <a:chExt cx="724" cy="250"/>
          </a:xfrm>
        </p:grpSpPr>
        <p:grpSp>
          <p:nvGrpSpPr>
            <p:cNvPr id="38995" name="Group 116"/>
            <p:cNvGrpSpPr>
              <a:grpSpLocks/>
            </p:cNvGrpSpPr>
            <p:nvPr/>
          </p:nvGrpSpPr>
          <p:grpSpPr bwMode="auto">
            <a:xfrm>
              <a:off x="3168" y="1632"/>
              <a:ext cx="436" cy="250"/>
              <a:chOff x="4416" y="1440"/>
              <a:chExt cx="678" cy="260"/>
            </a:xfrm>
          </p:grpSpPr>
          <p:sp>
            <p:nvSpPr>
              <p:cNvPr id="38999" name="Rectangle 117"/>
              <p:cNvSpPr>
                <a:spLocks noChangeArrowheads="1"/>
              </p:cNvSpPr>
              <p:nvPr/>
            </p:nvSpPr>
            <p:spPr bwMode="auto">
              <a:xfrm>
                <a:off x="4416" y="1440"/>
                <a:ext cx="672" cy="213"/>
              </a:xfrm>
              <a:prstGeom prst="rect">
                <a:avLst/>
              </a:prstGeom>
              <a:solidFill>
                <a:srgbClr val="00FFFF"/>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endParaRPr lang="en-US" altLang="en-US">
                  <a:latin typeface="Wingdings" pitchFamily="2" charset="2"/>
                </a:endParaRPr>
              </a:p>
            </p:txBody>
          </p:sp>
          <p:sp>
            <p:nvSpPr>
              <p:cNvPr id="39000" name="Text Box 118"/>
              <p:cNvSpPr txBox="1">
                <a:spLocks noChangeArrowheads="1"/>
              </p:cNvSpPr>
              <p:nvPr/>
            </p:nvSpPr>
            <p:spPr bwMode="auto">
              <a:xfrm>
                <a:off x="4416" y="1440"/>
                <a:ext cx="678"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3 5 6</a:t>
                </a:r>
              </a:p>
            </p:txBody>
          </p:sp>
        </p:grpSp>
        <p:grpSp>
          <p:nvGrpSpPr>
            <p:cNvPr id="38996" name="Group 119"/>
            <p:cNvGrpSpPr>
              <a:grpSpLocks/>
            </p:cNvGrpSpPr>
            <p:nvPr/>
          </p:nvGrpSpPr>
          <p:grpSpPr bwMode="auto">
            <a:xfrm>
              <a:off x="2880" y="1632"/>
              <a:ext cx="326" cy="250"/>
              <a:chOff x="336" y="1440"/>
              <a:chExt cx="489" cy="250"/>
            </a:xfrm>
          </p:grpSpPr>
          <p:sp>
            <p:nvSpPr>
              <p:cNvPr id="38997" name="Rectangle 120"/>
              <p:cNvSpPr>
                <a:spLocks noChangeArrowheads="1"/>
              </p:cNvSpPr>
              <p:nvPr/>
            </p:nvSpPr>
            <p:spPr bwMode="auto">
              <a:xfrm>
                <a:off x="336" y="1440"/>
                <a:ext cx="432" cy="205"/>
              </a:xfrm>
              <a:prstGeom prst="rect">
                <a:avLst/>
              </a:prstGeom>
              <a:solidFill>
                <a:srgbClr val="CCCCFF"/>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endParaRPr lang="en-US" altLang="en-US">
                  <a:latin typeface="Wingdings" pitchFamily="2" charset="2"/>
                </a:endParaRPr>
              </a:p>
            </p:txBody>
          </p:sp>
          <p:sp>
            <p:nvSpPr>
              <p:cNvPr id="38998" name="Text Box 121"/>
              <p:cNvSpPr txBox="1">
                <a:spLocks noChangeArrowheads="1"/>
              </p:cNvSpPr>
              <p:nvPr/>
            </p:nvSpPr>
            <p:spPr bwMode="auto">
              <a:xfrm>
                <a:off x="336" y="1440"/>
                <a:ext cx="48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2 +</a:t>
                </a:r>
              </a:p>
            </p:txBody>
          </p:sp>
        </p:grpSp>
      </p:grpSp>
      <p:grpSp>
        <p:nvGrpSpPr>
          <p:cNvPr id="38969" name="Group 122"/>
          <p:cNvGrpSpPr>
            <a:grpSpLocks/>
          </p:cNvGrpSpPr>
          <p:nvPr/>
        </p:nvGrpSpPr>
        <p:grpSpPr bwMode="auto">
          <a:xfrm>
            <a:off x="6042025" y="2819400"/>
            <a:ext cx="958850" cy="396875"/>
            <a:chOff x="3792" y="2064"/>
            <a:chExt cx="604" cy="250"/>
          </a:xfrm>
        </p:grpSpPr>
        <p:grpSp>
          <p:nvGrpSpPr>
            <p:cNvPr id="38989" name="Group 123"/>
            <p:cNvGrpSpPr>
              <a:grpSpLocks/>
            </p:cNvGrpSpPr>
            <p:nvPr/>
          </p:nvGrpSpPr>
          <p:grpSpPr bwMode="auto">
            <a:xfrm>
              <a:off x="4080" y="2064"/>
              <a:ext cx="316" cy="250"/>
              <a:chOff x="4416" y="1440"/>
              <a:chExt cx="737" cy="260"/>
            </a:xfrm>
          </p:grpSpPr>
          <p:sp>
            <p:nvSpPr>
              <p:cNvPr id="38993" name="Rectangle 124"/>
              <p:cNvSpPr>
                <a:spLocks noChangeArrowheads="1"/>
              </p:cNvSpPr>
              <p:nvPr/>
            </p:nvSpPr>
            <p:spPr bwMode="auto">
              <a:xfrm>
                <a:off x="4416" y="1440"/>
                <a:ext cx="672" cy="213"/>
              </a:xfrm>
              <a:prstGeom prst="rect">
                <a:avLst/>
              </a:prstGeom>
              <a:solidFill>
                <a:srgbClr val="00FFFF"/>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endParaRPr lang="en-US" altLang="en-US">
                  <a:latin typeface="Wingdings" pitchFamily="2" charset="2"/>
                </a:endParaRPr>
              </a:p>
            </p:txBody>
          </p:sp>
          <p:sp>
            <p:nvSpPr>
              <p:cNvPr id="38994" name="Text Box 125"/>
              <p:cNvSpPr txBox="1">
                <a:spLocks noChangeArrowheads="1"/>
              </p:cNvSpPr>
              <p:nvPr/>
            </p:nvSpPr>
            <p:spPr bwMode="auto">
              <a:xfrm>
                <a:off x="4416" y="1440"/>
                <a:ext cx="73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5 6</a:t>
                </a:r>
              </a:p>
            </p:txBody>
          </p:sp>
        </p:grpSp>
        <p:grpSp>
          <p:nvGrpSpPr>
            <p:cNvPr id="38990" name="Group 126"/>
            <p:cNvGrpSpPr>
              <a:grpSpLocks/>
            </p:cNvGrpSpPr>
            <p:nvPr/>
          </p:nvGrpSpPr>
          <p:grpSpPr bwMode="auto">
            <a:xfrm>
              <a:off x="3792" y="2064"/>
              <a:ext cx="326" cy="250"/>
              <a:chOff x="336" y="1440"/>
              <a:chExt cx="489" cy="250"/>
            </a:xfrm>
          </p:grpSpPr>
          <p:sp>
            <p:nvSpPr>
              <p:cNvPr id="38991" name="Rectangle 127"/>
              <p:cNvSpPr>
                <a:spLocks noChangeArrowheads="1"/>
              </p:cNvSpPr>
              <p:nvPr/>
            </p:nvSpPr>
            <p:spPr bwMode="auto">
              <a:xfrm>
                <a:off x="336" y="1440"/>
                <a:ext cx="432" cy="205"/>
              </a:xfrm>
              <a:prstGeom prst="rect">
                <a:avLst/>
              </a:prstGeom>
              <a:solidFill>
                <a:srgbClr val="CCCCFF"/>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endParaRPr lang="en-US" altLang="en-US">
                  <a:latin typeface="Wingdings" pitchFamily="2" charset="2"/>
                </a:endParaRPr>
              </a:p>
            </p:txBody>
          </p:sp>
          <p:sp>
            <p:nvSpPr>
              <p:cNvPr id="38992" name="Text Box 128"/>
              <p:cNvSpPr txBox="1">
                <a:spLocks noChangeArrowheads="1"/>
              </p:cNvSpPr>
              <p:nvPr/>
            </p:nvSpPr>
            <p:spPr bwMode="auto">
              <a:xfrm>
                <a:off x="336" y="1440"/>
                <a:ext cx="48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3 +</a:t>
                </a:r>
              </a:p>
            </p:txBody>
          </p:sp>
        </p:grpSp>
      </p:grpSp>
      <p:grpSp>
        <p:nvGrpSpPr>
          <p:cNvPr id="38970" name="Group 129"/>
          <p:cNvGrpSpPr>
            <a:grpSpLocks/>
          </p:cNvGrpSpPr>
          <p:nvPr/>
        </p:nvGrpSpPr>
        <p:grpSpPr bwMode="auto">
          <a:xfrm>
            <a:off x="2003425" y="2133600"/>
            <a:ext cx="1371600" cy="396875"/>
            <a:chOff x="1344" y="1536"/>
            <a:chExt cx="863" cy="226"/>
          </a:xfrm>
        </p:grpSpPr>
        <p:grpSp>
          <p:nvGrpSpPr>
            <p:cNvPr id="38983" name="Group 130"/>
            <p:cNvGrpSpPr>
              <a:grpSpLocks/>
            </p:cNvGrpSpPr>
            <p:nvPr/>
          </p:nvGrpSpPr>
          <p:grpSpPr bwMode="auto">
            <a:xfrm>
              <a:off x="1344" y="1536"/>
              <a:ext cx="432" cy="226"/>
              <a:chOff x="336" y="1440"/>
              <a:chExt cx="432" cy="226"/>
            </a:xfrm>
          </p:grpSpPr>
          <p:sp>
            <p:nvSpPr>
              <p:cNvPr id="38987" name="Rectangle 131"/>
              <p:cNvSpPr>
                <a:spLocks noChangeArrowheads="1"/>
              </p:cNvSpPr>
              <p:nvPr/>
            </p:nvSpPr>
            <p:spPr bwMode="auto">
              <a:xfrm>
                <a:off x="336" y="1440"/>
                <a:ext cx="432" cy="205"/>
              </a:xfrm>
              <a:prstGeom prst="rect">
                <a:avLst/>
              </a:prstGeom>
              <a:solidFill>
                <a:srgbClr val="CCCCFF"/>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endParaRPr lang="en-US" altLang="en-US">
                  <a:latin typeface="Wingdings" pitchFamily="2" charset="2"/>
                </a:endParaRPr>
              </a:p>
            </p:txBody>
          </p:sp>
          <p:sp>
            <p:nvSpPr>
              <p:cNvPr id="38988" name="Text Box 132"/>
              <p:cNvSpPr txBox="1">
                <a:spLocks noChangeArrowheads="1"/>
              </p:cNvSpPr>
              <p:nvPr/>
            </p:nvSpPr>
            <p:spPr bwMode="auto">
              <a:xfrm>
                <a:off x="336" y="1440"/>
                <a:ext cx="32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1 +</a:t>
                </a:r>
              </a:p>
            </p:txBody>
          </p:sp>
        </p:grpSp>
        <p:grpSp>
          <p:nvGrpSpPr>
            <p:cNvPr id="38984" name="Group 133"/>
            <p:cNvGrpSpPr>
              <a:grpSpLocks/>
            </p:cNvGrpSpPr>
            <p:nvPr/>
          </p:nvGrpSpPr>
          <p:grpSpPr bwMode="auto">
            <a:xfrm>
              <a:off x="1632" y="1536"/>
              <a:ext cx="575" cy="226"/>
              <a:chOff x="432" y="1728"/>
              <a:chExt cx="432" cy="226"/>
            </a:xfrm>
          </p:grpSpPr>
          <p:sp>
            <p:nvSpPr>
              <p:cNvPr id="38985" name="Rectangle 134"/>
              <p:cNvSpPr>
                <a:spLocks noChangeArrowheads="1"/>
              </p:cNvSpPr>
              <p:nvPr/>
            </p:nvSpPr>
            <p:spPr bwMode="auto">
              <a:xfrm>
                <a:off x="432" y="1728"/>
                <a:ext cx="432" cy="205"/>
              </a:xfrm>
              <a:prstGeom prst="rect">
                <a:avLst/>
              </a:prstGeom>
              <a:solidFill>
                <a:srgbClr val="00FFFF"/>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spcAft>
                    <a:spcPct val="0"/>
                  </a:spcAft>
                  <a:buClrTx/>
                  <a:buSzTx/>
                  <a:buFontTx/>
                  <a:buNone/>
                </a:pPr>
                <a:endParaRPr lang="en-US" altLang="en-US">
                  <a:latin typeface="Wingdings" pitchFamily="2" charset="2"/>
                </a:endParaRPr>
              </a:p>
            </p:txBody>
          </p:sp>
          <p:sp>
            <p:nvSpPr>
              <p:cNvPr id="38986" name="Text Box 135"/>
              <p:cNvSpPr txBox="1">
                <a:spLocks noChangeArrowheads="1"/>
              </p:cNvSpPr>
              <p:nvPr/>
            </p:nvSpPr>
            <p:spPr bwMode="auto">
              <a:xfrm>
                <a:off x="432" y="1728"/>
                <a:ext cx="417"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2000" b="0">
                    <a:latin typeface="Times New Roman" pitchFamily="18" charset="0"/>
                  </a:rPr>
                  <a:t>2 3 5 6</a:t>
                </a:r>
              </a:p>
            </p:txBody>
          </p:sp>
        </p:grpSp>
      </p:grpSp>
      <p:sp>
        <p:nvSpPr>
          <p:cNvPr id="38971" name="Text Box 136"/>
          <p:cNvSpPr txBox="1">
            <a:spLocks noChangeArrowheads="1"/>
          </p:cNvSpPr>
          <p:nvPr/>
        </p:nvSpPr>
        <p:spPr bwMode="auto">
          <a:xfrm>
            <a:off x="4670425" y="1447800"/>
            <a:ext cx="1187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a:latin typeface="Times New Roman" pitchFamily="18" charset="0"/>
              </a:rPr>
              <a:t>transaction</a:t>
            </a:r>
          </a:p>
        </p:txBody>
      </p:sp>
      <p:sp>
        <p:nvSpPr>
          <p:cNvPr id="38972" name="Rectangle 137"/>
          <p:cNvSpPr>
            <a:spLocks noChangeArrowheads="1"/>
          </p:cNvSpPr>
          <p:nvPr/>
        </p:nvSpPr>
        <p:spPr bwMode="auto">
          <a:xfrm>
            <a:off x="2362200" y="5257800"/>
            <a:ext cx="762000" cy="914400"/>
          </a:xfrm>
          <a:prstGeom prst="rect">
            <a:avLst/>
          </a:prstGeom>
          <a:noFill/>
          <a:ln w="3810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8973" name="Line 138"/>
          <p:cNvSpPr>
            <a:spLocks noChangeShapeType="1"/>
          </p:cNvSpPr>
          <p:nvPr/>
        </p:nvSpPr>
        <p:spPr bwMode="auto">
          <a:xfrm flipH="1">
            <a:off x="2743200" y="4800600"/>
            <a:ext cx="0" cy="457200"/>
          </a:xfrm>
          <a:prstGeom prst="line">
            <a:avLst/>
          </a:prstGeom>
          <a:noFill/>
          <a:ln w="44450">
            <a:solidFill>
              <a:srgbClr val="CC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74" name="Line 139"/>
          <p:cNvSpPr>
            <a:spLocks noChangeShapeType="1"/>
          </p:cNvSpPr>
          <p:nvPr/>
        </p:nvSpPr>
        <p:spPr bwMode="auto">
          <a:xfrm>
            <a:off x="2743200" y="4800600"/>
            <a:ext cx="685800" cy="457200"/>
          </a:xfrm>
          <a:prstGeom prst="line">
            <a:avLst/>
          </a:prstGeom>
          <a:noFill/>
          <a:ln w="44450">
            <a:solidFill>
              <a:srgbClr val="CC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75" name="Rectangle 140"/>
          <p:cNvSpPr>
            <a:spLocks noChangeArrowheads="1"/>
          </p:cNvSpPr>
          <p:nvPr/>
        </p:nvSpPr>
        <p:spPr bwMode="auto">
          <a:xfrm>
            <a:off x="3200400" y="5257800"/>
            <a:ext cx="762000" cy="533400"/>
          </a:xfrm>
          <a:prstGeom prst="rect">
            <a:avLst/>
          </a:prstGeom>
          <a:noFill/>
          <a:ln w="3810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8976" name="Rectangle 141"/>
          <p:cNvSpPr>
            <a:spLocks noChangeArrowheads="1"/>
          </p:cNvSpPr>
          <p:nvPr/>
        </p:nvSpPr>
        <p:spPr bwMode="auto">
          <a:xfrm>
            <a:off x="3886200" y="3429000"/>
            <a:ext cx="685800" cy="838200"/>
          </a:xfrm>
          <a:prstGeom prst="rect">
            <a:avLst/>
          </a:prstGeom>
          <a:noFill/>
          <a:ln w="3810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8977" name="Rectangle 142"/>
          <p:cNvSpPr>
            <a:spLocks noChangeArrowheads="1"/>
          </p:cNvSpPr>
          <p:nvPr/>
        </p:nvSpPr>
        <p:spPr bwMode="auto">
          <a:xfrm>
            <a:off x="3124200" y="4267200"/>
            <a:ext cx="685800" cy="457200"/>
          </a:xfrm>
          <a:prstGeom prst="rect">
            <a:avLst/>
          </a:prstGeom>
          <a:noFill/>
          <a:ln w="3810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8978" name="Line 143"/>
          <p:cNvSpPr>
            <a:spLocks noChangeShapeType="1"/>
          </p:cNvSpPr>
          <p:nvPr/>
        </p:nvSpPr>
        <p:spPr bwMode="auto">
          <a:xfrm>
            <a:off x="5638800" y="3886200"/>
            <a:ext cx="0" cy="609600"/>
          </a:xfrm>
          <a:prstGeom prst="line">
            <a:avLst/>
          </a:prstGeom>
          <a:noFill/>
          <a:ln w="44450">
            <a:solidFill>
              <a:srgbClr val="CC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79" name="Line 144"/>
          <p:cNvSpPr>
            <a:spLocks noChangeShapeType="1"/>
          </p:cNvSpPr>
          <p:nvPr/>
        </p:nvSpPr>
        <p:spPr bwMode="auto">
          <a:xfrm>
            <a:off x="5715000" y="3886200"/>
            <a:ext cx="990600" cy="609600"/>
          </a:xfrm>
          <a:prstGeom prst="line">
            <a:avLst/>
          </a:prstGeom>
          <a:noFill/>
          <a:ln w="44450">
            <a:solidFill>
              <a:srgbClr val="CC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80" name="Rectangle 145"/>
          <p:cNvSpPr>
            <a:spLocks noChangeArrowheads="1"/>
          </p:cNvSpPr>
          <p:nvPr/>
        </p:nvSpPr>
        <p:spPr bwMode="auto">
          <a:xfrm>
            <a:off x="5181600" y="4495800"/>
            <a:ext cx="838200" cy="1143000"/>
          </a:xfrm>
          <a:prstGeom prst="rect">
            <a:avLst/>
          </a:prstGeom>
          <a:noFill/>
          <a:ln w="3810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8981" name="Rectangle 146"/>
          <p:cNvSpPr>
            <a:spLocks noChangeArrowheads="1"/>
          </p:cNvSpPr>
          <p:nvPr/>
        </p:nvSpPr>
        <p:spPr bwMode="auto">
          <a:xfrm>
            <a:off x="6324600" y="4495800"/>
            <a:ext cx="838200" cy="838200"/>
          </a:xfrm>
          <a:prstGeom prst="rect">
            <a:avLst/>
          </a:prstGeom>
          <a:noFill/>
          <a:ln w="3810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endParaRPr lang="en-US" altLang="en-US" sz="1400"/>
          </a:p>
        </p:txBody>
      </p:sp>
      <p:sp>
        <p:nvSpPr>
          <p:cNvPr id="38982" name="Text Box 147"/>
          <p:cNvSpPr txBox="1">
            <a:spLocks noChangeArrowheads="1"/>
          </p:cNvSpPr>
          <p:nvPr/>
        </p:nvSpPr>
        <p:spPr bwMode="auto">
          <a:xfrm>
            <a:off x="4038600" y="5943600"/>
            <a:ext cx="4806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b="0" dirty="0">
                <a:latin typeface="Times New Roman" pitchFamily="18" charset="0"/>
              </a:rPr>
              <a:t>Match transaction against 11 out of 15 candidates</a:t>
            </a:r>
          </a:p>
        </p:txBody>
      </p:sp>
    </p:spTree>
    <p:extLst>
      <p:ext uri="{BB962C8B-B14F-4D97-AF65-F5344CB8AC3E}">
        <p14:creationId xmlns:p14="http://schemas.microsoft.com/office/powerpoint/2010/main" val="2277493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37625D63-0C63-400B-BDF8-6D97DD297FE9}"/>
              </a:ext>
            </a:extLst>
          </p:cNvPr>
          <p:cNvSpPr>
            <a:spLocks noGrp="1" noChangeArrowheads="1"/>
          </p:cNvSpPr>
          <p:nvPr>
            <p:ph type="title"/>
          </p:nvPr>
        </p:nvSpPr>
        <p:spPr/>
        <p:txBody>
          <a:bodyPr/>
          <a:lstStyle/>
          <a:p>
            <a:pPr>
              <a:defRPr/>
            </a:pPr>
            <a:r>
              <a:rPr lang="en-US">
                <a:ea typeface="+mj-ea"/>
                <a:cs typeface="+mj-cs"/>
              </a:rPr>
              <a:t>Basic Apriori Algorithm</a:t>
            </a:r>
          </a:p>
        </p:txBody>
      </p:sp>
      <p:sp>
        <p:nvSpPr>
          <p:cNvPr id="22533" name="Rectangle 3">
            <a:extLst>
              <a:ext uri="{FF2B5EF4-FFF2-40B4-BE49-F238E27FC236}">
                <a16:creationId xmlns:a16="http://schemas.microsoft.com/office/drawing/2014/main" id="{A5FCADCF-9226-9541-B519-EF8B9FA3F52F}"/>
              </a:ext>
            </a:extLst>
          </p:cNvPr>
          <p:cNvSpPr>
            <a:spLocks noGrp="1" noChangeArrowheads="1"/>
          </p:cNvSpPr>
          <p:nvPr>
            <p:ph type="body" idx="1"/>
          </p:nvPr>
        </p:nvSpPr>
        <p:spPr>
          <a:xfrm>
            <a:off x="285750" y="1066800"/>
            <a:ext cx="8539163" cy="5181600"/>
          </a:xfrm>
        </p:spPr>
        <p:txBody>
          <a:bodyPr/>
          <a:lstStyle/>
          <a:p>
            <a:pPr algn="ctr">
              <a:lnSpc>
                <a:spcPct val="120000"/>
              </a:lnSpc>
              <a:buFont typeface="Monotype Sorts" pitchFamily="2" charset="2"/>
              <a:buNone/>
            </a:pPr>
            <a:r>
              <a:rPr lang="it-IT" altLang="it-IT"/>
              <a:t>Problem Decomposition</a:t>
            </a:r>
            <a:br>
              <a:rPr lang="en-US" altLang="it-IT" sz="2400"/>
            </a:br>
            <a:endParaRPr lang="en-US" altLang="it-IT" sz="2400"/>
          </a:p>
          <a:p>
            <a:pPr>
              <a:lnSpc>
                <a:spcPct val="120000"/>
              </a:lnSpc>
              <a:buFont typeface="Monotype Sorts" pitchFamily="2" charset="2"/>
              <a:buChar char="À"/>
            </a:pPr>
            <a:r>
              <a:rPr lang="en-US" altLang="it-IT" sz="2400"/>
              <a:t>Find the </a:t>
            </a:r>
            <a:r>
              <a:rPr lang="en-US" altLang="it-IT" sz="2400" i="1">
                <a:solidFill>
                  <a:schemeClr val="accent1"/>
                </a:solidFill>
              </a:rPr>
              <a:t>frequent itemsets</a:t>
            </a:r>
            <a:r>
              <a:rPr lang="en-US" altLang="it-IT" sz="2400"/>
              <a:t>: the sets of items that satisfy the support constraint</a:t>
            </a:r>
          </a:p>
          <a:p>
            <a:pPr lvl="1">
              <a:lnSpc>
                <a:spcPct val="120000"/>
              </a:lnSpc>
              <a:buFont typeface="Monotype Sorts" pitchFamily="2" charset="2"/>
              <a:buChar char="u"/>
            </a:pPr>
            <a:r>
              <a:rPr lang="en-US" altLang="it-IT" sz="2000" b="0">
                <a:solidFill>
                  <a:schemeClr val="accent1"/>
                </a:solidFill>
              </a:rPr>
              <a:t>A subset of a frequent itemset is also a frequent itemset</a:t>
            </a:r>
            <a:r>
              <a:rPr lang="en-US" altLang="it-IT" sz="2000" b="0"/>
              <a:t>, i.e., if {</a:t>
            </a:r>
            <a:r>
              <a:rPr lang="en-US" altLang="it-IT" sz="2000" b="0" i="1"/>
              <a:t>A,B</a:t>
            </a:r>
            <a:r>
              <a:rPr lang="en-US" altLang="it-IT" sz="2000" b="0"/>
              <a:t>} is</a:t>
            </a:r>
            <a:r>
              <a:rPr lang="en-US" altLang="it-IT" sz="2000" b="0" i="1"/>
              <a:t> </a:t>
            </a:r>
            <a:r>
              <a:rPr lang="en-US" altLang="it-IT" sz="2000" b="0"/>
              <a:t>a frequent itemset, both {</a:t>
            </a:r>
            <a:r>
              <a:rPr lang="en-US" altLang="it-IT" sz="2000" b="0" i="1"/>
              <a:t>A</a:t>
            </a:r>
            <a:r>
              <a:rPr lang="en-US" altLang="it-IT" sz="2000" b="0"/>
              <a:t>} and {</a:t>
            </a:r>
            <a:r>
              <a:rPr lang="en-US" altLang="it-IT" sz="2000" b="0" i="1"/>
              <a:t>B</a:t>
            </a:r>
            <a:r>
              <a:rPr lang="en-US" altLang="it-IT" sz="2000" b="0"/>
              <a:t>} should be a frequent itemset</a:t>
            </a:r>
          </a:p>
          <a:p>
            <a:pPr lvl="1">
              <a:lnSpc>
                <a:spcPct val="120000"/>
              </a:lnSpc>
              <a:buFont typeface="Monotype Sorts" pitchFamily="2" charset="2"/>
              <a:buChar char="u"/>
            </a:pPr>
            <a:r>
              <a:rPr lang="en-US" altLang="it-IT" sz="2000" b="0"/>
              <a:t>Iteratively find frequent itemsets with cardinality from 1 to </a:t>
            </a:r>
            <a:r>
              <a:rPr lang="en-US" altLang="it-IT" sz="2000" b="0" i="1"/>
              <a:t>k (k-</a:t>
            </a:r>
            <a:r>
              <a:rPr lang="en-US" altLang="it-IT" sz="2000" b="0"/>
              <a:t>itemset</a:t>
            </a:r>
            <a:r>
              <a:rPr lang="en-US" altLang="it-IT" sz="2000" b="0" i="1"/>
              <a:t>)</a:t>
            </a:r>
            <a:endParaRPr lang="en-US" altLang="it-IT" sz="2000" b="0"/>
          </a:p>
          <a:p>
            <a:pPr>
              <a:lnSpc>
                <a:spcPct val="120000"/>
              </a:lnSpc>
              <a:buFont typeface="Monotype Sorts" pitchFamily="2" charset="2"/>
              <a:buChar char="Á"/>
            </a:pPr>
            <a:r>
              <a:rPr lang="en-US" altLang="it-IT" sz="2400"/>
              <a:t>Use the frequent itemsets to generate association rules.</a:t>
            </a:r>
          </a:p>
          <a:p>
            <a:pPr>
              <a:lnSpc>
                <a:spcPct val="120000"/>
              </a:lnSpc>
              <a:buFont typeface="Monotype Sorts" pitchFamily="2" charset="2"/>
              <a:buChar char="Á"/>
            </a:pPr>
            <a:endParaRPr lang="en-US" altLang="it-IT" sz="2400"/>
          </a:p>
        </p:txBody>
      </p:sp>
    </p:spTree>
    <p:extLst>
      <p:ext uri="{BB962C8B-B14F-4D97-AF65-F5344CB8AC3E}">
        <p14:creationId xmlns:p14="http://schemas.microsoft.com/office/powerpoint/2010/main" val="277125002"/>
      </p:ext>
    </p:extLst>
  </p:cSld>
  <p:clrMapOvr>
    <a:masterClrMapping/>
  </p:clrMapOvr>
</p:sld>
</file>

<file path=ppt/theme/theme1.xml><?xml version="1.0" encoding="utf-8"?>
<a:theme xmlns:a="http://schemas.openxmlformats.org/drawingml/2006/main" name="LC.BRev.FY97">
  <a:themeElements>
    <a:clrScheme name="">
      <a:dk1>
        <a:srgbClr val="000000"/>
      </a:dk1>
      <a:lt1>
        <a:srgbClr val="FFFFFF"/>
      </a:lt1>
      <a:dk2>
        <a:srgbClr val="006B61"/>
      </a:dk2>
      <a:lt2>
        <a:srgbClr val="C0C0C0"/>
      </a:lt2>
      <a:accent1>
        <a:srgbClr val="FF00FF"/>
      </a:accent1>
      <a:accent2>
        <a:srgbClr val="00C0C0"/>
      </a:accent2>
      <a:accent3>
        <a:srgbClr val="FFFFFF"/>
      </a:accent3>
      <a:accent4>
        <a:srgbClr val="000000"/>
      </a:accent4>
      <a:accent5>
        <a:srgbClr val="FFAAFF"/>
      </a:accent5>
      <a:accent6>
        <a:srgbClr val="00AEAE"/>
      </a:accent6>
      <a:hlink>
        <a:srgbClr val="00C000"/>
      </a:hlink>
      <a:folHlink>
        <a:srgbClr val="800080"/>
      </a:folHlink>
    </a:clrScheme>
    <a:fontScheme name="LC.BRev.FY97">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LC.BRev.FY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C.BRev.FY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C.BRev.FY9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C.BRev.FY9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C.BRev.FY9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C.BRev.FY9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C.BRev.FY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Porky:Words:ASCI:PSE:Budgets FY97:LC.BRev.FY97</Template>
  <TotalTime>146495415</TotalTime>
  <Pages>3</Pages>
  <Words>5141</Words>
  <Application>Microsoft Macintosh PowerPoint</Application>
  <PresentationFormat>On-screen Show (4:3)</PresentationFormat>
  <Paragraphs>1046</Paragraphs>
  <Slides>82</Slides>
  <Notes>7</Notes>
  <HiddenSlides>7</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5</vt:i4>
      </vt:variant>
      <vt:variant>
        <vt:lpstr>Slide Titles</vt:lpstr>
      </vt:variant>
      <vt:variant>
        <vt:i4>82</vt:i4>
      </vt:variant>
    </vt:vector>
  </HeadingPairs>
  <TitlesOfParts>
    <vt:vector size="94" baseType="lpstr">
      <vt:lpstr>Arial</vt:lpstr>
      <vt:lpstr>Monotype Sorts</vt:lpstr>
      <vt:lpstr>Symbol</vt:lpstr>
      <vt:lpstr>Tahoma</vt:lpstr>
      <vt:lpstr>Times New Roman</vt:lpstr>
      <vt:lpstr>Wingdings</vt:lpstr>
      <vt:lpstr>LC.BRev.FY97</vt:lpstr>
      <vt:lpstr>Document</vt:lpstr>
      <vt:lpstr>Equation</vt:lpstr>
      <vt:lpstr>VISIO</vt:lpstr>
      <vt:lpstr>Visio</vt:lpstr>
      <vt:lpstr>Worksheet</vt:lpstr>
      <vt:lpstr>PowerPoint Presentation</vt:lpstr>
      <vt:lpstr>Association Rule Mining</vt:lpstr>
      <vt:lpstr>Definition: Frequent Itemset</vt:lpstr>
      <vt:lpstr>Definition: Association Rule</vt:lpstr>
      <vt:lpstr>Association Rule Mining Task</vt:lpstr>
      <vt:lpstr>Computational Complexity</vt:lpstr>
      <vt:lpstr>Mining Association Rules</vt:lpstr>
      <vt:lpstr>Mining Association Rules</vt:lpstr>
      <vt:lpstr>Basic Apriori Algorithm</vt:lpstr>
      <vt:lpstr>Frequent Itemset Generation</vt:lpstr>
      <vt:lpstr>Frequent Itemset Generation</vt:lpstr>
      <vt:lpstr>Frequent Itemset Generation Strategies</vt:lpstr>
      <vt:lpstr>Reducing Number of Candidates</vt:lpstr>
      <vt:lpstr>Illustrating Apriori Principle</vt:lpstr>
      <vt:lpstr>Illustrating Apriori Principle</vt:lpstr>
      <vt:lpstr>Illustrating Apriori Principle</vt:lpstr>
      <vt:lpstr>Illustrating Apriori Principle</vt:lpstr>
      <vt:lpstr>Illustrating Apriori Principle</vt:lpstr>
      <vt:lpstr>Illustrating Apriori Principle</vt:lpstr>
      <vt:lpstr>Illustrating Apriori Principle</vt:lpstr>
      <vt:lpstr>Illustrating Apriori Principle</vt:lpstr>
      <vt:lpstr>Apriori Algorithm</vt:lpstr>
      <vt:lpstr>Candidate Generation: Fk-1 x Fk-1 Method</vt:lpstr>
      <vt:lpstr>Candidate Pruning</vt:lpstr>
      <vt:lpstr>Illustrating Apriori Principle</vt:lpstr>
      <vt:lpstr>Alternate Fk-1 x Fk-1 Method</vt:lpstr>
      <vt:lpstr>Candidate Pruning for Alternate Fk-1 x Fk-1 Method</vt:lpstr>
      <vt:lpstr>Support Counting of Candidate Itemsets</vt:lpstr>
      <vt:lpstr>Support Counting of Candidate Itemsets</vt:lpstr>
      <vt:lpstr>Rule Generation</vt:lpstr>
      <vt:lpstr>Rule Generation</vt:lpstr>
      <vt:lpstr>Rule Generation for Apriori Algorithm</vt:lpstr>
      <vt:lpstr>Factors Affecting Complexity of Apriori</vt:lpstr>
      <vt:lpstr>Maximal Frequent Itemset</vt:lpstr>
      <vt:lpstr>An illustrative example</vt:lpstr>
      <vt:lpstr>An illustrative example</vt:lpstr>
      <vt:lpstr>An illustrative example</vt:lpstr>
      <vt:lpstr>Another illustrative example</vt:lpstr>
      <vt:lpstr>Closed Itemset</vt:lpstr>
      <vt:lpstr>Maximal vs Closed Itemsets</vt:lpstr>
      <vt:lpstr>Maximal Frequent vs Closed Frequent Itemsets</vt:lpstr>
      <vt:lpstr>Example 1</vt:lpstr>
      <vt:lpstr>Example 1</vt:lpstr>
      <vt:lpstr>Example 2</vt:lpstr>
      <vt:lpstr>Example 2</vt:lpstr>
      <vt:lpstr>Maximal vs Closed Itemsets</vt:lpstr>
      <vt:lpstr>Pattern Evaluation</vt:lpstr>
      <vt:lpstr>Computing Interestingness Measure</vt:lpstr>
      <vt:lpstr>Drawback of Confidence</vt:lpstr>
      <vt:lpstr>Drawback of Confidence</vt:lpstr>
      <vt:lpstr>Drawback of Confidence</vt:lpstr>
      <vt:lpstr>Measure for Association Rules</vt:lpstr>
      <vt:lpstr>Statistical Relationship between X and Y</vt:lpstr>
      <vt:lpstr>Measures that take into account statistical dependence</vt:lpstr>
      <vt:lpstr>Example: Lift/Interest</vt:lpstr>
      <vt:lpstr>PowerPoint Presentation</vt:lpstr>
      <vt:lpstr>Continuous and Categorical Attributes</vt:lpstr>
      <vt:lpstr>Handling Categorical Attributes</vt:lpstr>
      <vt:lpstr>Handling Categorical Attributes</vt:lpstr>
      <vt:lpstr>Handling Categorical Attributes</vt:lpstr>
      <vt:lpstr>Handling Categorical Attributes</vt:lpstr>
      <vt:lpstr>Handling Continuous Attributes</vt:lpstr>
      <vt:lpstr>Discretization-based Methods</vt:lpstr>
      <vt:lpstr>Discretization-based Methods</vt:lpstr>
      <vt:lpstr>Discretization Issues</vt:lpstr>
      <vt:lpstr>Discretization Issues</vt:lpstr>
      <vt:lpstr>Statistics-based Methods</vt:lpstr>
      <vt:lpstr>Statistics-based Methods</vt:lpstr>
      <vt:lpstr>Concept Hierarchies</vt:lpstr>
      <vt:lpstr>Multi-level Association Rules</vt:lpstr>
      <vt:lpstr>Multi-level Association Rules</vt:lpstr>
      <vt:lpstr>Multi-level Association Rules</vt:lpstr>
      <vt:lpstr>Multi-level Association Rules</vt:lpstr>
      <vt:lpstr>Support Count strategy</vt:lpstr>
      <vt:lpstr>Support Counting: An Example</vt:lpstr>
      <vt:lpstr>Support Counting Using a Hash Tree</vt:lpstr>
      <vt:lpstr>Support Counting Using a Hash Tree</vt:lpstr>
      <vt:lpstr>Support Counting Using a Hash Tree</vt:lpstr>
      <vt:lpstr>Support Counting Using a Hash Tree</vt:lpstr>
      <vt:lpstr>Support Counting Using a Hash Tree</vt:lpstr>
      <vt:lpstr>Support Counting Using a Hash Tree</vt:lpstr>
      <vt:lpstr>Support Counting Using a Hash Tree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Steven F. Ashby Center for Applied Scientific Computing  Month DD, 1997</dc:title>
  <dc:creator>Computations</dc:creator>
  <cp:lastModifiedBy>Anna Monreale</cp:lastModifiedBy>
  <cp:revision>554</cp:revision>
  <cp:lastPrinted>2018-02-04T02:18:57Z</cp:lastPrinted>
  <dcterms:created xsi:type="dcterms:W3CDTF">1998-03-18T13:44:31Z</dcterms:created>
  <dcterms:modified xsi:type="dcterms:W3CDTF">2023-11-16T11:42:25Z</dcterms:modified>
</cp:coreProperties>
</file>