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1166" r:id="rId2"/>
    <p:sldId id="259" r:id="rId3"/>
    <p:sldId id="582" r:id="rId4"/>
    <p:sldId id="583" r:id="rId5"/>
    <p:sldId id="584" r:id="rId6"/>
    <p:sldId id="331" r:id="rId7"/>
    <p:sldId id="456" r:id="rId8"/>
    <p:sldId id="1299" r:id="rId9"/>
    <p:sldId id="587" r:id="rId10"/>
    <p:sldId id="1189" r:id="rId11"/>
    <p:sldId id="589" r:id="rId12"/>
    <p:sldId id="1194" r:id="rId13"/>
    <p:sldId id="1195" r:id="rId14"/>
    <p:sldId id="1300" r:id="rId15"/>
    <p:sldId id="593" r:id="rId16"/>
    <p:sldId id="585" r:id="rId17"/>
    <p:sldId id="1198" r:id="rId18"/>
    <p:sldId id="1171" r:id="rId19"/>
    <p:sldId id="595" r:id="rId20"/>
    <p:sldId id="1301" r:id="rId21"/>
    <p:sldId id="1264" r:id="rId22"/>
    <p:sldId id="597" r:id="rId23"/>
    <p:sldId id="1164" r:id="rId24"/>
    <p:sldId id="1275" r:id="rId25"/>
    <p:sldId id="1292" r:id="rId26"/>
    <p:sldId id="1302" r:id="rId27"/>
    <p:sldId id="1304" r:id="rId28"/>
    <p:sldId id="1305" r:id="rId29"/>
    <p:sldId id="1306" r:id="rId30"/>
    <p:sldId id="1307" r:id="rId31"/>
    <p:sldId id="1308" r:id="rId32"/>
    <p:sldId id="1309" r:id="rId33"/>
    <p:sldId id="1310" r:id="rId34"/>
    <p:sldId id="598" r:id="rId35"/>
    <p:sldId id="599" r:id="rId36"/>
    <p:sldId id="1188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B92"/>
    <a:srgbClr val="FF2F92"/>
    <a:srgbClr val="FF8AD8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 autoAdjust="0"/>
    <p:restoredTop sz="81390" autoAdjust="0"/>
  </p:normalViewPr>
  <p:slideViewPr>
    <p:cSldViewPr snapToGrid="0" snapToObjects="1">
      <p:cViewPr varScale="1">
        <p:scale>
          <a:sx n="127" d="100"/>
          <a:sy n="127" d="100"/>
        </p:scale>
        <p:origin x="214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288"/>
    </p:cViewPr>
  </p:outlineViewPr>
  <p:notesTextViewPr>
    <p:cViewPr>
      <p:scale>
        <a:sx n="165" d="100"/>
        <a:sy n="165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346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6E6D-E6D8-4C83-A38E-BFB06991A8DA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01FBA-0126-406C-BE32-94E8E081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904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AB91D-D08F-F14D-AE19-84E96A5339C3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1684-922B-C647-B005-6CA642B2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24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304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9328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83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study</a:t>
            </a:r>
            <a:r>
              <a:rPr lang="it-IT" dirty="0"/>
              <a:t> of ANN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inspired</a:t>
            </a:r>
            <a:r>
              <a:rPr lang="it-IT" dirty="0"/>
              <a:t> by </a:t>
            </a:r>
            <a:r>
              <a:rPr lang="it-IT" dirty="0" err="1"/>
              <a:t>attempts</a:t>
            </a:r>
            <a:r>
              <a:rPr lang="it-IT" dirty="0"/>
              <a:t> to simulate </a:t>
            </a:r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. </a:t>
            </a:r>
          </a:p>
          <a:p>
            <a:r>
              <a:rPr lang="it-IT" dirty="0" err="1"/>
              <a:t>Neurons</a:t>
            </a:r>
            <a:r>
              <a:rPr lang="it-IT" dirty="0"/>
              <a:t> are </a:t>
            </a:r>
            <a:r>
              <a:rPr lang="it-IT" dirty="0" err="1"/>
              <a:t>linked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axons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tarnsmits</a:t>
            </a:r>
            <a:r>
              <a:rPr lang="it-IT" dirty="0"/>
              <a:t> </a:t>
            </a:r>
            <a:r>
              <a:rPr lang="it-IT" dirty="0" err="1"/>
              <a:t>nerve</a:t>
            </a:r>
            <a:r>
              <a:rPr lang="it-IT" dirty="0"/>
              <a:t> </a:t>
            </a:r>
            <a:r>
              <a:rPr lang="it-IT" dirty="0" err="1"/>
              <a:t>inpulses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stimulated</a:t>
            </a:r>
            <a:r>
              <a:rPr lang="it-IT" dirty="0"/>
              <a:t>.</a:t>
            </a:r>
          </a:p>
          <a:p>
            <a:r>
              <a:rPr lang="it-IT" dirty="0"/>
              <a:t> A </a:t>
            </a:r>
            <a:r>
              <a:rPr lang="it-IT" dirty="0" err="1"/>
              <a:t>neuron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connected</a:t>
            </a:r>
            <a:r>
              <a:rPr lang="it-IT" dirty="0"/>
              <a:t> to the </a:t>
            </a:r>
            <a:r>
              <a:rPr lang="it-IT" dirty="0" err="1"/>
              <a:t>axons</a:t>
            </a:r>
            <a:r>
              <a:rPr lang="it-IT" dirty="0"/>
              <a:t> of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neurons</a:t>
            </a:r>
            <a:r>
              <a:rPr lang="it-IT" dirty="0"/>
              <a:t> via </a:t>
            </a:r>
            <a:r>
              <a:rPr lang="it-IT" dirty="0" err="1"/>
              <a:t>dendrites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are </a:t>
            </a:r>
            <a:r>
              <a:rPr lang="it-IT" dirty="0" err="1"/>
              <a:t>extnesions</a:t>
            </a:r>
            <a:r>
              <a:rPr lang="it-IT" dirty="0"/>
              <a:t> for the </a:t>
            </a:r>
            <a:r>
              <a:rPr lang="it-IT" dirty="0" err="1"/>
              <a:t>cell</a:t>
            </a:r>
            <a:r>
              <a:rPr lang="it-IT" dirty="0"/>
              <a:t> body of </a:t>
            </a:r>
            <a:r>
              <a:rPr lang="it-IT" dirty="0" err="1"/>
              <a:t>neurons</a:t>
            </a:r>
            <a:r>
              <a:rPr lang="it-IT" dirty="0"/>
              <a:t>. </a:t>
            </a:r>
          </a:p>
          <a:p>
            <a:r>
              <a:rPr lang="it-IT" dirty="0"/>
              <a:t>The </a:t>
            </a:r>
            <a:r>
              <a:rPr lang="it-IT" dirty="0" err="1"/>
              <a:t>contact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a dendrite and an </a:t>
            </a:r>
            <a:r>
              <a:rPr lang="it-IT" dirty="0" err="1"/>
              <a:t>axon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synapse</a:t>
            </a:r>
            <a:r>
              <a:rPr lang="it-IT" dirty="0"/>
              <a:t>.</a:t>
            </a:r>
          </a:p>
          <a:p>
            <a:r>
              <a:rPr lang="it-IT" dirty="0"/>
              <a:t>Human </a:t>
            </a:r>
            <a:r>
              <a:rPr lang="it-IT" dirty="0" err="1"/>
              <a:t>barin</a:t>
            </a:r>
            <a:r>
              <a:rPr lang="it-IT" dirty="0"/>
              <a:t> </a:t>
            </a:r>
            <a:r>
              <a:rPr lang="it-IT" dirty="0" err="1"/>
              <a:t>learns</a:t>
            </a:r>
            <a:r>
              <a:rPr lang="it-IT" dirty="0"/>
              <a:t> by </a:t>
            </a:r>
            <a:r>
              <a:rPr lang="it-IT" dirty="0" err="1"/>
              <a:t>changing</a:t>
            </a:r>
            <a:r>
              <a:rPr lang="it-IT" dirty="0"/>
              <a:t> the </a:t>
            </a:r>
            <a:r>
              <a:rPr lang="it-IT" dirty="0" err="1"/>
              <a:t>strength</a:t>
            </a:r>
            <a:r>
              <a:rPr lang="it-IT" dirty="0"/>
              <a:t> of the </a:t>
            </a:r>
            <a:r>
              <a:rPr lang="it-IT" dirty="0" err="1"/>
              <a:t>synaptic</a:t>
            </a:r>
            <a:r>
              <a:rPr lang="it-IT" dirty="0"/>
              <a:t> connection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neurons</a:t>
            </a:r>
            <a:r>
              <a:rPr lang="it-IT" dirty="0"/>
              <a:t> </a:t>
            </a:r>
            <a:r>
              <a:rPr lang="it-IT" dirty="0" err="1"/>
              <a:t>upon</a:t>
            </a:r>
            <a:r>
              <a:rPr lang="it-IT" dirty="0"/>
              <a:t> </a:t>
            </a:r>
            <a:r>
              <a:rPr lang="it-IT" dirty="0" err="1"/>
              <a:t>repeated</a:t>
            </a:r>
            <a:r>
              <a:rPr lang="it-IT" dirty="0"/>
              <a:t> </a:t>
            </a:r>
            <a:r>
              <a:rPr lang="it-IT" dirty="0" err="1"/>
              <a:t>stimulation</a:t>
            </a:r>
            <a:r>
              <a:rPr lang="it-IT" dirty="0"/>
              <a:t> by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impulse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6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The model is an assembly of inter-connected nodes and weighted links</a:t>
            </a:r>
          </a:p>
          <a:p>
            <a:endParaRPr lang="en-US" altLang="en-US" sz="1200" dirty="0"/>
          </a:p>
          <a:p>
            <a:r>
              <a:rPr lang="en-US" altLang="en-US" sz="1200" dirty="0"/>
              <a:t>Output node sums up each of its input value according to the weights of its links</a:t>
            </a:r>
          </a:p>
          <a:p>
            <a:endParaRPr lang="en-US" altLang="en-US" sz="1200" dirty="0"/>
          </a:p>
          <a:p>
            <a:r>
              <a:rPr lang="en-US" altLang="en-US" sz="1200" dirty="0"/>
              <a:t>Compare output node against some threshold t or bias b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432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09180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new </a:t>
            </a:r>
            <a:r>
              <a:rPr lang="it-IT" dirty="0" err="1"/>
              <a:t>weight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combination</a:t>
            </a:r>
            <a:r>
              <a:rPr lang="it-IT" dirty="0"/>
              <a:t> of the </a:t>
            </a:r>
            <a:r>
              <a:rPr lang="it-IT" dirty="0" err="1"/>
              <a:t>old</a:t>
            </a:r>
            <a:r>
              <a:rPr lang="it-IT" dirty="0"/>
              <a:t> </a:t>
            </a:r>
            <a:r>
              <a:rPr lang="it-IT" dirty="0" err="1"/>
              <a:t>weight</a:t>
            </a:r>
            <a:r>
              <a:rPr lang="it-IT" dirty="0"/>
              <a:t> and a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proportional</a:t>
            </a:r>
            <a:r>
              <a:rPr lang="it-IT" dirty="0"/>
              <a:t> to the </a:t>
            </a:r>
            <a:r>
              <a:rPr lang="it-IT" dirty="0" err="1"/>
              <a:t>prediction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. </a:t>
            </a:r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prediction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correct</a:t>
            </a:r>
            <a:r>
              <a:rPr lang="it-IT" dirty="0"/>
              <a:t> the </a:t>
            </a:r>
            <a:r>
              <a:rPr lang="it-IT" dirty="0" err="1"/>
              <a:t>weight</a:t>
            </a:r>
            <a:r>
              <a:rPr lang="it-IT" dirty="0"/>
              <a:t> </a:t>
            </a:r>
            <a:r>
              <a:rPr lang="it-IT" dirty="0" err="1"/>
              <a:t>remains</a:t>
            </a:r>
            <a:r>
              <a:rPr lang="it-IT" dirty="0"/>
              <a:t> </a:t>
            </a:r>
            <a:r>
              <a:rPr lang="it-IT" dirty="0" err="1"/>
              <a:t>unchanged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15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49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SGD can be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learn</a:t>
            </a:r>
            <a:r>
              <a:rPr lang="it-IT" dirty="0"/>
              <a:t> the </a:t>
            </a:r>
            <a:r>
              <a:rPr lang="it-IT" dirty="0" err="1"/>
              <a:t>weights</a:t>
            </a:r>
            <a:r>
              <a:rPr lang="it-IT" dirty="0"/>
              <a:t> of a </a:t>
            </a:r>
            <a:r>
              <a:rPr lang="it-IT" dirty="0" err="1"/>
              <a:t>multilayer</a:t>
            </a:r>
            <a:r>
              <a:rPr lang="it-IT" dirty="0"/>
              <a:t> ANN.</a:t>
            </a:r>
          </a:p>
        </p:txBody>
      </p:sp>
    </p:spTree>
    <p:extLst>
      <p:ext uri="{BB962C8B-B14F-4D97-AF65-F5344CB8AC3E}">
        <p14:creationId xmlns:p14="http://schemas.microsoft.com/office/powerpoint/2010/main" val="1132544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For </a:t>
            </a:r>
            <a:r>
              <a:rPr lang="it-IT" dirty="0" err="1"/>
              <a:t>hidden</a:t>
            </a:r>
            <a:r>
              <a:rPr lang="it-IT" dirty="0"/>
              <a:t> </a:t>
            </a:r>
            <a:r>
              <a:rPr lang="it-IT" dirty="0" err="1"/>
              <a:t>nodes</a:t>
            </a:r>
            <a:r>
              <a:rPr lang="it-IT" dirty="0"/>
              <a:t>, the </a:t>
            </a:r>
            <a:r>
              <a:rPr lang="it-IT" dirty="0" err="1"/>
              <a:t>computation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trivial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difficult</a:t>
            </a:r>
            <a:r>
              <a:rPr lang="it-IT" dirty="0"/>
              <a:t> to </a:t>
            </a:r>
            <a:r>
              <a:rPr lang="it-IT" dirty="0" err="1"/>
              <a:t>asses</a:t>
            </a:r>
            <a:r>
              <a:rPr lang="it-IT" dirty="0"/>
              <a:t> the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knowing</a:t>
            </a:r>
            <a:r>
              <a:rPr lang="it-IT" dirty="0"/>
              <a:t>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output </a:t>
            </a:r>
            <a:r>
              <a:rPr lang="it-IT" dirty="0" err="1"/>
              <a:t>values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be.</a:t>
            </a:r>
          </a:p>
          <a:p>
            <a:r>
              <a:rPr lang="it-IT" dirty="0"/>
              <a:t>Back-</a:t>
            </a:r>
            <a:r>
              <a:rPr lang="it-IT" dirty="0" err="1"/>
              <a:t>propagation</a:t>
            </a:r>
            <a:r>
              <a:rPr lang="it-IT" dirty="0"/>
              <a:t> </a:t>
            </a:r>
            <a:r>
              <a:rPr lang="it-IT" dirty="0" err="1"/>
              <a:t>solves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.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0905A-1575-4498-9D67-3005A6DCC3D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8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For hidden nodes, the computation is not trivial because it is difficult to asses the error term without knowing what their output values should be.</a:t>
            </a:r>
          </a:p>
          <a:p>
            <a:r>
              <a:rPr lang="en-US" noProof="0" dirty="0"/>
              <a:t>Back-propagation solves this problem.</a:t>
            </a:r>
          </a:p>
          <a:p>
            <a:r>
              <a:rPr lang="en-US" noProof="0" dirty="0"/>
              <a:t>The forward phase  the weights obtained from previous iteration are used to compute the the output value for each neuron in the network.</a:t>
            </a:r>
          </a:p>
          <a:p>
            <a:r>
              <a:rPr lang="en-US" noProof="0" dirty="0"/>
              <a:t>The computation progresses in the forward direction: the output from layer k is used to compute outputs at level k+1.</a:t>
            </a:r>
          </a:p>
          <a:p>
            <a:r>
              <a:rPr lang="en-US" noProof="0" dirty="0"/>
              <a:t>During the backward phase the weight update formula is applied in the reverse direction: weights at level k+1 are updated before the weights at level k are updated.</a:t>
            </a:r>
          </a:p>
          <a:p>
            <a:r>
              <a:rPr lang="en-US" noProof="0" dirty="0"/>
              <a:t>This allows to use the error s for neurons at layer k+1 to estimate the errors for neurons at layer k.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0905A-1575-4498-9D67-3005A6DCC3D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8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DBE0CA-5111-D04D-8D12-935552D94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6BC96A-9426-4A41-862F-AE5D98B4F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DEE8EA-B811-484E-9AD4-125197A0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66D-B003-4C4E-864A-E43A8D2280BD}" type="datetime1">
              <a:rPr lang="it-IT" smtClean="0"/>
              <a:t>30/10/20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A87B73-2633-AA49-BD18-F8F801EA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Wurzburg, Germany, ECML-PKDD 2019, Tutorial on XKDD</a:t>
            </a:r>
          </a:p>
        </p:txBody>
      </p:sp>
    </p:spTree>
    <p:extLst>
      <p:ext uri="{BB962C8B-B14F-4D97-AF65-F5344CB8AC3E}">
        <p14:creationId xmlns:p14="http://schemas.microsoft.com/office/powerpoint/2010/main" val="122510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9B98E-8402-EE4F-A656-DCC6A48E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C7ED7AD-51E7-F740-93FD-1025332C0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297406-BB99-2640-B389-5F24A3DC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D2041F-5EF3-3145-A49B-0814F547AEF9}" type="datetime1">
              <a:rPr lang="it-IT" smtClean="0"/>
              <a:t>30/10/20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519D53-C423-8F45-AA29-CDE0650D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Wurzburg, Germany, ECML-PKDD 2019, Tutorial on XKDD</a:t>
            </a:r>
            <a:endParaRPr lang="en-US" dirty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12DD419-0A67-9744-B3B9-809AFC711840}"/>
              </a:ext>
            </a:extLst>
          </p:cNvPr>
          <p:cNvCxnSpPr/>
          <p:nvPr userDrawn="1"/>
        </p:nvCxnSpPr>
        <p:spPr>
          <a:xfrm>
            <a:off x="0" y="1332881"/>
            <a:ext cx="11353800" cy="0"/>
          </a:xfrm>
          <a:prstGeom prst="line">
            <a:avLst/>
          </a:prstGeom>
          <a:ln w="76200">
            <a:solidFill>
              <a:srgbClr val="00F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93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99B30F2-9DD7-A449-8E34-650F9CFCF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9B78D2-A881-6F42-89DA-8AC00B238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11472-DCCA-1F4E-80B9-8E99EC28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F37EA-E13C-9545-99A5-5937716205AB}" type="datetime1">
              <a:rPr lang="it-IT" smtClean="0"/>
              <a:t>30/10/20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A25BF8-9292-B945-8562-F53E73BE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Wurzburg, Germany, ECML-PKDD 2019, Tutorial on XKDD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3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54043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217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217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26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89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790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78353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0DF7A-92CF-2848-9DB4-1B5627B9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42309D-38BE-FB4A-A153-E7BF232D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A7E30A-C665-904E-811B-93A46D9D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26437-C4B7-604C-861E-5D3C0D33BE5F}" type="datetime1">
              <a:rPr lang="it-IT" smtClean="0"/>
              <a:t>30/10/20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6F7EE2-4B79-B948-8ACA-1A13A30C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Wurzburg, Germany, ECML-PKDD 2019, Tutorial on XKDD</a:t>
            </a:r>
            <a:endParaRPr lang="en-US" dirty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97C08697-B432-D649-AD79-87B7574B2E35}"/>
              </a:ext>
            </a:extLst>
          </p:cNvPr>
          <p:cNvCxnSpPr/>
          <p:nvPr userDrawn="1"/>
        </p:nvCxnSpPr>
        <p:spPr>
          <a:xfrm>
            <a:off x="0" y="1332881"/>
            <a:ext cx="11353800" cy="0"/>
          </a:xfrm>
          <a:prstGeom prst="line">
            <a:avLst/>
          </a:prstGeom>
          <a:ln w="76200">
            <a:solidFill>
              <a:srgbClr val="00F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2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BB1760-1D6E-514E-BBBA-90A5FFA1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0AE6B2-F4ED-8C4E-84AB-8DC3DD570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395726-958D-3549-89E0-A190673A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C28B9B-7C80-B543-BDBB-A92A7AEFD72F}" type="datetime1">
              <a:rPr lang="it-IT" smtClean="0"/>
              <a:t>30/10/20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EACAE3-5BD7-D34D-91E6-6EB901BE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Wurzburg, Germany, ECML-PKDD 2019, Tutorial on XKDD</a:t>
            </a:r>
            <a:endParaRPr lang="en-US" dirty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EF479E78-DA7B-C944-8244-979118C4A42C}"/>
              </a:ext>
            </a:extLst>
          </p:cNvPr>
          <p:cNvCxnSpPr/>
          <p:nvPr userDrawn="1"/>
        </p:nvCxnSpPr>
        <p:spPr>
          <a:xfrm>
            <a:off x="0" y="4568262"/>
            <a:ext cx="11353800" cy="0"/>
          </a:xfrm>
          <a:prstGeom prst="line">
            <a:avLst/>
          </a:prstGeom>
          <a:ln w="76200">
            <a:solidFill>
              <a:srgbClr val="00F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6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BC0BA-3DD1-6F4D-958D-0CFF774B7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821535-ED3B-1E4C-9BBE-4E2F63316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C8D277-1C2D-6A43-9A64-CF03C6DAD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6A55CF-0328-2042-8867-0545FCFC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C9651-A614-D546-8E5D-E84C7A0F43D0}" type="datetime1">
              <a:rPr lang="it-IT" smtClean="0"/>
              <a:t>30/10/20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E56001-C03F-CE40-B8BD-AD028CAD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Wurzburg, Germany, ECML-PKDD 2019, Tutorial on XKDD</a:t>
            </a:r>
            <a:endParaRPr lang="en-US" dirty="0"/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3EA728E4-6B64-4E40-811F-04DF1CBB7D31}"/>
              </a:ext>
            </a:extLst>
          </p:cNvPr>
          <p:cNvCxnSpPr/>
          <p:nvPr userDrawn="1"/>
        </p:nvCxnSpPr>
        <p:spPr>
          <a:xfrm>
            <a:off x="0" y="1332881"/>
            <a:ext cx="11353800" cy="0"/>
          </a:xfrm>
          <a:prstGeom prst="line">
            <a:avLst/>
          </a:prstGeom>
          <a:ln w="76200">
            <a:solidFill>
              <a:srgbClr val="00F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3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6ABA12-78D7-6048-8681-A36AC099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04B37B-2090-8D41-B9BF-D88C3E98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DC3BAF-954D-8E4C-A6EB-B3ADEB1C2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B0CDEC-EF4F-6540-9159-D69B5F79B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98BE13-F69E-1A45-8586-E81C6FD52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0F0C53D-183A-FC4B-9702-71A74ADC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22444-9F01-A64E-BA90-B0526793B5AE}" type="datetime1">
              <a:rPr lang="it-IT" smtClean="0"/>
              <a:t>30/10/20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35C857-F677-FE40-AFFD-96E8C3DF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Wurzburg, Germany, ECML-PKDD 2019, Tutorial on XKDD</a:t>
            </a:r>
            <a:endParaRPr lang="en-US" dirty="0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0891173D-1780-9E40-A31D-CFB5D057907D}"/>
              </a:ext>
            </a:extLst>
          </p:cNvPr>
          <p:cNvCxnSpPr/>
          <p:nvPr userDrawn="1"/>
        </p:nvCxnSpPr>
        <p:spPr>
          <a:xfrm>
            <a:off x="0" y="1332881"/>
            <a:ext cx="11353800" cy="0"/>
          </a:xfrm>
          <a:prstGeom prst="line">
            <a:avLst/>
          </a:prstGeom>
          <a:ln w="76200">
            <a:solidFill>
              <a:srgbClr val="00F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1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4FAAE9-4446-224F-A5F9-DD4D37B4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32027A-979A-0147-B957-23F6E4E4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E2C575-4E74-CB45-AA63-265EDD3F4832}" type="datetime1">
              <a:rPr lang="it-IT" smtClean="0"/>
              <a:t>30/10/20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69AC3D-0D57-8446-B251-CDE0E3A6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Wurzburg, Germany, ECML-PKDD 2019, Tutorial on XKDD</a:t>
            </a:r>
            <a:endParaRPr lang="en-US" dirty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04EB78F9-ACE7-AD48-AC0A-3615A1AC3B39}"/>
              </a:ext>
            </a:extLst>
          </p:cNvPr>
          <p:cNvCxnSpPr/>
          <p:nvPr userDrawn="1"/>
        </p:nvCxnSpPr>
        <p:spPr>
          <a:xfrm>
            <a:off x="0" y="1332881"/>
            <a:ext cx="11353800" cy="0"/>
          </a:xfrm>
          <a:prstGeom prst="line">
            <a:avLst/>
          </a:prstGeom>
          <a:ln w="76200">
            <a:solidFill>
              <a:srgbClr val="00F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7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D7CCD44-38AF-2748-9927-0AF5DEAF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7C649-8927-E144-A3AA-F7E863ABE54D}" type="datetime1">
              <a:rPr lang="it-IT" smtClean="0"/>
              <a:t>30/10/20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0ECF18-5B6D-0E46-8351-479B96D4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Wurzburg, Germany, ECML-PKDD 2019, Tutorial on XKDD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6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F3A5D9-CE4F-6F49-B7F4-45A75BFF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ACBE50-3DDC-5D47-8266-FF7265729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0F3E9B-90C3-E044-9151-5A48304D7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6F02DC-9538-7B4C-8AEC-00FD62F1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E9C45-2ACA-2146-A9BA-1A8801DF3D90}" type="datetime1">
              <a:rPr lang="it-IT" smtClean="0"/>
              <a:t>30/10/20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1039E8-E9EA-1F47-A455-118B3078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Wurzburg, Germany, ECML-PKDD 2019, Tutorial on XKDD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4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29C229-E370-0C4E-84BE-990E328E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911D92-876D-1D49-8C85-0314159E6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241640-23F2-9847-A7E4-8FDAE2B6A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FE7DC9-F86D-4C42-BBB5-65A61965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57C8EA-2611-3F4A-8E99-618C2757CF42}" type="datetime1">
              <a:rPr lang="it-IT" smtClean="0"/>
              <a:t>30/10/20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B8BFF4-DFD9-E941-A9EA-E6FD29EC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Wurzburg, Germany, ECML-PKDD 2019, Tutorial on XKDD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1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31ADDB-CF09-4C4A-A381-EBEAEC86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631CBA-384C-8F47-AD02-D9465EAF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AB79F8-8BC7-EA4F-A539-66731CC39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9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2C14-3BC9-D542-B4D4-B9E4C141C801}" type="datetime1">
              <a:rPr lang="it-IT" smtClean="0"/>
              <a:t>30/10/20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2DF6E6-74CD-BD43-9A7F-E93E6BAD2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94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Wurzburg, Germany, ECML-PKDD 2019, Tutorial on XKDD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2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5.png"/><Relationship Id="rId5" Type="http://schemas.openxmlformats.org/officeDocument/2006/relationships/image" Target="../media/image22.png"/><Relationship Id="rId10" Type="http://schemas.openxmlformats.org/officeDocument/2006/relationships/image" Target="../media/image44.png"/><Relationship Id="rId4" Type="http://schemas.openxmlformats.org/officeDocument/2006/relationships/image" Target="../media/image21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png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attmazur.com/2015/03/17/a-step-by-step-backpropagation-example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56805-27B6-9941-9623-EE2991DF1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807" y="2176424"/>
            <a:ext cx="10693993" cy="2261802"/>
          </a:xfrm>
        </p:spPr>
        <p:txBody>
          <a:bodyPr>
            <a:normAutofit/>
          </a:bodyPr>
          <a:lstStyle/>
          <a:p>
            <a:pPr algn="l"/>
            <a:br>
              <a:rPr lang="en-US" b="1" noProof="0" dirty="0"/>
            </a:br>
            <a:r>
              <a:rPr lang="en-US" b="1" noProof="0" dirty="0"/>
              <a:t>Neural Networks</a:t>
            </a:r>
            <a:endParaRPr lang="en-US" sz="3000" b="1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46B49F4-E551-D94E-86E8-3DE458481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086" y="5613359"/>
            <a:ext cx="1226608" cy="1112813"/>
          </a:xfrm>
          <a:prstGeom prst="rect">
            <a:avLst/>
          </a:prstGeom>
        </p:spPr>
      </p:pic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D6F288DE-7B36-1745-8291-1D66544FBE52}"/>
              </a:ext>
            </a:extLst>
          </p:cNvPr>
          <p:cNvCxnSpPr/>
          <p:nvPr/>
        </p:nvCxnSpPr>
        <p:spPr>
          <a:xfrm>
            <a:off x="0" y="4568262"/>
            <a:ext cx="11353800" cy="0"/>
          </a:xfrm>
          <a:prstGeom prst="line">
            <a:avLst/>
          </a:prstGeom>
          <a:ln w="76200">
            <a:solidFill>
              <a:srgbClr val="00F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37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BFB520-64B1-2045-8C3A-38AC2B74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Learning Iterative Procedure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56506F-44ED-784F-8899-17E9F0592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noProof="0" dirty="0"/>
              <a:t>During the training phase the weight parameters are adjusted until the outputs of the perceptron become consistent with the true outputs of the training examples.</a:t>
            </a:r>
          </a:p>
          <a:p>
            <a:r>
              <a:rPr lang="en-US" sz="2600" noProof="0" dirty="0"/>
              <a:t>Initialize the weights (w</a:t>
            </a:r>
            <a:r>
              <a:rPr lang="en-US" sz="2600" baseline="-25000" noProof="0" dirty="0"/>
              <a:t>0</a:t>
            </a:r>
            <a:r>
              <a:rPr lang="en-US" sz="2600" noProof="0" dirty="0"/>
              <a:t>, w</a:t>
            </a:r>
            <a:r>
              <a:rPr lang="en-US" sz="2600" baseline="-25000" noProof="0" dirty="0"/>
              <a:t>1</a:t>
            </a:r>
            <a:r>
              <a:rPr lang="en-US" sz="2600" noProof="0" dirty="0"/>
              <a:t>, …, </a:t>
            </a:r>
            <a:r>
              <a:rPr lang="en-US" sz="2600" noProof="0" dirty="0" err="1"/>
              <a:t>w</a:t>
            </a:r>
            <a:r>
              <a:rPr lang="en-US" sz="2600" baseline="-25000" noProof="0" dirty="0" err="1"/>
              <a:t>m</a:t>
            </a:r>
            <a:r>
              <a:rPr lang="en-US" sz="2600" noProof="0" dirty="0"/>
              <a:t>)</a:t>
            </a:r>
          </a:p>
          <a:p>
            <a:r>
              <a:rPr lang="en-US" sz="2600" noProof="0" dirty="0"/>
              <a:t>Repeat</a:t>
            </a:r>
          </a:p>
          <a:p>
            <a:pPr lvl="1"/>
            <a:r>
              <a:rPr lang="en-US" sz="2600" noProof="0" dirty="0"/>
              <a:t>For each training example (x</a:t>
            </a:r>
            <a:r>
              <a:rPr lang="en-US" sz="2600" baseline="-25000" noProof="0" dirty="0"/>
              <a:t>i</a:t>
            </a:r>
            <a:r>
              <a:rPr lang="en-US" sz="2600" noProof="0" dirty="0"/>
              <a:t>, </a:t>
            </a:r>
            <a:r>
              <a:rPr lang="en-US" sz="2600" noProof="0" dirty="0" err="1"/>
              <a:t>y</a:t>
            </a:r>
            <a:r>
              <a:rPr lang="en-US" sz="2600" baseline="-25000" noProof="0" dirty="0" err="1"/>
              <a:t>i</a:t>
            </a:r>
            <a:r>
              <a:rPr lang="en-US" sz="2600" noProof="0" dirty="0"/>
              <a:t>)</a:t>
            </a:r>
          </a:p>
          <a:p>
            <a:pPr lvl="2"/>
            <a:r>
              <a:rPr lang="en-US" sz="2600" noProof="0" dirty="0"/>
              <a:t>Compute f(w</a:t>
            </a:r>
            <a:r>
              <a:rPr lang="en-US" sz="2600" baseline="30000" noProof="0" dirty="0"/>
              <a:t>(k)</a:t>
            </a:r>
            <a:r>
              <a:rPr lang="en-US" sz="2600" noProof="0" dirty="0"/>
              <a:t>, x</a:t>
            </a:r>
            <a:r>
              <a:rPr lang="en-US" sz="2600" baseline="-25000" noProof="0" dirty="0"/>
              <a:t>i</a:t>
            </a:r>
            <a:r>
              <a:rPr lang="en-US" sz="2600" noProof="0" dirty="0"/>
              <a:t>)</a:t>
            </a:r>
          </a:p>
          <a:p>
            <a:pPr lvl="2"/>
            <a:r>
              <a:rPr lang="en-US" sz="2600" noProof="0" dirty="0"/>
              <a:t>Update the weights: </a:t>
            </a:r>
          </a:p>
          <a:p>
            <a:r>
              <a:rPr lang="en-US" sz="2600" noProof="0" dirty="0"/>
              <a:t>Until stopping condition is met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B4DFA82-82B6-094F-A4CF-6197B82BDA2A}"/>
              </a:ext>
            </a:extLst>
          </p:cNvPr>
          <p:cNvGrpSpPr/>
          <p:nvPr/>
        </p:nvGrpSpPr>
        <p:grpSpPr>
          <a:xfrm>
            <a:off x="4869025" y="4140455"/>
            <a:ext cx="4876800" cy="2036508"/>
            <a:chOff x="4869025" y="4140455"/>
            <a:chExt cx="4876800" cy="2036508"/>
          </a:xfrm>
        </p:grpSpPr>
        <p:graphicFrame>
          <p:nvGraphicFramePr>
            <p:cNvPr id="4" name="Object 2">
              <a:extLst>
                <a:ext uri="{FF2B5EF4-FFF2-40B4-BE49-F238E27FC236}">
                  <a16:creationId xmlns:a16="http://schemas.microsoft.com/office/drawing/2014/main" id="{A052F7D7-8C68-8043-A12D-40E48B12611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1624195"/>
                </p:ext>
              </p:extLst>
            </p:nvPr>
          </p:nvGraphicFramePr>
          <p:xfrm>
            <a:off x="4869025" y="4748953"/>
            <a:ext cx="4876800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Equation" r:id="rId4" imgW="2082800" imgH="241300" progId="Equation.3">
                    <p:embed/>
                  </p:oleObj>
                </mc:Choice>
                <mc:Fallback>
                  <p:oleObj name="Equation" r:id="rId4" imgW="2082800" imgH="241300" progId="Equation.3">
                    <p:embed/>
                    <p:pic>
                      <p:nvPicPr>
                        <p:cNvPr id="922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9025" y="4748953"/>
                          <a:ext cx="4876800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74">
              <a:extLst>
                <a:ext uri="{FF2B5EF4-FFF2-40B4-BE49-F238E27FC236}">
                  <a16:creationId xmlns:a16="http://schemas.microsoft.com/office/drawing/2014/main" id="{440678E2-9A6C-E844-B0EC-95CFA9B02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6060" y="4140455"/>
              <a:ext cx="1726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/>
                <a:t>Iteration index</a:t>
              </a:r>
            </a:p>
          </p:txBody>
        </p:sp>
        <p:sp>
          <p:nvSpPr>
            <p:cNvPr id="6" name="TextBox 74">
              <a:extLst>
                <a:ext uri="{FF2B5EF4-FFF2-40B4-BE49-F238E27FC236}">
                  <a16:creationId xmlns:a16="http://schemas.microsoft.com/office/drawing/2014/main" id="{DB17B13F-2F60-8A44-AA51-4DD7A625F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6097" y="5807631"/>
              <a:ext cx="1726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/>
                <a:t>Learning rate</a:t>
              </a:r>
            </a:p>
          </p:txBody>
        </p:sp>
        <p:cxnSp>
          <p:nvCxnSpPr>
            <p:cNvPr id="7" name="Straight Connector 27">
              <a:extLst>
                <a:ext uri="{FF2B5EF4-FFF2-40B4-BE49-F238E27FC236}">
                  <a16:creationId xmlns:a16="http://schemas.microsoft.com/office/drawing/2014/main" id="{6749E11E-407B-774C-9AD6-937772179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0193" y="4483350"/>
              <a:ext cx="517097" cy="344156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7">
              <a:extLst>
                <a:ext uri="{FF2B5EF4-FFF2-40B4-BE49-F238E27FC236}">
                  <a16:creationId xmlns:a16="http://schemas.microsoft.com/office/drawing/2014/main" id="{C46DFC59-0410-1C49-8968-23A70A18DD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8368" y="4483350"/>
              <a:ext cx="1408922" cy="344156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7">
              <a:extLst>
                <a:ext uri="{FF2B5EF4-FFF2-40B4-BE49-F238E27FC236}">
                  <a16:creationId xmlns:a16="http://schemas.microsoft.com/office/drawing/2014/main" id="{B9365235-E524-ED4D-9BB1-EAE40CE2EF7D}"/>
                </a:ext>
              </a:extLst>
            </p:cNvPr>
            <p:cNvCxnSpPr>
              <a:cxnSpLocks/>
            </p:cNvCxnSpPr>
            <p:nvPr/>
          </p:nvCxnSpPr>
          <p:spPr>
            <a:xfrm>
              <a:off x="7048876" y="5203606"/>
              <a:ext cx="340969" cy="604025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718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Perceptron Learning Rule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noProof="0" dirty="0"/>
              <a:t>Weight update formula:</a:t>
            </a:r>
          </a:p>
          <a:p>
            <a:endParaRPr lang="en-US" altLang="en-US" noProof="0" dirty="0"/>
          </a:p>
          <a:p>
            <a:endParaRPr lang="en-US" altLang="en-US" noProof="0" dirty="0"/>
          </a:p>
          <a:p>
            <a:r>
              <a:rPr lang="en-US" altLang="en-US" noProof="0" dirty="0"/>
              <a:t>Intuition:</a:t>
            </a:r>
          </a:p>
          <a:p>
            <a:pPr lvl="1"/>
            <a:r>
              <a:rPr lang="en-US" altLang="en-US" noProof="0" dirty="0"/>
              <a:t>Update weight based on error:  </a:t>
            </a:r>
          </a:p>
          <a:p>
            <a:pPr lvl="1"/>
            <a:r>
              <a:rPr lang="en-US" altLang="en-US" noProof="0" dirty="0"/>
              <a:t>If y=f(</a:t>
            </a:r>
            <a:r>
              <a:rPr lang="en-US" altLang="en-US" noProof="0" dirty="0" err="1"/>
              <a:t>x,w</a:t>
            </a:r>
            <a:r>
              <a:rPr lang="en-US" altLang="en-US" noProof="0" dirty="0"/>
              <a:t>), e=0: no update needed</a:t>
            </a:r>
          </a:p>
          <a:p>
            <a:pPr lvl="1"/>
            <a:r>
              <a:rPr lang="en-US" altLang="en-US" noProof="0" dirty="0"/>
              <a:t>If y&gt;f(</a:t>
            </a:r>
            <a:r>
              <a:rPr lang="en-US" altLang="en-US" noProof="0" dirty="0" err="1"/>
              <a:t>x,w</a:t>
            </a:r>
            <a:r>
              <a:rPr lang="en-US" altLang="en-US" noProof="0" dirty="0"/>
              <a:t>), e=2: weight must be increased so that f(</a:t>
            </a:r>
            <a:r>
              <a:rPr lang="en-US" altLang="en-US" noProof="0" dirty="0" err="1"/>
              <a:t>x,w</a:t>
            </a:r>
            <a:r>
              <a:rPr lang="en-US" altLang="en-US" noProof="0" dirty="0"/>
              <a:t>) will increase</a:t>
            </a:r>
          </a:p>
          <a:p>
            <a:pPr lvl="1"/>
            <a:r>
              <a:rPr lang="en-US" altLang="en-US" noProof="0" dirty="0"/>
              <a:t>If y&lt;f(</a:t>
            </a:r>
            <a:r>
              <a:rPr lang="en-US" altLang="en-US" noProof="0" dirty="0" err="1"/>
              <a:t>x,w</a:t>
            </a:r>
            <a:r>
              <a:rPr lang="en-US" altLang="en-US" noProof="0" dirty="0"/>
              <a:t>), e=-2: weight must be decreased so that f(</a:t>
            </a:r>
            <a:r>
              <a:rPr lang="en-US" altLang="en-US" noProof="0" dirty="0" err="1"/>
              <a:t>x,w</a:t>
            </a:r>
            <a:r>
              <a:rPr lang="en-US" altLang="en-US" noProof="0" dirty="0"/>
              <a:t>) will decrease</a:t>
            </a:r>
          </a:p>
        </p:txBody>
      </p:sp>
      <p:graphicFrame>
        <p:nvGraphicFramePr>
          <p:cNvPr id="10244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50642930"/>
              </p:ext>
            </p:extLst>
          </p:nvPr>
        </p:nvGraphicFramePr>
        <p:xfrm>
          <a:off x="2286000" y="2356644"/>
          <a:ext cx="76200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3" imgW="3213100" imgH="241300" progId="Equation.3">
                  <p:embed/>
                </p:oleObj>
              </mc:Choice>
              <mc:Fallback>
                <p:oleObj name="Equation" r:id="rId3" imgW="3213100" imgH="241300" progId="Equation.3">
                  <p:embed/>
                  <p:pic>
                    <p:nvPicPr>
                      <p:cNvPr id="102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56644"/>
                        <a:ext cx="76200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89298127"/>
              </p:ext>
            </p:extLst>
          </p:nvPr>
        </p:nvGraphicFramePr>
        <p:xfrm>
          <a:off x="5579706" y="3747294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5" imgW="1231366" imgH="241195" progId="Equation.3">
                  <p:embed/>
                </p:oleObj>
              </mc:Choice>
              <mc:Fallback>
                <p:oleObj name="Equation" r:id="rId5" imgW="1231366" imgH="241195" progId="Equation.3">
                  <p:embed/>
                  <p:pic>
                    <p:nvPicPr>
                      <p:cNvPr id="102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706" y="3747294"/>
                        <a:ext cx="2590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67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BD302E-3AD4-5D40-AE13-BEE9178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Learning Rate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220CD0-BE04-1F48-BA2F-33DD6234F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Is a parameter with value between 0 and 1 used to control the amount of adjustment made in each iteration.</a:t>
            </a:r>
          </a:p>
          <a:p>
            <a:r>
              <a:rPr lang="en-US" dirty="0"/>
              <a:t>If is close to 0 the new weight is mostly influenced by the value of the old weight.</a:t>
            </a:r>
          </a:p>
          <a:p>
            <a:r>
              <a:rPr lang="en-US" noProof="0" dirty="0"/>
              <a:t>If it is close to 1, then the new weight is mostly influenced by the current adjustment.</a:t>
            </a:r>
          </a:p>
          <a:p>
            <a:r>
              <a:rPr lang="en-US" noProof="0" dirty="0"/>
              <a:t>The learning rate can be adaptive: initially moderately large and the gradually decreases in subsequent iterations.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21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086B54B-6F2E-A643-AB8D-556032EB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Nonlinearly Separable Data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A7C6240-514B-7343-B780-31BFB0CFD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556515"/>
          </a:xfrm>
        </p:spPr>
        <p:txBody>
          <a:bodyPr>
            <a:normAutofit/>
          </a:bodyPr>
          <a:lstStyle/>
          <a:p>
            <a:r>
              <a:rPr lang="en-US" altLang="en-US" dirty="0"/>
              <a:t>Since </a:t>
            </a:r>
            <a:r>
              <a:rPr lang="en-US" altLang="en-US" i="1" dirty="0"/>
              <a:t>f(</a:t>
            </a:r>
            <a:r>
              <a:rPr lang="en-US" altLang="en-US" i="1" dirty="0" err="1"/>
              <a:t>w,x</a:t>
            </a:r>
            <a:r>
              <a:rPr lang="en-US" altLang="en-US" i="1" dirty="0"/>
              <a:t>)</a:t>
            </a:r>
            <a:r>
              <a:rPr lang="en-US" altLang="en-US" dirty="0"/>
              <a:t> is a linear combination of input variables, decision boundary is linear.</a:t>
            </a:r>
          </a:p>
          <a:p>
            <a:r>
              <a:rPr lang="en-US" altLang="en-US" dirty="0"/>
              <a:t>For nonlinearly separable problems, the perceptron fails because no linear hyperplane can separate the data perfectly.</a:t>
            </a:r>
          </a:p>
          <a:p>
            <a:r>
              <a:rPr lang="en-US" altLang="en-US" dirty="0"/>
              <a:t>An example of nonlinearly separable data is the XOR function.</a:t>
            </a:r>
          </a:p>
          <a:p>
            <a:endParaRPr lang="en-US" dirty="0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7C0049F5-3506-9F4D-B2E5-0B6FA0B8A9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97375"/>
              </p:ext>
            </p:extLst>
          </p:nvPr>
        </p:nvGraphicFramePr>
        <p:xfrm>
          <a:off x="6096000" y="2565918"/>
          <a:ext cx="5845880" cy="297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VISIO" r:id="rId3" imgW="9586620" imgH="4684064" progId="Visio.Drawing.6">
                  <p:embed/>
                </p:oleObj>
              </mc:Choice>
              <mc:Fallback>
                <p:oleObj name="VISIO" r:id="rId3" imgW="9586620" imgH="4684064" progId="Visio.Drawing.6">
                  <p:embed/>
                  <p:pic>
                    <p:nvPicPr>
                      <p:cNvPr id="133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922"/>
                      <a:stretch>
                        <a:fillRect/>
                      </a:stretch>
                    </p:blipFill>
                    <p:spPr bwMode="auto">
                      <a:xfrm>
                        <a:off x="6096000" y="2565918"/>
                        <a:ext cx="5845880" cy="2972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BA3D9E1C-928E-CD41-9F88-701CA85F8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830550"/>
              </p:ext>
            </p:extLst>
          </p:nvPr>
        </p:nvGraphicFramePr>
        <p:xfrm>
          <a:off x="9018940" y="2015412"/>
          <a:ext cx="20923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Equation" r:id="rId5" imgW="710891" imgH="215806" progId="Equation.3">
                  <p:embed/>
                </p:oleObj>
              </mc:Choice>
              <mc:Fallback>
                <p:oleObj name="Equation" r:id="rId5" imgW="710891" imgH="215806" progId="Equation.3">
                  <p:embed/>
                  <p:pic>
                    <p:nvPicPr>
                      <p:cNvPr id="133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8940" y="2015412"/>
                        <a:ext cx="20923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>
            <a:extLst>
              <a:ext uri="{FF2B5EF4-FFF2-40B4-BE49-F238E27FC236}">
                <a16:creationId xmlns:a16="http://schemas.microsoft.com/office/drawing/2014/main" id="{D024A179-C14F-D44E-9BA2-32783AF32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04" y="2862959"/>
            <a:ext cx="134827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/>
              <a:t>XOR Data</a:t>
            </a:r>
          </a:p>
        </p:txBody>
      </p:sp>
    </p:spTree>
    <p:extLst>
      <p:ext uri="{BB962C8B-B14F-4D97-AF65-F5344CB8AC3E}">
        <p14:creationId xmlns:p14="http://schemas.microsoft.com/office/powerpoint/2010/main" val="384776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966619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Multilayer Neural Network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588967" cy="4351338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/>
              <a:t>Hidden Layers</a:t>
            </a:r>
            <a:r>
              <a:rPr lang="en-US" altLang="en-US" dirty="0"/>
              <a:t>: intermediary layers between input and output layers.</a:t>
            </a:r>
          </a:p>
          <a:p>
            <a:r>
              <a:rPr lang="en-US" altLang="en-US" dirty="0"/>
              <a:t>Different type of </a:t>
            </a:r>
            <a:r>
              <a:rPr lang="en-US" altLang="en-US" b="1" dirty="0"/>
              <a:t>activation functions </a:t>
            </a:r>
            <a:r>
              <a:rPr lang="en-US" altLang="en-US" dirty="0"/>
              <a:t>(sigmoid, linear, hyperbolic tangent, etc.).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Multi-layer neural network can solve any type of classification task involving nonlinear decision surfaces.</a:t>
            </a:r>
          </a:p>
          <a:p>
            <a:endParaRPr lang="en-US" altLang="en-US" dirty="0"/>
          </a:p>
          <a:p>
            <a:r>
              <a:rPr lang="en-US" altLang="en-US" dirty="0"/>
              <a:t>Perceptron is single layer.</a:t>
            </a:r>
          </a:p>
          <a:p>
            <a:endParaRPr lang="en-US" altLang="en-US" dirty="0"/>
          </a:p>
          <a:p>
            <a:r>
              <a:rPr lang="en-US" altLang="en-US" dirty="0"/>
              <a:t>We can think to each hidden node  as a perceptron that tries to construct one hyperplane, while the output node combines the results to return the decision boundary.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B77A3F8E-1F8C-1140-BEA7-3359079C0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703590"/>
              </p:ext>
            </p:extLst>
          </p:nvPr>
        </p:nvGraphicFramePr>
        <p:xfrm>
          <a:off x="7427167" y="1597091"/>
          <a:ext cx="39814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Visio" r:id="rId3" imgW="6980428" imgH="4408899" progId="Visio.Drawing.6">
                  <p:embed/>
                </p:oleObj>
              </mc:Choice>
              <mc:Fallback>
                <p:oleObj name="Visio" r:id="rId3" imgW="6980428" imgH="4408899" progId="Visio.Drawing.6">
                  <p:embed/>
                  <p:pic>
                    <p:nvPicPr>
                      <p:cNvPr id="153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167" y="1597091"/>
                        <a:ext cx="39814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24F18931-983D-A844-88F1-36792E45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9700" y="4406382"/>
            <a:ext cx="3256383" cy="2442287"/>
          </a:xfrm>
          <a:prstGeom prst="rect">
            <a:avLst/>
          </a:prstGeom>
          <a:noFill/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1AD5770-6F3A-9442-8536-CB6C15A92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756" y="4207944"/>
            <a:ext cx="134827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/>
              <a:t>XOR Data</a:t>
            </a:r>
          </a:p>
        </p:txBody>
      </p:sp>
    </p:spTree>
    <p:extLst>
      <p:ext uri="{BB962C8B-B14F-4D97-AF65-F5344CB8AC3E}">
        <p14:creationId xmlns:p14="http://schemas.microsoft.com/office/powerpoint/2010/main" val="7087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 Structure of ANN</a:t>
            </a:r>
          </a:p>
        </p:txBody>
      </p:sp>
      <p:graphicFrame>
        <p:nvGraphicFramePr>
          <p:cNvPr id="6147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7107428"/>
              </p:ext>
            </p:extLst>
          </p:nvPr>
        </p:nvGraphicFramePr>
        <p:xfrm>
          <a:off x="4435181" y="2558700"/>
          <a:ext cx="441960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" name="Visio" r:id="rId3" imgW="7962595" imgH="4433250" progId="Visio.Drawing.11">
                  <p:embed/>
                </p:oleObj>
              </mc:Choice>
              <mc:Fallback>
                <p:oleObj name="Visio" r:id="rId3" imgW="7962595" imgH="4433250" progId="Visio.Drawing.11">
                  <p:embed/>
                  <p:pic>
                    <p:nvPicPr>
                      <p:cNvPr id="61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181" y="2558700"/>
                        <a:ext cx="4419600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2231721"/>
              </p:ext>
            </p:extLst>
          </p:nvPr>
        </p:nvGraphicFramePr>
        <p:xfrm>
          <a:off x="202014" y="1690688"/>
          <a:ext cx="39052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Visio" r:id="rId5" imgW="5417922" imgH="6555254" progId="Visio.Drawing.6">
                  <p:embed/>
                </p:oleObj>
              </mc:Choice>
              <mc:Fallback>
                <p:oleObj name="Visio" r:id="rId5" imgW="5417922" imgH="6555254" progId="Visio.Drawing.6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14" y="1690688"/>
                        <a:ext cx="390525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155014" y="5348288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Training ANN means learning the weights of the neurons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250014" y="4433888"/>
            <a:ext cx="2743200" cy="685800"/>
          </a:xfrm>
          <a:prstGeom prst="curvedUpArrow">
            <a:avLst>
              <a:gd name="adj1" fmla="val 44296"/>
              <a:gd name="adj2" fmla="val 124296"/>
              <a:gd name="adj3" fmla="val 372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6884B-356E-374F-9179-C005531A1FBA}"/>
              </a:ext>
            </a:extLst>
          </p:cNvPr>
          <p:cNvSpPr txBox="1"/>
          <p:nvPr/>
        </p:nvSpPr>
        <p:spPr>
          <a:xfrm>
            <a:off x="8777457" y="3968402"/>
            <a:ext cx="3212529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neurons perform a linear transformation  on this input using the weights and biases.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activation function is applied to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output moves to the next hidden layer</a:t>
            </a:r>
          </a:p>
          <a:p>
            <a:br>
              <a:rPr lang="en-GB" dirty="0"/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66849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Artificial Neural Networks (ANN)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Various types of neural network topology</a:t>
            </a:r>
          </a:p>
          <a:p>
            <a:pPr lvl="1"/>
            <a:r>
              <a:rPr lang="en-US" altLang="en-US" dirty="0"/>
              <a:t>single-layered network (perceptron) versus </a:t>
            </a:r>
            <a:br>
              <a:rPr lang="en-US" altLang="en-US" dirty="0"/>
            </a:br>
            <a:r>
              <a:rPr lang="en-US" altLang="en-US" dirty="0"/>
              <a:t>multi-layered network</a:t>
            </a:r>
          </a:p>
          <a:p>
            <a:pPr lvl="1"/>
            <a:r>
              <a:rPr lang="en-US" altLang="en-US" dirty="0"/>
              <a:t>Feed-forward versus recurrent network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Various types of </a:t>
            </a:r>
            <a:br>
              <a:rPr lang="en-US" altLang="en-US" dirty="0"/>
            </a:br>
            <a:r>
              <a:rPr lang="en-US" altLang="en-US" dirty="0"/>
              <a:t>activation functions (f)</a:t>
            </a:r>
          </a:p>
          <a:p>
            <a:pPr lvl="1"/>
            <a:endParaRPr lang="en-US" altLang="en-US" dirty="0"/>
          </a:p>
        </p:txBody>
      </p:sp>
      <p:graphicFrame>
        <p:nvGraphicFramePr>
          <p:cNvPr id="717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1" y="4957763"/>
          <a:ext cx="24034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3" imgW="990360" imgH="342720" progId="Equation.3">
                  <p:embed/>
                </p:oleObj>
              </mc:Choice>
              <mc:Fallback>
                <p:oleObj name="Equation" r:id="rId3" imgW="990360" imgH="342720" progId="Equation.3">
                  <p:embed/>
                  <p:pic>
                    <p:nvPicPr>
                      <p:cNvPr id="71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4957763"/>
                        <a:ext cx="24034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9674" y="3644869"/>
            <a:ext cx="4083050" cy="3062287"/>
          </a:xfrm>
          <a:noFill/>
        </p:spPr>
      </p:pic>
    </p:spTree>
    <p:extLst>
      <p:ext uri="{BB962C8B-B14F-4D97-AF65-F5344CB8AC3E}">
        <p14:creationId xmlns:p14="http://schemas.microsoft.com/office/powerpoint/2010/main" val="209807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DE454F-3B87-4987-AB63-EEA25F7A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 Summary</a:t>
            </a:r>
          </a:p>
        </p:txBody>
      </p:sp>
      <p:pic>
        <p:nvPicPr>
          <p:cNvPr id="15" name="Immagine 14" descr="Immagine che contiene antenna&#10;&#10;Descrizione generata automaticamente">
            <a:extLst>
              <a:ext uri="{FF2B5EF4-FFF2-40B4-BE49-F238E27FC236}">
                <a16:creationId xmlns:a16="http://schemas.microsoft.com/office/drawing/2014/main" id="{4B9ABCCA-4B48-4245-A317-0C1EFDC7B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r="13101"/>
          <a:stretch/>
        </p:blipFill>
        <p:spPr>
          <a:xfrm>
            <a:off x="1766048" y="1538579"/>
            <a:ext cx="2656913" cy="1479149"/>
          </a:xfrm>
          <a:prstGeom prst="rect">
            <a:avLst/>
          </a:prstGeom>
        </p:spPr>
      </p:pic>
      <p:pic>
        <p:nvPicPr>
          <p:cNvPr id="17" name="Immagine 16" descr="Immagine che contiene mappa&#10;&#10;Descrizione generata automaticamente">
            <a:extLst>
              <a:ext uri="{FF2B5EF4-FFF2-40B4-BE49-F238E27FC236}">
                <a16:creationId xmlns:a16="http://schemas.microsoft.com/office/drawing/2014/main" id="{75471BAD-016C-4BAC-B1A3-3149B06F2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r="12870"/>
          <a:stretch/>
        </p:blipFill>
        <p:spPr>
          <a:xfrm>
            <a:off x="4611219" y="1507299"/>
            <a:ext cx="2782958" cy="1541706"/>
          </a:xfrm>
          <a:prstGeom prst="rect">
            <a:avLst/>
          </a:prstGeom>
        </p:spPr>
      </p:pic>
      <p:pic>
        <p:nvPicPr>
          <p:cNvPr id="19" name="Immagine 1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F37492BD-D195-4D80-971A-DE5D4DBB4D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r="4564"/>
          <a:stretch/>
        </p:blipFill>
        <p:spPr>
          <a:xfrm>
            <a:off x="7548155" y="1437352"/>
            <a:ext cx="2990400" cy="1580376"/>
          </a:xfrm>
          <a:prstGeom prst="rect">
            <a:avLst/>
          </a:prstGeom>
        </p:spPr>
      </p:pic>
      <p:grpSp>
        <p:nvGrpSpPr>
          <p:cNvPr id="23" name="Gruppo 22">
            <a:extLst>
              <a:ext uri="{FF2B5EF4-FFF2-40B4-BE49-F238E27FC236}">
                <a16:creationId xmlns:a16="http://schemas.microsoft.com/office/drawing/2014/main" id="{70B3A86F-1C58-42E7-96B9-3298222219C0}"/>
              </a:ext>
            </a:extLst>
          </p:cNvPr>
          <p:cNvGrpSpPr/>
          <p:nvPr/>
        </p:nvGrpSpPr>
        <p:grpSpPr>
          <a:xfrm>
            <a:off x="1766048" y="4394201"/>
            <a:ext cx="2938185" cy="1541707"/>
            <a:chOff x="187134" y="3429000"/>
            <a:chExt cx="2938185" cy="1541707"/>
          </a:xfrm>
        </p:grpSpPr>
        <p:pic>
          <p:nvPicPr>
            <p:cNvPr id="21" name="Immagine 20" descr="Immagine che contiene testo, mappa&#10;&#10;Descrizione generata automaticamente">
              <a:extLst>
                <a:ext uri="{FF2B5EF4-FFF2-40B4-BE49-F238E27FC236}">
                  <a16:creationId xmlns:a16="http://schemas.microsoft.com/office/drawing/2014/main" id="{F75DEE1A-D8E4-4517-9774-75CB0FFA0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r="8368"/>
            <a:stretch/>
          </p:blipFill>
          <p:spPr>
            <a:xfrm>
              <a:off x="187134" y="3429000"/>
              <a:ext cx="2938185" cy="1541707"/>
            </a:xfrm>
            <a:prstGeom prst="rect">
              <a:avLst/>
            </a:prstGeom>
          </p:spPr>
        </p:pic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3DD636E5-C0C1-4853-A86C-171F04277FF9}"/>
                </a:ext>
              </a:extLst>
            </p:cNvPr>
            <p:cNvSpPr txBox="1"/>
            <p:nvPr/>
          </p:nvSpPr>
          <p:spPr>
            <a:xfrm>
              <a:off x="1824963" y="4337050"/>
              <a:ext cx="130035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Hyperbolic Tangent</a:t>
              </a:r>
            </a:p>
          </p:txBody>
        </p:sp>
      </p:grpSp>
      <p:pic>
        <p:nvPicPr>
          <p:cNvPr id="25" name="Immagine 24">
            <a:extLst>
              <a:ext uri="{FF2B5EF4-FFF2-40B4-BE49-F238E27FC236}">
                <a16:creationId xmlns:a16="http://schemas.microsoft.com/office/drawing/2014/main" id="{F40CA4C7-8949-4395-8266-0F42B175C3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2963"/>
          <a:stretch/>
        </p:blipFill>
        <p:spPr>
          <a:xfrm>
            <a:off x="4704233" y="4394200"/>
            <a:ext cx="2763887" cy="1541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FF593452-F972-4749-A7D6-20D05F253E2A}"/>
                  </a:ext>
                </a:extLst>
              </p:cNvPr>
              <p:cNvSpPr txBox="1"/>
              <p:nvPr/>
            </p:nvSpPr>
            <p:spPr>
              <a:xfrm>
                <a:off x="2054699" y="3211601"/>
                <a:ext cx="20796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𝑓𝑜𝑟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𝑓𝑜𝑟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FF593452-F972-4749-A7D6-20D05F253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699" y="3211601"/>
                <a:ext cx="2079608" cy="617861"/>
              </a:xfrm>
              <a:prstGeom prst="rect">
                <a:avLst/>
              </a:prstGeom>
              <a:blipFill>
                <a:blip r:embed="rId7"/>
                <a:stretch>
                  <a:fillRect l="-18182" t="-224000" r="-1212" b="-32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02CFCAE3-AC05-4A88-910F-069F9B2FB5AF}"/>
                  </a:ext>
                </a:extLst>
              </p:cNvPr>
              <p:cNvSpPr txBox="1"/>
              <p:nvPr/>
            </p:nvSpPr>
            <p:spPr>
              <a:xfrm>
                <a:off x="5532665" y="3320508"/>
                <a:ext cx="9400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02CFCAE3-AC05-4A88-910F-069F9B2FB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665" y="3320508"/>
                <a:ext cx="940066" cy="276999"/>
              </a:xfrm>
              <a:prstGeom prst="rect">
                <a:avLst/>
              </a:prstGeom>
              <a:blipFill>
                <a:blip r:embed="rId8"/>
                <a:stretch>
                  <a:fillRect l="-8000" r="-1333" b="-347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EC1DB8E-115F-4A72-809B-8A54F93258E5}"/>
                  </a:ext>
                </a:extLst>
              </p:cNvPr>
              <p:cNvSpPr txBox="1"/>
              <p:nvPr/>
            </p:nvSpPr>
            <p:spPr>
              <a:xfrm>
                <a:off x="8255832" y="3166492"/>
                <a:ext cx="1575047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EC1DB8E-115F-4A72-809B-8A54F9325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832" y="3166492"/>
                <a:ext cx="1575047" cy="525016"/>
              </a:xfrm>
              <a:prstGeom prst="rect">
                <a:avLst/>
              </a:prstGeom>
              <a:blipFill>
                <a:blip r:embed="rId9"/>
                <a:stretch>
                  <a:fillRect l="-4000" t="-2326" b="-93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DFD0A19B-B774-4BFA-9C14-ED901ED2E0F1}"/>
                  </a:ext>
                </a:extLst>
              </p:cNvPr>
              <p:cNvSpPr txBox="1"/>
              <p:nvPr/>
            </p:nvSpPr>
            <p:spPr>
              <a:xfrm>
                <a:off x="2362310" y="6067222"/>
                <a:ext cx="1691745" cy="537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DFD0A19B-B774-4BFA-9C14-ED901ED2E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10" y="6067222"/>
                <a:ext cx="1691745" cy="537840"/>
              </a:xfrm>
              <a:prstGeom prst="rect">
                <a:avLst/>
              </a:prstGeom>
              <a:blipFill>
                <a:blip r:embed="rId10"/>
                <a:stretch>
                  <a:fillRect l="-3731" b="-93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FF67EFE-A569-4520-BDF4-3C2446EF63D4}"/>
                  </a:ext>
                </a:extLst>
              </p:cNvPr>
              <p:cNvSpPr txBox="1"/>
              <p:nvPr/>
            </p:nvSpPr>
            <p:spPr>
              <a:xfrm>
                <a:off x="5056196" y="6098501"/>
                <a:ext cx="277806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𝑓𝑜𝑟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𝑓𝑜𝑟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FF67EFE-A569-4520-BDF4-3C2446EF6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196" y="6098501"/>
                <a:ext cx="2778068" cy="617861"/>
              </a:xfrm>
              <a:prstGeom prst="rect">
                <a:avLst/>
              </a:prstGeom>
              <a:blipFill>
                <a:blip r:embed="rId11"/>
                <a:stretch>
                  <a:fillRect l="-12273" t="-228571" b="-3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4D2D60DA-83FD-403E-8253-4B7A37F2AC08}"/>
                  </a:ext>
                </a:extLst>
              </p:cNvPr>
              <p:cNvSpPr txBox="1"/>
              <p:nvPr/>
            </p:nvSpPr>
            <p:spPr>
              <a:xfrm>
                <a:off x="8027512" y="4626168"/>
                <a:ext cx="2378793" cy="937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it-IT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4D2D60DA-83FD-403E-8253-4B7A37F2A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512" y="4626168"/>
                <a:ext cx="2378793" cy="937693"/>
              </a:xfrm>
              <a:prstGeom prst="rect">
                <a:avLst/>
              </a:prstGeom>
              <a:blipFill>
                <a:blip r:embed="rId12"/>
                <a:stretch>
                  <a:fillRect l="-4255" t="-22667" b="-11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5A3DA7B-2823-42D8-A897-F81DC8269455}"/>
              </a:ext>
            </a:extLst>
          </p:cNvPr>
          <p:cNvSpPr txBox="1"/>
          <p:nvPr/>
        </p:nvSpPr>
        <p:spPr>
          <a:xfrm>
            <a:off x="8304093" y="5729168"/>
            <a:ext cx="182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accent2"/>
                </a:solidFill>
              </a:rPr>
              <a:t>Softmax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Function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6EA4EFC2-C9BF-427D-AC7F-BF5E09244FAD}"/>
              </a:ext>
            </a:extLst>
          </p:cNvPr>
          <p:cNvCxnSpPr>
            <a:cxnSpLocks/>
          </p:cNvCxnSpPr>
          <p:nvPr/>
        </p:nvCxnSpPr>
        <p:spPr>
          <a:xfrm flipV="1">
            <a:off x="10034010" y="1761157"/>
            <a:ext cx="0" cy="275283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44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Multi-layer Neural Network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11678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Can we apply perceptron learning to each node, including hidden nodes?</a:t>
            </a:r>
          </a:p>
          <a:p>
            <a:r>
              <a:rPr lang="en-US" altLang="en-US" dirty="0"/>
              <a:t>Perceptron computes error </a:t>
            </a:r>
            <a:r>
              <a:rPr lang="en-US" altLang="en-US" i="1" dirty="0"/>
              <a:t>e = y-f(</a:t>
            </a:r>
            <a:r>
              <a:rPr lang="en-US" altLang="en-US" i="1" dirty="0" err="1"/>
              <a:t>w,x</a:t>
            </a:r>
            <a:r>
              <a:rPr lang="en-US" altLang="en-US" i="1" dirty="0"/>
              <a:t>) </a:t>
            </a:r>
            <a:r>
              <a:rPr lang="en-US" altLang="en-US" dirty="0"/>
              <a:t>and updates weights accordingly</a:t>
            </a:r>
          </a:p>
          <a:p>
            <a:r>
              <a:rPr lang="en-US" altLang="en-US" dirty="0"/>
              <a:t>Problem: how to determine the true value of </a:t>
            </a:r>
            <a:r>
              <a:rPr lang="en-US" altLang="en-US" i="1" dirty="0"/>
              <a:t>y</a:t>
            </a:r>
            <a:r>
              <a:rPr lang="en-US" altLang="en-US" dirty="0"/>
              <a:t> for hidden nodes?</a:t>
            </a:r>
          </a:p>
          <a:p>
            <a:r>
              <a:rPr lang="en-US" altLang="en-US" dirty="0"/>
              <a:t>Approximate error in hidden nodes by error in the output nodes</a:t>
            </a:r>
          </a:p>
          <a:p>
            <a:r>
              <a:rPr lang="en-US" altLang="en-US" dirty="0"/>
              <a:t>Problems: </a:t>
            </a:r>
          </a:p>
          <a:p>
            <a:pPr lvl="1"/>
            <a:r>
              <a:rPr lang="en-US" altLang="en-US" dirty="0"/>
              <a:t>Not clear how adjustment in the hidden nodes affect overall error </a:t>
            </a:r>
          </a:p>
          <a:p>
            <a:pPr lvl="1"/>
            <a:r>
              <a:rPr lang="en-US" altLang="en-US" dirty="0"/>
              <a:t>No guarantee of convergence to 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14141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Neuron 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409465"/>
          </a:xfrm>
        </p:spPr>
        <p:txBody>
          <a:bodyPr>
            <a:normAutofit/>
          </a:bodyPr>
          <a:lstStyle/>
          <a:p>
            <a:r>
              <a:rPr lang="en-US" noProof="0" dirty="0"/>
              <a:t>Neurons</a:t>
            </a:r>
          </a:p>
          <a:p>
            <a:pPr lvl="1"/>
            <a:r>
              <a:rPr lang="en-US" noProof="0" dirty="0"/>
              <a:t>accept information from multiple inputs, </a:t>
            </a:r>
          </a:p>
          <a:p>
            <a:pPr lvl="1"/>
            <a:r>
              <a:rPr lang="en-US" noProof="0" dirty="0"/>
              <a:t>transmit information to other neurons.</a:t>
            </a:r>
          </a:p>
          <a:p>
            <a:r>
              <a:rPr lang="en-US" noProof="0" dirty="0"/>
              <a:t>Multiply inputs by weights along edges</a:t>
            </a:r>
          </a:p>
          <a:p>
            <a:r>
              <a:rPr lang="en-US" noProof="0" dirty="0"/>
              <a:t>Apply some function to the set of inputs at each node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CD1A5-E6E0-42A5-84CC-9AA958E63032}" type="slidenum">
              <a:rPr lang="en-GB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778" y="4235090"/>
            <a:ext cx="8080444" cy="26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09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for Multilayer NN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Error function to minimize: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Weight update: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Activation function </a:t>
            </a:r>
            <a:r>
              <a:rPr lang="en-US" altLang="en-US" i="1" dirty="0"/>
              <a:t>f</a:t>
            </a:r>
            <a:r>
              <a:rPr lang="en-US" altLang="en-US" dirty="0"/>
              <a:t> must be differentiable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For sigmoid function: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Stochastic Gradient Descent (update the weight immediately)</a:t>
            </a:r>
          </a:p>
        </p:txBody>
      </p:sp>
      <p:graphicFrame>
        <p:nvGraphicFramePr>
          <p:cNvPr id="1741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314700" y="2472064"/>
          <a:ext cx="28956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4" imgW="1282700" imgH="444500" progId="Equation.3">
                  <p:embed/>
                </p:oleObj>
              </mc:Choice>
              <mc:Fallback>
                <p:oleObj name="Equation" r:id="rId4" imgW="1282700" imgH="444500" progId="Equation.3">
                  <p:embed/>
                  <p:pic>
                    <p:nvPicPr>
                      <p:cNvPr id="174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2472064"/>
                        <a:ext cx="289560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31701" y="1551618"/>
          <a:ext cx="34290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6" imgW="1663700" imgH="482600" progId="Equation.3">
                  <p:embed/>
                </p:oleObj>
              </mc:Choice>
              <mc:Fallback>
                <p:oleObj name="Equation" r:id="rId6" imgW="1663700" imgH="482600" progId="Equation.3">
                  <p:embed/>
                  <p:pic>
                    <p:nvPicPr>
                      <p:cNvPr id="174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1701" y="1551618"/>
                        <a:ext cx="34290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284306" y="4397044"/>
          <a:ext cx="4953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8" imgW="2298700" imgH="342900" progId="Equation.3">
                  <p:embed/>
                </p:oleObj>
              </mc:Choice>
              <mc:Fallback>
                <p:oleObj name="Equation" r:id="rId8" imgW="2298700" imgH="342900" progId="Equation.3">
                  <p:embed/>
                  <p:pic>
                    <p:nvPicPr>
                      <p:cNvPr id="174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306" y="4397044"/>
                        <a:ext cx="49530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5AAC04-FC8E-EC4C-8437-3CDD44C5488D}"/>
              </a:ext>
            </a:extLst>
          </p:cNvPr>
          <p:cNvSpPr txBox="1"/>
          <p:nvPr/>
        </p:nvSpPr>
        <p:spPr>
          <a:xfrm>
            <a:off x="6079767" y="1786895"/>
            <a:ext cx="3994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i="1" dirty="0" err="1"/>
              <a:t>y</a:t>
            </a:r>
            <a:r>
              <a:rPr lang="it-IT" sz="2800" i="1" baseline="-25000" dirty="0" err="1"/>
              <a:t>i</a:t>
            </a:r>
            <a:endParaRPr lang="it-IT" sz="2800" i="1" baseline="-25000" dirty="0"/>
          </a:p>
        </p:txBody>
      </p:sp>
      <p:sp>
        <p:nvSpPr>
          <p:cNvPr id="8" name="TextBox 74">
            <a:extLst>
              <a:ext uri="{FF2B5EF4-FFF2-40B4-BE49-F238E27FC236}">
                <a16:creationId xmlns:a16="http://schemas.microsoft.com/office/drawing/2014/main" id="{A75D96CB-A43E-B34C-BC96-F04C0FB8E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7015" y="1453900"/>
            <a:ext cx="21575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Quadratic function from which we can find a global minimum solution</a:t>
            </a:r>
          </a:p>
        </p:txBody>
      </p:sp>
      <p:cxnSp>
        <p:nvCxnSpPr>
          <p:cNvPr id="9" name="Straight Connector 27">
            <a:extLst>
              <a:ext uri="{FF2B5EF4-FFF2-40B4-BE49-F238E27FC236}">
                <a16:creationId xmlns:a16="http://schemas.microsoft.com/office/drawing/2014/main" id="{C1535FFC-1244-ED46-8E74-30203DB0A683}"/>
              </a:ext>
            </a:extLst>
          </p:cNvPr>
          <p:cNvCxnSpPr>
            <a:cxnSpLocks/>
          </p:cNvCxnSpPr>
          <p:nvPr/>
        </p:nvCxnSpPr>
        <p:spPr>
          <a:xfrm flipV="1">
            <a:off x="8378891" y="1675497"/>
            <a:ext cx="1408922" cy="344156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DAF17A-EEC8-074C-BEC5-5986EA4914DC}"/>
              </a:ext>
            </a:extLst>
          </p:cNvPr>
          <p:cNvSpPr txBox="1"/>
          <p:nvPr/>
        </p:nvSpPr>
        <p:spPr>
          <a:xfrm>
            <a:off x="6875979" y="4522674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i="1" dirty="0" err="1"/>
              <a:t>y</a:t>
            </a:r>
            <a:r>
              <a:rPr lang="it-IT" sz="2000" i="1" baseline="-25000" dirty="0" err="1"/>
              <a:t>i</a:t>
            </a:r>
            <a:endParaRPr lang="it-IT" sz="2000" i="1" baseline="-25000" dirty="0"/>
          </a:p>
        </p:txBody>
      </p:sp>
      <p:cxnSp>
        <p:nvCxnSpPr>
          <p:cNvPr id="11" name="Straight Connector 27">
            <a:extLst>
              <a:ext uri="{FF2B5EF4-FFF2-40B4-BE49-F238E27FC236}">
                <a16:creationId xmlns:a16="http://schemas.microsoft.com/office/drawing/2014/main" id="{69EC12B2-0CE9-8D4C-A838-5D8295033DF0}"/>
              </a:ext>
            </a:extLst>
          </p:cNvPr>
          <p:cNvCxnSpPr>
            <a:cxnSpLocks/>
          </p:cNvCxnSpPr>
          <p:nvPr/>
        </p:nvCxnSpPr>
        <p:spPr>
          <a:xfrm>
            <a:off x="7319842" y="2613955"/>
            <a:ext cx="153978" cy="190871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7F7DB1-66E4-484D-8E45-3C1272DF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</a:t>
            </a:r>
            <a:r>
              <a:rPr lang="en-US" altLang="en-US" dirty="0"/>
              <a:t>for Multilayer NN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4BC054-2601-1641-A5C0-D779D4EEF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882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Weights are updated in the opposite direction of the gradient of the loss function.</a:t>
            </a:r>
          </a:p>
          <a:p>
            <a:endParaRPr lang="en-US" dirty="0"/>
          </a:p>
          <a:p>
            <a:r>
              <a:rPr lang="en-US" dirty="0"/>
              <a:t>Gradient direction is the direction of uphill of the error function.</a:t>
            </a:r>
          </a:p>
          <a:p>
            <a:r>
              <a:rPr lang="en-US" dirty="0"/>
              <a:t>By taking the negative we are going downhill.</a:t>
            </a:r>
          </a:p>
          <a:p>
            <a:r>
              <a:rPr lang="en-US" dirty="0"/>
              <a:t>Hopefully to a minimum of the error.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937E5A2-DCDF-CD48-A2C3-8631C5967E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9989" y="2061517"/>
          <a:ext cx="28956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Equation" r:id="rId3" imgW="1282700" imgH="444500" progId="Equation.3">
                  <p:embed/>
                </p:oleObj>
              </mc:Choice>
              <mc:Fallback>
                <p:oleObj name="Equation" r:id="rId3" imgW="1282700" imgH="44450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2937E5A2-DCDF-CD48-A2C3-8631C5967E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89" y="2061517"/>
                        <a:ext cx="289560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3">
            <a:extLst>
              <a:ext uri="{FF2B5EF4-FFF2-40B4-BE49-F238E27FC236}">
                <a16:creationId xmlns:a16="http://schemas.microsoft.com/office/drawing/2014/main" id="{4FC31339-626A-354C-9869-903A3D4BDD6F}"/>
              </a:ext>
            </a:extLst>
          </p:cNvPr>
          <p:cNvGrpSpPr>
            <a:grpSpLocks/>
          </p:cNvGrpSpPr>
          <p:nvPr/>
        </p:nvGrpSpPr>
        <p:grpSpPr bwMode="auto">
          <a:xfrm>
            <a:off x="6312272" y="3192813"/>
            <a:ext cx="4261564" cy="2874818"/>
            <a:chOff x="864" y="2064"/>
            <a:chExt cx="3840" cy="2112"/>
          </a:xfrm>
        </p:grpSpPr>
        <p:pic>
          <p:nvPicPr>
            <p:cNvPr id="11" name="Picture 4" descr="xsquare">
              <a:extLst>
                <a:ext uri="{FF2B5EF4-FFF2-40B4-BE49-F238E27FC236}">
                  <a16:creationId xmlns:a16="http://schemas.microsoft.com/office/drawing/2014/main" id="{A12703A7-A493-364F-A277-5089E349C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064"/>
              <a:ext cx="3840" cy="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A5D673BE-A90E-E843-B3E2-D692827B4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120"/>
              <a:ext cx="576" cy="57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61F19859-9215-D84E-8792-ABE719288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" y="2919"/>
              <a:ext cx="1437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dirty="0">
                  <a:latin typeface="Times New Roman" panose="02020603050405020304" pitchFamily="18" charset="0"/>
                </a:rPr>
                <a:t>Gradient direction</a:t>
              </a:r>
            </a:p>
          </p:txBody>
        </p:sp>
      </p:grpSp>
      <p:sp>
        <p:nvSpPr>
          <p:cNvPr id="14" name="Ovale 13">
            <a:extLst>
              <a:ext uri="{FF2B5EF4-FFF2-40B4-BE49-F238E27FC236}">
                <a16:creationId xmlns:a16="http://schemas.microsoft.com/office/drawing/2014/main" id="{4AB14EC3-EDF3-5D4E-B659-587A85A2EE6E}"/>
              </a:ext>
            </a:extLst>
          </p:cNvPr>
          <p:cNvSpPr/>
          <p:nvPr/>
        </p:nvSpPr>
        <p:spPr>
          <a:xfrm>
            <a:off x="8922480" y="5274757"/>
            <a:ext cx="318976" cy="310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B8D5569A-6AF8-6E4C-A676-EF9EF747BA30}"/>
              </a:ext>
            </a:extLst>
          </p:cNvPr>
          <p:cNvSpPr/>
          <p:nvPr/>
        </p:nvSpPr>
        <p:spPr>
          <a:xfrm>
            <a:off x="8454802" y="5430153"/>
            <a:ext cx="318976" cy="310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93DAECF-E48B-F541-8CE7-94FD5F208041}"/>
              </a:ext>
            </a:extLst>
          </p:cNvPr>
          <p:cNvSpPr txBox="1"/>
          <p:nvPr/>
        </p:nvSpPr>
        <p:spPr>
          <a:xfrm>
            <a:off x="8825327" y="497059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</a:t>
            </a:r>
            <a:r>
              <a:rPr lang="it-IT" baseline="30000" dirty="0"/>
              <a:t>(k)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0EBA759-B85F-4046-A3CC-2D7BB48FBE7C}"/>
              </a:ext>
            </a:extLst>
          </p:cNvPr>
          <p:cNvSpPr txBox="1"/>
          <p:nvPr/>
        </p:nvSpPr>
        <p:spPr>
          <a:xfrm>
            <a:off x="8301012" y="517110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</a:t>
            </a:r>
            <a:r>
              <a:rPr lang="it-IT" baseline="30000" dirty="0"/>
              <a:t>(k+1)</a:t>
            </a:r>
          </a:p>
        </p:txBody>
      </p:sp>
    </p:spTree>
    <p:extLst>
      <p:ext uri="{BB962C8B-B14F-4D97-AF65-F5344CB8AC3E}">
        <p14:creationId xmlns:p14="http://schemas.microsoft.com/office/powerpoint/2010/main" val="2551944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Gradient Descent for Multilayer NN</a:t>
            </a:r>
          </a:p>
        </p:txBody>
      </p:sp>
      <p:graphicFrame>
        <p:nvGraphicFramePr>
          <p:cNvPr id="1843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148804" y="2132045"/>
          <a:ext cx="400685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Visio" r:id="rId3" imgW="6912153" imgH="5175951" progId="Visio.Drawing.6">
                  <p:embed/>
                </p:oleObj>
              </mc:Choice>
              <mc:Fallback>
                <p:oleObj name="Visio" r:id="rId3" imgW="6912153" imgH="5175951" progId="Visio.Drawing.6">
                  <p:embed/>
                  <p:pic>
                    <p:nvPicPr>
                      <p:cNvPr id="184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804" y="2132045"/>
                        <a:ext cx="4006850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552575"/>
            <a:ext cx="5445125" cy="5181600"/>
          </a:xfrm>
        </p:spPr>
        <p:txBody>
          <a:bodyPr/>
          <a:lstStyle/>
          <a:p>
            <a:r>
              <a:rPr lang="en-US" altLang="en-US" sz="2400" dirty="0"/>
              <a:t>For output neurons, weight update formula is the same as before (gradient descent for perceptron)</a:t>
            </a:r>
          </a:p>
          <a:p>
            <a:endParaRPr lang="en-US" altLang="en-US" sz="2400" dirty="0"/>
          </a:p>
          <a:p>
            <a:r>
              <a:rPr lang="en-US" altLang="en-US" sz="2400" dirty="0"/>
              <a:t>For hidden neurons:</a:t>
            </a:r>
          </a:p>
        </p:txBody>
      </p:sp>
      <p:graphicFrame>
        <p:nvGraphicFramePr>
          <p:cNvPr id="1843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26502" y="3760820"/>
          <a:ext cx="53340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5" imgW="2501900" imgH="1016000" progId="Equation.3">
                  <p:embed/>
                </p:oleObj>
              </mc:Choice>
              <mc:Fallback>
                <p:oleObj name="Equation" r:id="rId5" imgW="2501900" imgH="1016000" progId="Equation.3">
                  <p:embed/>
                  <p:pic>
                    <p:nvPicPr>
                      <p:cNvPr id="184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502" y="3760820"/>
                        <a:ext cx="5334000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911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Training Multilayer NN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623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p:pic>
        <p:nvPicPr>
          <p:cNvPr id="36" name="Picture 35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5"/>
          <a:stretch/>
        </p:blipFill>
        <p:spPr>
          <a:xfrm>
            <a:off x="6704818" y="2352139"/>
            <a:ext cx="3280042" cy="43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43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Training Multilayer NN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623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18" y="1500884"/>
            <a:ext cx="3280042" cy="5209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35AA1702-1B0B-4667-B2CC-5AE42AF28744}"/>
                  </a:ext>
                </a:extLst>
              </p:cNvPr>
              <p:cNvSpPr txBox="1"/>
              <p:nvPr/>
            </p:nvSpPr>
            <p:spPr>
              <a:xfrm>
                <a:off x="3836424" y="2103420"/>
                <a:ext cx="1172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2800" dirty="0"/>
                  <a:t>E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35AA1702-1B0B-4667-B2CC-5AE42AF28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424" y="2103420"/>
                <a:ext cx="1172437" cy="430887"/>
              </a:xfrm>
              <a:prstGeom prst="rect">
                <a:avLst/>
              </a:prstGeom>
              <a:blipFill>
                <a:blip r:embed="rId4"/>
                <a:stretch>
                  <a:fillRect l="-18280" t="-25714" r="-12903" b="-4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FC6425C-3098-435C-89A8-F2A6AC674C62}"/>
              </a:ext>
            </a:extLst>
          </p:cNvPr>
          <p:cNvSpPr txBox="1"/>
          <p:nvPr/>
        </p:nvSpPr>
        <p:spPr>
          <a:xfrm>
            <a:off x="1943586" y="5553056"/>
            <a:ext cx="4413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How do </a:t>
            </a:r>
            <a:r>
              <a:rPr lang="it-IT" sz="2400" dirty="0" err="1"/>
              <a:t>we</a:t>
            </a:r>
            <a:r>
              <a:rPr lang="it-IT" sz="2400" dirty="0"/>
              <a:t> update </a:t>
            </a:r>
            <a:r>
              <a:rPr lang="it-IT" sz="2400" dirty="0" err="1"/>
              <a:t>these</a:t>
            </a:r>
            <a:r>
              <a:rPr lang="it-IT" sz="2400" dirty="0"/>
              <a:t> weights </a:t>
            </a:r>
            <a:r>
              <a:rPr lang="it-IT" sz="2400" dirty="0" err="1"/>
              <a:t>given</a:t>
            </a:r>
            <a:r>
              <a:rPr lang="it-IT" sz="2400" dirty="0"/>
              <a:t> the </a:t>
            </a:r>
            <a:r>
              <a:rPr lang="it-IT" sz="2400" dirty="0" err="1"/>
              <a:t>loss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available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the output </a:t>
            </a:r>
            <a:r>
              <a:rPr lang="it-IT" sz="2400" dirty="0" err="1"/>
              <a:t>unit</a:t>
            </a:r>
            <a:r>
              <a:rPr lang="it-IT" sz="2400" dirty="0"/>
              <a:t>?</a:t>
            </a:r>
            <a:endParaRPr lang="en-GB" sz="2400" dirty="0"/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61D273A6-D3D2-4CF8-95EE-7D1578E84F13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3998681" y="4674743"/>
            <a:ext cx="151640" cy="87831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BCED45-4C1E-574A-8ED7-E4C711A719BB}"/>
              </a:ext>
            </a:extLst>
          </p:cNvPr>
          <p:cNvSpPr txBox="1"/>
          <p:nvPr/>
        </p:nvSpPr>
        <p:spPr>
          <a:xfrm>
            <a:off x="7563358" y="1667828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64933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Error Backpropagation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623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35AA1702-1B0B-4667-B2CC-5AE42AF28744}"/>
                  </a:ext>
                </a:extLst>
              </p:cNvPr>
              <p:cNvSpPr txBox="1"/>
              <p:nvPr/>
            </p:nvSpPr>
            <p:spPr>
              <a:xfrm>
                <a:off x="4309971" y="2064635"/>
                <a:ext cx="1172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2800" dirty="0"/>
                  <a:t>E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35AA1702-1B0B-4667-B2CC-5AE42AF28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71" y="2064635"/>
                <a:ext cx="1172437" cy="430887"/>
              </a:xfrm>
              <a:prstGeom prst="rect">
                <a:avLst/>
              </a:prstGeom>
              <a:blipFill>
                <a:blip r:embed="rId3"/>
                <a:stretch>
                  <a:fillRect l="-17021" t="-26471" r="-12766" b="-470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FC6425C-3098-435C-89A8-F2A6AC674C62}"/>
              </a:ext>
            </a:extLst>
          </p:cNvPr>
          <p:cNvSpPr txBox="1"/>
          <p:nvPr/>
        </p:nvSpPr>
        <p:spPr>
          <a:xfrm>
            <a:off x="5945226" y="1381018"/>
            <a:ext cx="4413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Error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computed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the output and </a:t>
            </a:r>
            <a:r>
              <a:rPr lang="it-IT" sz="2400" dirty="0" err="1"/>
              <a:t>propagated</a:t>
            </a:r>
            <a:r>
              <a:rPr lang="it-IT" sz="2400" dirty="0"/>
              <a:t> back to the input by chain rule to compute the </a:t>
            </a:r>
            <a:r>
              <a:rPr lang="it-IT" sz="2400" dirty="0" err="1"/>
              <a:t>contribution</a:t>
            </a:r>
            <a:r>
              <a:rPr lang="it-IT" sz="2400" dirty="0"/>
              <a:t> of </a:t>
            </a:r>
            <a:r>
              <a:rPr lang="it-IT" sz="2400" dirty="0" err="1"/>
              <a:t>each</a:t>
            </a:r>
            <a:r>
              <a:rPr lang="it-IT" sz="2400" dirty="0"/>
              <a:t> weight (</a:t>
            </a:r>
            <a:r>
              <a:rPr lang="it-IT" sz="2400" dirty="0" err="1"/>
              <a:t>a.k.a</a:t>
            </a:r>
            <a:r>
              <a:rPr lang="it-IT" sz="2400" dirty="0"/>
              <a:t>. derivative) to the </a:t>
            </a:r>
            <a:r>
              <a:rPr lang="it-IT" sz="2400" dirty="0" err="1"/>
              <a:t>loss</a:t>
            </a:r>
            <a:endParaRPr lang="en-GB" sz="2400" dirty="0"/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61D273A6-D3D2-4CF8-95EE-7D1578E84F13}"/>
              </a:ext>
            </a:extLst>
          </p:cNvPr>
          <p:cNvCxnSpPr>
            <a:cxnSpLocks/>
          </p:cNvCxnSpPr>
          <p:nvPr/>
        </p:nvCxnSpPr>
        <p:spPr>
          <a:xfrm>
            <a:off x="4922126" y="2598537"/>
            <a:ext cx="0" cy="151030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4848DF5-C4DA-48FB-A44B-EDD4CF1E71DB}"/>
              </a:ext>
            </a:extLst>
          </p:cNvPr>
          <p:cNvSpPr txBox="1"/>
          <p:nvPr/>
        </p:nvSpPr>
        <p:spPr>
          <a:xfrm>
            <a:off x="6558443" y="3563283"/>
            <a:ext cx="5067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 2-step </a:t>
            </a:r>
            <a:r>
              <a:rPr lang="it-IT" sz="2400" dirty="0" err="1"/>
              <a:t>process</a:t>
            </a:r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 err="1">
                <a:solidFill>
                  <a:schemeClr val="accent2"/>
                </a:solidFill>
              </a:rPr>
              <a:t>Forward</a:t>
            </a:r>
            <a:r>
              <a:rPr lang="it-IT" sz="2400" dirty="0">
                <a:solidFill>
                  <a:schemeClr val="accent2"/>
                </a:solidFill>
              </a:rPr>
              <a:t> pass</a:t>
            </a:r>
            <a:r>
              <a:rPr lang="it-IT" sz="2400" dirty="0"/>
              <a:t> - Compute the network output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err="1">
                <a:solidFill>
                  <a:schemeClr val="accent2"/>
                </a:solidFill>
              </a:rPr>
              <a:t>Backward</a:t>
            </a:r>
            <a:r>
              <a:rPr lang="it-IT" sz="2400" dirty="0">
                <a:solidFill>
                  <a:schemeClr val="accent2"/>
                </a:solidFill>
              </a:rPr>
              <a:t> pass </a:t>
            </a:r>
            <a:r>
              <a:rPr lang="it-IT" sz="2400" dirty="0"/>
              <a:t>– Compute the </a:t>
            </a:r>
            <a:r>
              <a:rPr lang="it-IT" sz="2400" dirty="0" err="1"/>
              <a:t>loss</a:t>
            </a:r>
            <a:r>
              <a:rPr lang="it-IT" sz="2400" dirty="0"/>
              <a:t> </a:t>
            </a:r>
            <a:r>
              <a:rPr lang="it-IT" sz="2400" dirty="0" err="1"/>
              <a:t>function</a:t>
            </a:r>
            <a:r>
              <a:rPr lang="it-IT" sz="2400" dirty="0"/>
              <a:t> </a:t>
            </a:r>
            <a:r>
              <a:rPr lang="it-IT" sz="2400" dirty="0" err="1"/>
              <a:t>gradients</a:t>
            </a:r>
            <a:r>
              <a:rPr lang="it-IT" sz="2400" dirty="0"/>
              <a:t> and update</a:t>
            </a:r>
            <a:endParaRPr lang="en-GB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E36F31-D928-084E-BE66-75248EF5D240}"/>
              </a:ext>
            </a:extLst>
          </p:cNvPr>
          <p:cNvSpPr txBox="1"/>
          <p:nvPr/>
        </p:nvSpPr>
        <p:spPr>
          <a:xfrm>
            <a:off x="838200" y="6217316"/>
            <a:ext cx="760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4"/>
              </a:rPr>
              <a:t>https://mattmazur.com/2015/03/17/a-step-by-step-backpropagation-example/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6621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3BB514-B801-E541-928F-8D561A77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in other words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07304-812D-DA40-BB4C-4D10EF82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359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order to get the loss of a node (e.g. Z0), we multiply the value of its corresponding f’(z) by the loss of the node it is connected to in the next layer (delta_1), by the weight of the link connecting both nodes.</a:t>
            </a:r>
          </a:p>
          <a:p>
            <a:r>
              <a:rPr lang="en-US" dirty="0"/>
              <a:t>We do the delta calculation step at every unit, back-propagating the loss into the neural net, and finding out what loss every node/unit is responsible for.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549717-FD2F-7F41-9723-81865B34D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91" y="1993900"/>
            <a:ext cx="4772009" cy="35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4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91DA2-D28C-274D-BD18-B8301B49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Backpropagation: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D93A55-F6C1-444D-B837-9B4BA55843E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it-IT" b="0" dirty="0">
                    <a:latin typeface="Cambria Math" panose="02040503050406030204" pitchFamily="18" charset="0"/>
                  </a:rPr>
                  <a:t>The </a:t>
                </a:r>
                <a:r>
                  <a:rPr lang="it-IT" b="0" dirty="0" err="1">
                    <a:latin typeface="Cambria Math" panose="02040503050406030204" pitchFamily="18" charset="0"/>
                  </a:rPr>
                  <a:t>setting</a:t>
                </a:r>
                <a:r>
                  <a:rPr lang="it-IT" b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it-IT" b="0" dirty="0"/>
              </a:p>
              <a:p>
                <a:pPr marL="0" indent="0">
                  <a:buNone/>
                </a:pPr>
                <a:endParaRPr lang="it-IT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=−2,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backpropagate the new weights, we need to compute: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D93A55-F6C1-444D-B837-9B4BA5584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351338"/>
              </a:xfrm>
              <a:blipFill>
                <a:blip r:embed="rId2"/>
                <a:stretch>
                  <a:fillRect l="-1956" t="-3198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482C5D3-7F30-4E45-8175-1924A11C0F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796572"/>
            <a:ext cx="5181600" cy="2409444"/>
          </a:xfrm>
          <a:noFill/>
        </p:spPr>
      </p:pic>
    </p:spTree>
    <p:extLst>
      <p:ext uri="{BB962C8B-B14F-4D97-AF65-F5344CB8AC3E}">
        <p14:creationId xmlns:p14="http://schemas.microsoft.com/office/powerpoint/2010/main" val="1844727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91DA2-D28C-274D-BD18-B8301B49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Backpropagation: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D93A55-F6C1-444D-B837-9B4BA55843E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it-IT" b="0" dirty="0">
                    <a:latin typeface="Cambria Math" panose="02040503050406030204" pitchFamily="18" charset="0"/>
                  </a:rPr>
                  <a:t>The </a:t>
                </a:r>
                <a:r>
                  <a:rPr lang="it-IT" b="0" dirty="0" err="1">
                    <a:latin typeface="Cambria Math" panose="02040503050406030204" pitchFamily="18" charset="0"/>
                  </a:rPr>
                  <a:t>setting</a:t>
                </a:r>
                <a:r>
                  <a:rPr lang="it-IT" b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it-IT" b="0" dirty="0"/>
              </a:p>
              <a:p>
                <a:pPr marL="0" indent="0">
                  <a:buNone/>
                </a:pPr>
                <a:endParaRPr lang="it-IT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=−2,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backpropagate the new weights, we need to compute: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D93A55-F6C1-444D-B837-9B4BA5584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351338"/>
              </a:xfrm>
              <a:blipFill>
                <a:blip r:embed="rId2"/>
                <a:stretch>
                  <a:fillRect l="-1956" t="-3198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482C5D3-7F30-4E45-8175-1924A11C0F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796572"/>
            <a:ext cx="5181600" cy="2409444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5B387C0-999F-5B4D-A17C-F8B867351A63}"/>
                  </a:ext>
                </a:extLst>
              </p:cNvPr>
              <p:cNvSpPr/>
              <p:nvPr/>
            </p:nvSpPr>
            <p:spPr>
              <a:xfrm>
                <a:off x="9982200" y="5206016"/>
                <a:ext cx="1175657" cy="661384"/>
              </a:xfrm>
              <a:prstGeom prst="rect">
                <a:avLst/>
              </a:prstGeom>
              <a:solidFill>
                <a:srgbClr val="00FB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5B387C0-999F-5B4D-A17C-F8B867351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5206016"/>
                <a:ext cx="1175657" cy="661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7F60B51-7F36-3C42-949A-A83C9EFA4B88}"/>
              </a:ext>
            </a:extLst>
          </p:cNvPr>
          <p:cNvCxnSpPr>
            <a:stCxn id="3" idx="0"/>
          </p:cNvCxnSpPr>
          <p:nvPr/>
        </p:nvCxnSpPr>
        <p:spPr>
          <a:xfrm flipV="1">
            <a:off x="10570029" y="4332514"/>
            <a:ext cx="185057" cy="873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559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91DA2-D28C-274D-BD18-B8301B49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Backpropagation: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D93A55-F6C1-444D-B837-9B4BA55843E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it-IT" b="0" dirty="0">
                    <a:latin typeface="Cambria Math" panose="02040503050406030204" pitchFamily="18" charset="0"/>
                  </a:rPr>
                  <a:t>The </a:t>
                </a:r>
                <a:r>
                  <a:rPr lang="it-IT" b="0" dirty="0" err="1">
                    <a:latin typeface="Cambria Math" panose="02040503050406030204" pitchFamily="18" charset="0"/>
                  </a:rPr>
                  <a:t>setting</a:t>
                </a:r>
                <a:r>
                  <a:rPr lang="it-IT" b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it-IT" b="0" dirty="0"/>
              </a:p>
              <a:p>
                <a:pPr marL="0" indent="0">
                  <a:buNone/>
                </a:pPr>
                <a:endParaRPr lang="it-IT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=−2,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backpropagate the new weights, we need to compute: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D93A55-F6C1-444D-B837-9B4BA5584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351338"/>
              </a:xfrm>
              <a:blipFill>
                <a:blip r:embed="rId2"/>
                <a:stretch>
                  <a:fillRect l="-1956" t="-3198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482C5D3-7F30-4E45-8175-1924A11C0F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796572"/>
            <a:ext cx="5181600" cy="2409444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5B387C0-999F-5B4D-A17C-F8B867351A63}"/>
                  </a:ext>
                </a:extLst>
              </p:cNvPr>
              <p:cNvSpPr/>
              <p:nvPr/>
            </p:nvSpPr>
            <p:spPr>
              <a:xfrm>
                <a:off x="6172200" y="5739416"/>
                <a:ext cx="1175657" cy="661384"/>
              </a:xfrm>
              <a:prstGeom prst="rect">
                <a:avLst/>
              </a:prstGeom>
              <a:solidFill>
                <a:srgbClr val="00FB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-3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5B387C0-999F-5B4D-A17C-F8B867351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739416"/>
                <a:ext cx="1175657" cy="661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7F60B51-7F36-3C42-949A-A83C9EFA4B88}"/>
              </a:ext>
            </a:extLst>
          </p:cNvPr>
          <p:cNvCxnSpPr>
            <a:stCxn id="3" idx="0"/>
          </p:cNvCxnSpPr>
          <p:nvPr/>
        </p:nvCxnSpPr>
        <p:spPr>
          <a:xfrm flipV="1">
            <a:off x="6760029" y="4865914"/>
            <a:ext cx="185057" cy="873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44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Artificial Neural Networks (ANN)</a:t>
            </a:r>
          </a:p>
        </p:txBody>
      </p:sp>
      <p:graphicFrame>
        <p:nvGraphicFramePr>
          <p:cNvPr id="307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219201"/>
          <a:ext cx="8078788" cy="350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Visio" r:id="rId3" imgW="8939428" imgH="3877354" progId="Visio.Drawing.6">
                  <p:embed/>
                </p:oleObj>
              </mc:Choice>
              <mc:Fallback>
                <p:oleObj name="Visio" r:id="rId3" imgW="8939428" imgH="3877354" progId="Visio.Drawing.6">
                  <p:embed/>
                  <p:pic>
                    <p:nvPicPr>
                      <p:cNvPr id="30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19201"/>
                        <a:ext cx="8078788" cy="350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67000" y="5334001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Output Y is 1 if at least two of the three inputs are equal to 1.</a:t>
            </a:r>
          </a:p>
        </p:txBody>
      </p:sp>
    </p:spTree>
    <p:extLst>
      <p:ext uri="{BB962C8B-B14F-4D97-AF65-F5344CB8AC3E}">
        <p14:creationId xmlns:p14="http://schemas.microsoft.com/office/powerpoint/2010/main" val="3770337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91DA2-D28C-274D-BD18-B8301B49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Backpropagation: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D93A55-F6C1-444D-B837-9B4BA55843E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it-IT" b="0" dirty="0">
                    <a:latin typeface="Cambria Math" panose="02040503050406030204" pitchFamily="18" charset="0"/>
                  </a:rPr>
                  <a:t>The </a:t>
                </a:r>
                <a:r>
                  <a:rPr lang="it-IT" b="0" dirty="0" err="1">
                    <a:latin typeface="Cambria Math" panose="02040503050406030204" pitchFamily="18" charset="0"/>
                  </a:rPr>
                  <a:t>setting</a:t>
                </a:r>
                <a:r>
                  <a:rPr lang="it-IT" b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it-IT" b="0" dirty="0"/>
              </a:p>
              <a:p>
                <a:pPr marL="0" indent="0">
                  <a:buNone/>
                </a:pPr>
                <a:endParaRPr lang="it-IT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=−2,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backpropagate the new weights, we need to compute: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D93A55-F6C1-444D-B837-9B4BA5584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351338"/>
              </a:xfrm>
              <a:blipFill>
                <a:blip r:embed="rId2"/>
                <a:stretch>
                  <a:fillRect l="-1956" t="-3198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5B387C0-999F-5B4D-A17C-F8B867351A63}"/>
                  </a:ext>
                </a:extLst>
              </p:cNvPr>
              <p:cNvSpPr/>
              <p:nvPr/>
            </p:nvSpPr>
            <p:spPr>
              <a:xfrm>
                <a:off x="7924800" y="5314873"/>
                <a:ext cx="1175657" cy="661384"/>
              </a:xfrm>
              <a:prstGeom prst="rect">
                <a:avLst/>
              </a:prstGeom>
              <a:solidFill>
                <a:srgbClr val="00FB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-4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5B387C0-999F-5B4D-A17C-F8B867351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314873"/>
                <a:ext cx="1175657" cy="661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3D1B941F-7251-DA4E-96FE-B526D4AE9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021163"/>
            <a:ext cx="5611565" cy="2815674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7F60B51-7F36-3C42-949A-A83C9EFA4B88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8512629" y="3117954"/>
            <a:ext cx="0" cy="2196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56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91DA2-D28C-274D-BD18-B8301B49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Backpropagation: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D93A55-F6C1-444D-B837-9B4BA55843E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it-IT" b="0" dirty="0">
                    <a:latin typeface="Cambria Math" panose="02040503050406030204" pitchFamily="18" charset="0"/>
                  </a:rPr>
                  <a:t>The </a:t>
                </a:r>
                <a:r>
                  <a:rPr lang="it-IT" b="0" dirty="0" err="1">
                    <a:latin typeface="Cambria Math" panose="02040503050406030204" pitchFamily="18" charset="0"/>
                  </a:rPr>
                  <a:t>setting</a:t>
                </a:r>
                <a:r>
                  <a:rPr lang="it-IT" b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it-IT" b="0" dirty="0"/>
              </a:p>
              <a:p>
                <a:pPr marL="0" indent="0">
                  <a:buNone/>
                </a:pPr>
                <a:endParaRPr lang="it-IT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=−2,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backpropagate the new weights, we need to compute: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D93A55-F6C1-444D-B837-9B4BA5584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351338"/>
              </a:xfrm>
              <a:blipFill>
                <a:blip r:embed="rId2"/>
                <a:stretch>
                  <a:fillRect l="-1956" t="-3198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5B387C0-999F-5B4D-A17C-F8B867351A63}"/>
                  </a:ext>
                </a:extLst>
              </p:cNvPr>
              <p:cNvSpPr/>
              <p:nvPr/>
            </p:nvSpPr>
            <p:spPr>
              <a:xfrm>
                <a:off x="8089692" y="5180977"/>
                <a:ext cx="2283502" cy="995986"/>
              </a:xfrm>
              <a:prstGeom prst="rect">
                <a:avLst/>
              </a:prstGeom>
              <a:solidFill>
                <a:srgbClr val="00FB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5B387C0-999F-5B4D-A17C-F8B867351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692" y="5180977"/>
                <a:ext cx="2283502" cy="995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3D1B941F-7251-DA4E-96FE-B526D4AE9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021163"/>
            <a:ext cx="5611565" cy="2815674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7F60B51-7F36-3C42-949A-A83C9EFA4B88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6745574" y="2593298"/>
            <a:ext cx="2485869" cy="2587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15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91DA2-D28C-274D-BD18-B8301B49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Backpropagation: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D93A55-F6C1-444D-B837-9B4BA55843E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90919" y="1825625"/>
                <a:ext cx="5905081" cy="484648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it-IT" b="0" dirty="0">
                    <a:latin typeface="Cambria Math" panose="02040503050406030204" pitchFamily="18" charset="0"/>
                  </a:rPr>
                  <a:t>The </a:t>
                </a:r>
                <a:r>
                  <a:rPr lang="it-IT" b="0" dirty="0" err="1">
                    <a:latin typeface="Cambria Math" panose="02040503050406030204" pitchFamily="18" charset="0"/>
                  </a:rPr>
                  <a:t>setting</a:t>
                </a:r>
                <a:r>
                  <a:rPr lang="it-IT" b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it-IT" b="0" dirty="0"/>
              </a:p>
              <a:p>
                <a:pPr marL="0" indent="0">
                  <a:buNone/>
                </a:pPr>
                <a:endParaRPr lang="it-IT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=−2,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	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𝑞𝑧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	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backpropagate the new weights, we need to compute: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D93A55-F6C1-444D-B837-9B4BA5584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0919" y="1825625"/>
                <a:ext cx="5905081" cy="4846480"/>
              </a:xfrm>
              <a:blipFill>
                <a:blip r:embed="rId2"/>
                <a:stretch>
                  <a:fillRect l="-857" t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5B387C0-999F-5B4D-A17C-F8B867351A63}"/>
                  </a:ext>
                </a:extLst>
              </p:cNvPr>
              <p:cNvSpPr/>
              <p:nvPr/>
            </p:nvSpPr>
            <p:spPr>
              <a:xfrm>
                <a:off x="8089692" y="5180977"/>
                <a:ext cx="2283502" cy="995986"/>
              </a:xfrm>
              <a:prstGeom prst="rect">
                <a:avLst/>
              </a:prstGeom>
              <a:solidFill>
                <a:srgbClr val="00FB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05B387C0-999F-5B4D-A17C-F8B867351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692" y="5180977"/>
                <a:ext cx="2283502" cy="995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3D1B941F-7251-DA4E-96FE-B526D4AE9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021163"/>
            <a:ext cx="5611565" cy="2815674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7F60B51-7F36-3C42-949A-A83C9EFA4B88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6481187" y="3589284"/>
            <a:ext cx="2750256" cy="15916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13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C7648-8204-4287-B844-AFAD1EF3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Key Importance of Error Functions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F093AA-FA97-4893-9320-12FC51C8F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error/loss/cost function reduces all the various good and bad aspects of a possibly complex system down to a single number, a scalar value, which allows candidate solutions to be compared.</a:t>
            </a:r>
          </a:p>
          <a:p>
            <a:r>
              <a:rPr lang="en-US" dirty="0"/>
              <a:t>It is important, therefore, that </a:t>
            </a:r>
            <a:r>
              <a:rPr lang="en-US" b="1" dirty="0"/>
              <a:t>the function faithfully represent our design goals</a:t>
            </a:r>
            <a:r>
              <a:rPr lang="en-US" dirty="0"/>
              <a:t>. </a:t>
            </a:r>
          </a:p>
          <a:p>
            <a:r>
              <a:rPr lang="en-US" dirty="0"/>
              <a:t>If we choose a poor error function and obtain unsatisfactory results, the fault is ours for badly specifying the goal of the search.</a:t>
            </a:r>
          </a:p>
        </p:txBody>
      </p:sp>
    </p:spTree>
    <p:extLst>
      <p:ext uri="{BB962C8B-B14F-4D97-AF65-F5344CB8AC3E}">
        <p14:creationId xmlns:p14="http://schemas.microsoft.com/office/powerpoint/2010/main" val="1395801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Design Issues in ANN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Number of nodes in input layer </a:t>
            </a:r>
          </a:p>
          <a:p>
            <a:pPr lvl="1"/>
            <a:r>
              <a:rPr lang="en-US" altLang="en-US" dirty="0"/>
              <a:t>One input node per binary/continuous attribute</a:t>
            </a:r>
          </a:p>
          <a:p>
            <a:pPr lvl="1"/>
            <a:r>
              <a:rPr lang="en-US" altLang="en-US" i="1" dirty="0"/>
              <a:t>k</a:t>
            </a:r>
            <a:r>
              <a:rPr lang="en-US" altLang="en-US" dirty="0"/>
              <a:t> or </a:t>
            </a:r>
            <a:r>
              <a:rPr lang="en-US" altLang="en-US" i="1" dirty="0"/>
              <a:t>log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k</a:t>
            </a:r>
            <a:r>
              <a:rPr lang="en-US" altLang="en-US" dirty="0"/>
              <a:t> nodes for each categorical attribute with k values</a:t>
            </a:r>
          </a:p>
          <a:p>
            <a:r>
              <a:rPr lang="en-US" altLang="en-US" dirty="0"/>
              <a:t>Number of nodes in output layer</a:t>
            </a:r>
          </a:p>
          <a:p>
            <a:pPr lvl="1"/>
            <a:r>
              <a:rPr lang="en-US" altLang="en-US" dirty="0"/>
              <a:t>One output for binary class problem</a:t>
            </a:r>
          </a:p>
          <a:p>
            <a:pPr lvl="1"/>
            <a:r>
              <a:rPr lang="en-US" altLang="en-US" i="1" dirty="0"/>
              <a:t>k</a:t>
            </a:r>
            <a:r>
              <a:rPr lang="en-US" altLang="en-US" dirty="0"/>
              <a:t> or </a:t>
            </a:r>
            <a:r>
              <a:rPr lang="en-US" altLang="en-US" i="1" dirty="0"/>
              <a:t>log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k</a:t>
            </a:r>
            <a:r>
              <a:rPr lang="en-US" altLang="en-US" dirty="0"/>
              <a:t> nodes for k-class problem</a:t>
            </a:r>
          </a:p>
          <a:p>
            <a:r>
              <a:rPr lang="en-US" altLang="en-US" dirty="0"/>
              <a:t>Number of nodes in hidden layer</a:t>
            </a:r>
          </a:p>
          <a:p>
            <a:r>
              <a:rPr lang="en-US" altLang="en-US" dirty="0"/>
              <a:t>Initial weights and biases</a:t>
            </a:r>
          </a:p>
        </p:txBody>
      </p:sp>
    </p:spTree>
    <p:extLst>
      <p:ext uri="{BB962C8B-B14F-4D97-AF65-F5344CB8AC3E}">
        <p14:creationId xmlns:p14="http://schemas.microsoft.com/office/powerpoint/2010/main" val="3941638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Characteristics of ANN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Multilayer ANN are universal approximators but could suffer from </a:t>
            </a:r>
            <a:r>
              <a:rPr lang="en-US" altLang="en-US" sz="2400" b="1" i="1" dirty="0"/>
              <a:t>overfitting</a:t>
            </a:r>
            <a:r>
              <a:rPr lang="en-US" altLang="en-US" sz="2400" dirty="0"/>
              <a:t> if the network is too large.</a:t>
            </a:r>
          </a:p>
          <a:p>
            <a:r>
              <a:rPr lang="en-US" altLang="en-US" sz="2400" dirty="0"/>
              <a:t>Gradient descent may converge to </a:t>
            </a:r>
            <a:r>
              <a:rPr lang="en-US" altLang="en-US" sz="2400" b="1" i="1" dirty="0"/>
              <a:t>local minimum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Model building can be very time consuming, but testing can be very fast. </a:t>
            </a:r>
          </a:p>
          <a:p>
            <a:r>
              <a:rPr lang="en-US" altLang="en-US" sz="2400" dirty="0"/>
              <a:t>Can handle redundant attributes because weights are automatically learnt.</a:t>
            </a:r>
          </a:p>
          <a:p>
            <a:r>
              <a:rPr lang="en-US" altLang="en-US" sz="2400" dirty="0"/>
              <a:t>Sensitive to noise in training data.</a:t>
            </a:r>
          </a:p>
          <a:p>
            <a:r>
              <a:rPr lang="en-US" altLang="en-US" sz="2400" dirty="0"/>
              <a:t>Difficult to handle missing attributes.</a:t>
            </a:r>
          </a:p>
        </p:txBody>
      </p:sp>
    </p:spTree>
    <p:extLst>
      <p:ext uri="{BB962C8B-B14F-4D97-AF65-F5344CB8AC3E}">
        <p14:creationId xmlns:p14="http://schemas.microsoft.com/office/powerpoint/2010/main" val="2515229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C3A3AC-3479-954B-8863-B2FCBFDC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References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46C7E5-9491-8A4A-86AB-1AA2743CB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1605" cy="4351338"/>
          </a:xfrm>
        </p:spPr>
        <p:txBody>
          <a:bodyPr/>
          <a:lstStyle/>
          <a:p>
            <a:r>
              <a:rPr lang="en-US" noProof="0" dirty="0"/>
              <a:t>Artificial Neural Network. Chapter 5.4 and 5.5. Introduction to Data Mining.</a:t>
            </a:r>
          </a:p>
          <a:p>
            <a:endParaRPr lang="en-US" noProof="0" dirty="0"/>
          </a:p>
          <a:p>
            <a:endParaRPr lang="en-US" noProof="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7071210-6483-7E4C-BDE3-DBB7686DB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356" y="1471061"/>
            <a:ext cx="1841458" cy="23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7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Artificial Neural Networks (ANN)</a:t>
            </a:r>
          </a:p>
        </p:txBody>
      </p:sp>
      <p:graphicFrame>
        <p:nvGraphicFramePr>
          <p:cNvPr id="409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542566"/>
              </p:ext>
            </p:extLst>
          </p:nvPr>
        </p:nvGraphicFramePr>
        <p:xfrm>
          <a:off x="2089944" y="1111034"/>
          <a:ext cx="8078788" cy="350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Visio" r:id="rId4" imgW="8939428" imgH="3877354" progId="Visio.Drawing.6">
                  <p:embed/>
                </p:oleObj>
              </mc:Choice>
              <mc:Fallback>
                <p:oleObj name="Visio" r:id="rId4" imgW="8939428" imgH="3877354" progId="Visio.Drawing.6">
                  <p:embed/>
                  <p:pic>
                    <p:nvPicPr>
                      <p:cNvPr id="40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944" y="1111034"/>
                        <a:ext cx="8078788" cy="350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3455988" y="4953001"/>
          <a:ext cx="53467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Equation" r:id="rId6" imgW="2362200" imgH="711200" progId="Equation.3">
                  <p:embed/>
                </p:oleObj>
              </mc:Choice>
              <mc:Fallback>
                <p:oleObj name="Equation" r:id="rId6" imgW="2362200" imgH="711200" progId="Equation.3">
                  <p:embed/>
                  <p:pic>
                    <p:nvPicPr>
                      <p:cNvPr id="410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4953001"/>
                        <a:ext cx="534670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7D177FD-99D7-634B-8559-06C8CF1B8053}"/>
              </a:ext>
            </a:extLst>
          </p:cNvPr>
          <p:cNvSpPr txBox="1"/>
          <p:nvPr/>
        </p:nvSpPr>
        <p:spPr>
          <a:xfrm>
            <a:off x="8802688" y="3962401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(Bias)</a:t>
            </a:r>
            <a:endParaRPr lang="en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4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Artificial Neural Networks (ANN)</a:t>
            </a:r>
          </a:p>
        </p:txBody>
      </p:sp>
      <p:graphicFrame>
        <p:nvGraphicFramePr>
          <p:cNvPr id="512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979162"/>
              </p:ext>
            </p:extLst>
          </p:nvPr>
        </p:nvGraphicFramePr>
        <p:xfrm>
          <a:off x="6742112" y="1751013"/>
          <a:ext cx="4799013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name="Visio" r:id="rId3" imgW="6766001" imgH="4291319" progId="Visio.Drawing.6">
                  <p:embed/>
                </p:oleObj>
              </mc:Choice>
              <mc:Fallback>
                <p:oleObj name="Visio" r:id="rId3" imgW="6766001" imgH="4291319" progId="Visio.Drawing.6">
                  <p:embed/>
                  <p:pic>
                    <p:nvPicPr>
                      <p:cNvPr id="51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2" y="1751013"/>
                        <a:ext cx="4799013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866043"/>
            <a:ext cx="5649686" cy="4487133"/>
          </a:xfrm>
        </p:spPr>
        <p:txBody>
          <a:bodyPr/>
          <a:lstStyle/>
          <a:p>
            <a:r>
              <a:rPr lang="en-US" altLang="en-US" sz="2400" dirty="0"/>
              <a:t>Model is an assembly of inter-connected nodes and weighted links</a:t>
            </a:r>
          </a:p>
          <a:p>
            <a:endParaRPr lang="en-US" altLang="en-US" sz="2400" dirty="0"/>
          </a:p>
          <a:p>
            <a:r>
              <a:rPr lang="en-US" altLang="en-US" sz="2400" dirty="0"/>
              <a:t>Output node sums up each of its input value according to the weights of its links</a:t>
            </a:r>
          </a:p>
          <a:p>
            <a:endParaRPr lang="en-US" altLang="en-US" sz="2400" dirty="0"/>
          </a:p>
          <a:p>
            <a:r>
              <a:rPr lang="en-US" altLang="en-US" sz="2400" dirty="0"/>
              <a:t>Compare output node against some threshold t (also named bias b)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363A4597-780A-944F-9E27-21C2FFC2A2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195735"/>
              </p:ext>
            </p:extLst>
          </p:nvPr>
        </p:nvGraphicFramePr>
        <p:xfrm>
          <a:off x="7780175" y="4559300"/>
          <a:ext cx="29019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Equation" r:id="rId5" imgW="1333500" imgH="889000" progId="Equation.3">
                  <p:embed/>
                </p:oleObj>
              </mc:Choice>
              <mc:Fallback>
                <p:oleObj name="Equation" r:id="rId5" imgW="1333500" imgH="889000" progId="Equation.3">
                  <p:embed/>
                  <p:pic>
                    <p:nvPicPr>
                      <p:cNvPr id="51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175" y="4559300"/>
                        <a:ext cx="29019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09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19CA8BD-0B29-4B55-ABD5-21B16E34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Characterizing the Artificial Neuron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7D8E132B-6F6A-489D-9EDA-2F4E408C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latin typeface="Times" pitchFamily="2" charset="0"/>
              </a:rPr>
              <a:t>Input/Output signal may be:</a:t>
            </a:r>
          </a:p>
          <a:p>
            <a:pPr lvl="1"/>
            <a:r>
              <a:rPr lang="en-US" altLang="en-US" noProof="0" dirty="0">
                <a:latin typeface="Times" pitchFamily="2" charset="0"/>
              </a:rPr>
              <a:t>Real value</a:t>
            </a:r>
          </a:p>
          <a:p>
            <a:pPr lvl="1"/>
            <a:r>
              <a:rPr lang="en-US" altLang="en-US" noProof="0" dirty="0">
                <a:latin typeface="Times" pitchFamily="2" charset="0"/>
              </a:rPr>
              <a:t>Unipolar {0, 1}</a:t>
            </a:r>
          </a:p>
          <a:p>
            <a:pPr lvl="1"/>
            <a:r>
              <a:rPr lang="en-US" altLang="en-US" noProof="0" dirty="0">
                <a:latin typeface="Times" pitchFamily="2" charset="0"/>
              </a:rPr>
              <a:t>Bipolar [-1, +1</a:t>
            </a:r>
            <a:r>
              <a:rPr lang="en-US" altLang="en-US" dirty="0">
                <a:latin typeface="Times" pitchFamily="2" charset="0"/>
              </a:rPr>
              <a:t>]</a:t>
            </a:r>
            <a:endParaRPr lang="en-US" altLang="en-US" noProof="0" dirty="0">
              <a:latin typeface="Times" pitchFamily="2" charset="0"/>
            </a:endParaRPr>
          </a:p>
          <a:p>
            <a:r>
              <a:rPr lang="en-US" altLang="en-US" b="1" noProof="0" dirty="0">
                <a:latin typeface="Times" pitchFamily="2" charset="0"/>
              </a:rPr>
              <a:t>Weight</a:t>
            </a:r>
            <a:r>
              <a:rPr lang="en-US" altLang="en-US" noProof="0" dirty="0">
                <a:latin typeface="Times" pitchFamily="2" charset="0"/>
              </a:rPr>
              <a:t> (w or sigma): </a:t>
            </a:r>
            <a:r>
              <a:rPr lang="en-US" altLang="en-US" i="1" noProof="0" dirty="0" err="1">
                <a:latin typeface="Times" pitchFamily="2" charset="0"/>
              </a:rPr>
              <a:t>θ</a:t>
            </a:r>
            <a:r>
              <a:rPr lang="en-US" altLang="en-US" i="1" baseline="-25000" noProof="0" dirty="0" err="1">
                <a:latin typeface="Times" pitchFamily="2" charset="0"/>
              </a:rPr>
              <a:t>ij</a:t>
            </a:r>
            <a:r>
              <a:rPr lang="en-US" altLang="en-US" i="1" noProof="0" dirty="0">
                <a:latin typeface="Times" pitchFamily="2" charset="0"/>
              </a:rPr>
              <a:t> – </a:t>
            </a:r>
            <a:r>
              <a:rPr lang="en-US" altLang="en-US" noProof="0" dirty="0">
                <a:latin typeface="Times" pitchFamily="2" charset="0"/>
              </a:rPr>
              <a:t>strength of connection from unit </a:t>
            </a:r>
            <a:r>
              <a:rPr lang="en-US" altLang="en-US" i="1" noProof="0" dirty="0">
                <a:latin typeface="Times" pitchFamily="2" charset="0"/>
              </a:rPr>
              <a:t>j</a:t>
            </a:r>
            <a:r>
              <a:rPr lang="en-US" altLang="en-US" noProof="0" dirty="0">
                <a:latin typeface="Times" pitchFamily="2" charset="0"/>
              </a:rPr>
              <a:t> to unit </a:t>
            </a:r>
            <a:r>
              <a:rPr lang="en-US" altLang="en-US" i="1" noProof="0" dirty="0" err="1">
                <a:latin typeface="Times" pitchFamily="2" charset="0"/>
              </a:rPr>
              <a:t>i</a:t>
            </a:r>
            <a:r>
              <a:rPr lang="en-US" altLang="en-US" noProof="0" dirty="0">
                <a:latin typeface="Times" pitchFamily="2" charset="0"/>
              </a:rPr>
              <a:t> </a:t>
            </a:r>
          </a:p>
          <a:p>
            <a:r>
              <a:rPr lang="en-US" altLang="en-US" noProof="0" dirty="0">
                <a:latin typeface="Times" pitchFamily="2" charset="0"/>
              </a:rPr>
              <a:t>Learning amounts to </a:t>
            </a:r>
            <a:r>
              <a:rPr lang="en-US" altLang="en-US" b="1" noProof="0" dirty="0">
                <a:latin typeface="Times" pitchFamily="2" charset="0"/>
              </a:rPr>
              <a:t>adjusting the weights</a:t>
            </a:r>
            <a:r>
              <a:rPr lang="en-US" altLang="en-US" noProof="0" dirty="0">
                <a:latin typeface="Times" pitchFamily="2" charset="0"/>
              </a:rPr>
              <a:t> </a:t>
            </a:r>
            <a:r>
              <a:rPr lang="en-US" altLang="en-US" i="1" noProof="0" dirty="0" err="1">
                <a:latin typeface="Times" pitchFamily="2" charset="0"/>
              </a:rPr>
              <a:t>θ</a:t>
            </a:r>
            <a:r>
              <a:rPr lang="en-US" altLang="en-US" i="1" baseline="-25000" noProof="0" dirty="0" err="1">
                <a:latin typeface="Times" pitchFamily="2" charset="0"/>
              </a:rPr>
              <a:t>ij</a:t>
            </a:r>
            <a:r>
              <a:rPr lang="en-US" altLang="en-US" i="1" noProof="0" dirty="0">
                <a:latin typeface="Times" pitchFamily="2" charset="0"/>
              </a:rPr>
              <a:t> </a:t>
            </a:r>
            <a:r>
              <a:rPr lang="en-US" altLang="en-US" noProof="0" dirty="0">
                <a:latin typeface="Times" pitchFamily="2" charset="0"/>
              </a:rPr>
              <a:t>by means of an </a:t>
            </a:r>
            <a:r>
              <a:rPr lang="en-US" altLang="en-US" b="1" noProof="0" dirty="0">
                <a:latin typeface="Times" pitchFamily="2" charset="0"/>
              </a:rPr>
              <a:t>optimization algorithm </a:t>
            </a:r>
            <a:r>
              <a:rPr lang="en-US" altLang="en-US" noProof="0" dirty="0">
                <a:latin typeface="Times" pitchFamily="2" charset="0"/>
              </a:rPr>
              <a:t>aiming to minimize a cost function, i.e., as in biological systems training a perceptron model amounts to adapting the weights of the links until they fit the input output relationships of the underlying data.</a:t>
            </a:r>
          </a:p>
          <a:p>
            <a:endParaRPr lang="en-US" altLang="en-US" sz="2400" noProof="0" dirty="0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16F31300-2C95-4EA1-9E71-687ECC292C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346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CD1A5-E6E0-42A5-84CC-9AA958E63032}" type="slidenum">
              <a:rPr lang="en-GB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30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19CA8BD-0B29-4B55-ABD5-21B16E34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Characterizing the Artificial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>
                <a:extLst>
                  <a:ext uri="{FF2B5EF4-FFF2-40B4-BE49-F238E27FC236}">
                    <a16:creationId xmlns:a16="http://schemas.microsoft.com/office/drawing/2014/main" id="{155C5BA2-80E1-9342-BC75-815B517C7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481457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en-US" noProof="0" dirty="0">
                    <a:latin typeface="Times" pitchFamily="2" charset="0"/>
                  </a:rPr>
                  <a:t>The bias </a:t>
                </a:r>
                <a:r>
                  <a:rPr lang="en-US" altLang="en-US" i="1" noProof="0" dirty="0">
                    <a:latin typeface="Times" pitchFamily="2" charset="0"/>
                  </a:rPr>
                  <a:t>b</a:t>
                </a:r>
                <a:r>
                  <a:rPr lang="en-US" altLang="en-US" noProof="0" dirty="0">
                    <a:latin typeface="Times" pitchFamily="2" charset="0"/>
                  </a:rPr>
                  <a:t> is a constant that can be written as </a:t>
                </a:r>
                <a:r>
                  <a:rPr lang="en-US" altLang="en-US" i="1" noProof="0" dirty="0">
                    <a:latin typeface="Times" pitchFamily="2" charset="0"/>
                  </a:rPr>
                  <a:t>θ</a:t>
                </a:r>
                <a:r>
                  <a:rPr lang="en-US" altLang="en-US" i="1" baseline="-25000" noProof="0" dirty="0">
                    <a:latin typeface="Times" pitchFamily="2" charset="0"/>
                  </a:rPr>
                  <a:t>i0</a:t>
                </a:r>
                <a:r>
                  <a:rPr lang="en-US" altLang="en-US" i="1" noProof="0" dirty="0">
                    <a:latin typeface="Times" pitchFamily="2" charset="0"/>
                  </a:rPr>
                  <a:t>x</a:t>
                </a:r>
                <a:r>
                  <a:rPr lang="en-US" altLang="en-US" i="1" baseline="-25000" noProof="0" dirty="0">
                    <a:latin typeface="Times" pitchFamily="2" charset="0"/>
                  </a:rPr>
                  <a:t>0</a:t>
                </a:r>
                <a:r>
                  <a:rPr lang="en-US" altLang="en-US" noProof="0" dirty="0">
                    <a:latin typeface="Times" pitchFamily="2" charset="0"/>
                  </a:rPr>
                  <a:t> with </a:t>
                </a:r>
                <a:r>
                  <a:rPr lang="en-US" altLang="en-US" i="1" noProof="0" dirty="0">
                    <a:latin typeface="Times" pitchFamily="2" charset="0"/>
                  </a:rPr>
                  <a:t>x</a:t>
                </a:r>
                <a:r>
                  <a:rPr lang="en-US" altLang="en-US" i="1" baseline="-25000" noProof="0" dirty="0">
                    <a:latin typeface="Times" pitchFamily="2" charset="0"/>
                  </a:rPr>
                  <a:t>0 </a:t>
                </a:r>
                <a:r>
                  <a:rPr lang="en-US" altLang="en-US" noProof="0" dirty="0">
                    <a:latin typeface="Times" pitchFamily="2" charset="0"/>
                  </a:rPr>
                  <a:t>= </a:t>
                </a:r>
                <a:r>
                  <a:rPr lang="en-US" altLang="en-US" i="1" noProof="0" dirty="0">
                    <a:latin typeface="Times" pitchFamily="2" charset="0"/>
                  </a:rPr>
                  <a:t>1</a:t>
                </a:r>
                <a:r>
                  <a:rPr lang="en-US" altLang="en-US" noProof="0" dirty="0">
                    <a:latin typeface="Times" pitchFamily="2" charset="0"/>
                  </a:rPr>
                  <a:t> and </a:t>
                </a:r>
                <a:r>
                  <a:rPr lang="en-US" altLang="en-US" i="1" noProof="0" dirty="0" err="1">
                    <a:latin typeface="Times" pitchFamily="2" charset="0"/>
                  </a:rPr>
                  <a:t>θ</a:t>
                </a:r>
                <a:r>
                  <a:rPr lang="en-US" altLang="en-US" i="1" noProof="0" dirty="0">
                    <a:latin typeface="Times" pitchFamily="2" charset="0"/>
                  </a:rPr>
                  <a:t> </a:t>
                </a:r>
                <a:r>
                  <a:rPr lang="en-US" altLang="en-US" i="1" baseline="-25000" noProof="0" dirty="0">
                    <a:latin typeface="Times" pitchFamily="2" charset="0"/>
                  </a:rPr>
                  <a:t>i0 </a:t>
                </a:r>
                <a:r>
                  <a:rPr lang="en-US" altLang="en-US" noProof="0" dirty="0">
                    <a:latin typeface="Times" pitchFamily="2" charset="0"/>
                  </a:rPr>
                  <a:t>= b such that </a:t>
                </a: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r>
                  <a:rPr lang="en-US" altLang="en-US" noProof="0" dirty="0">
                    <a:latin typeface="Times" pitchFamily="2" charset="0"/>
                  </a:rPr>
                  <a:t>             </a:t>
                </a: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endParaRPr lang="en-US" altLang="en-US" noProof="0" dirty="0">
                  <a:latin typeface="Times" pitchFamily="2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en-US" noProof="0" dirty="0">
                    <a:latin typeface="Times" pitchFamily="2" charset="0"/>
                  </a:rPr>
                  <a:t>The function </a:t>
                </a:r>
                <a:r>
                  <a:rPr lang="en-US" altLang="en-US" i="1" noProof="0" dirty="0">
                    <a:latin typeface="Times" pitchFamily="2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i="1" noProof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en-US" i="1" noProof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noProof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i="1" noProof="0" dirty="0">
                    <a:latin typeface="Times" pitchFamily="2" charset="0"/>
                  </a:rPr>
                  <a:t>(x))  </a:t>
                </a:r>
                <a:r>
                  <a:rPr lang="en-US" altLang="en-US" noProof="0" dirty="0">
                    <a:latin typeface="Times" pitchFamily="2" charset="0"/>
                  </a:rPr>
                  <a:t>is the unit’s </a:t>
                </a:r>
                <a:r>
                  <a:rPr lang="en-US" altLang="en-US" b="1" noProof="0" dirty="0">
                    <a:latin typeface="Times" pitchFamily="2" charset="0"/>
                  </a:rPr>
                  <a:t>activation function</a:t>
                </a:r>
                <a:r>
                  <a:rPr lang="en-US" altLang="en-US" noProof="0" dirty="0">
                    <a:latin typeface="Times" pitchFamily="2" charset="0"/>
                  </a:rPr>
                  <a:t>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en-US" noProof="0" dirty="0">
                    <a:latin typeface="Times" pitchFamily="2" charset="0"/>
                  </a:rPr>
                  <a:t>The simplest case, </a:t>
                </a:r>
                <a:r>
                  <a:rPr lang="en-US" altLang="en-US" i="1" noProof="0" dirty="0">
                    <a:latin typeface="Times" pitchFamily="2" charset="0"/>
                  </a:rPr>
                  <a:t>f </a:t>
                </a:r>
                <a:r>
                  <a:rPr lang="en-US" altLang="en-US" noProof="0" dirty="0">
                    <a:latin typeface="Times" pitchFamily="2" charset="0"/>
                  </a:rPr>
                  <a:t>is the identity function, and the unit’s output is just its net input. This is called a </a:t>
                </a:r>
                <a:r>
                  <a:rPr lang="en-US" altLang="en-US" b="1" i="1" noProof="0" dirty="0">
                    <a:latin typeface="Times" pitchFamily="2" charset="0"/>
                  </a:rPr>
                  <a:t>linear unit.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en-US" noProof="0" dirty="0">
                    <a:latin typeface="Times" pitchFamily="2" charset="0"/>
                  </a:rPr>
                  <a:t>Otherwise we can have a </a:t>
                </a:r>
                <a:r>
                  <a:rPr lang="en-US" altLang="en-US" b="1" i="1" noProof="0" dirty="0">
                    <a:latin typeface="Times" pitchFamily="2" charset="0"/>
                  </a:rPr>
                  <a:t>sign unit, </a:t>
                </a:r>
                <a:r>
                  <a:rPr lang="en-US" altLang="en-US" noProof="0" dirty="0">
                    <a:latin typeface="Times" pitchFamily="2" charset="0"/>
                  </a:rPr>
                  <a:t>or a</a:t>
                </a:r>
                <a:r>
                  <a:rPr lang="en-US" altLang="en-US" b="1" i="1" noProof="0" dirty="0">
                    <a:latin typeface="Times" pitchFamily="2" charset="0"/>
                  </a:rPr>
                  <a:t> logistic unit.</a:t>
                </a:r>
                <a:endParaRPr lang="en-US" altLang="en-US" b="1" noProof="0" dirty="0">
                  <a:latin typeface="Times" pitchFamily="2" charset="0"/>
                </a:endParaRPr>
              </a:p>
              <a:p>
                <a:endParaRPr lang="en-US" noProof="0" dirty="0"/>
              </a:p>
            </p:txBody>
          </p:sp>
        </mc:Choice>
        <mc:Fallback xmlns="">
          <p:sp>
            <p:nvSpPr>
              <p:cNvPr id="4" name="Segnaposto contenuto 3">
                <a:extLst>
                  <a:ext uri="{FF2B5EF4-FFF2-40B4-BE49-F238E27FC236}">
                    <a16:creationId xmlns:a16="http://schemas.microsoft.com/office/drawing/2014/main" id="{155C5BA2-80E1-9342-BC75-815B517C7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481457" cy="4351338"/>
              </a:xfrm>
              <a:blipFill>
                <a:blip r:embed="rId2"/>
                <a:stretch>
                  <a:fillRect l="-1071" t="-291" r="-402" b="-291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25213671-DF10-4461-97BB-FEA2CF0E5DCA}"/>
                  </a:ext>
                </a:extLst>
              </p:cNvPr>
              <p:cNvSpPr txBox="1"/>
              <p:nvPr/>
            </p:nvSpPr>
            <p:spPr bwMode="auto">
              <a:xfrm>
                <a:off x="4710389" y="2971800"/>
                <a:ext cx="240454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𝑛𝑒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en-US" sz="2400" i="1" dirty="0">
                                  <a:latin typeface="Times" pitchFamily="2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25213671-DF10-4461-97BB-FEA2CF0E5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0389" y="2971800"/>
                <a:ext cx="2404545" cy="914400"/>
              </a:xfrm>
              <a:prstGeom prst="rect">
                <a:avLst/>
              </a:prstGeom>
              <a:blipFill>
                <a:blip r:embed="rId3"/>
                <a:stretch>
                  <a:fillRect l="-5789" t="-128767" b="-2136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0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Perceptron Classifier</a:t>
            </a:r>
          </a:p>
        </p:txBody>
      </p:sp>
    </p:spTree>
    <p:extLst>
      <p:ext uri="{BB962C8B-B14F-4D97-AF65-F5344CB8AC3E}">
        <p14:creationId xmlns:p14="http://schemas.microsoft.com/office/powerpoint/2010/main" val="307212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Perceptron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noProof="0" dirty="0"/>
              <a:t>Single layer network</a:t>
            </a:r>
          </a:p>
          <a:p>
            <a:pPr lvl="1">
              <a:lnSpc>
                <a:spcPct val="90000"/>
              </a:lnSpc>
            </a:pPr>
            <a:r>
              <a:rPr lang="en-US" altLang="en-US" noProof="0" dirty="0"/>
              <a:t>Contains only input and output nodes</a:t>
            </a:r>
          </a:p>
          <a:p>
            <a:pPr lvl="3">
              <a:lnSpc>
                <a:spcPct val="90000"/>
              </a:lnSpc>
            </a:pPr>
            <a:endParaRPr lang="en-US" altLang="en-US" noProof="0" dirty="0"/>
          </a:p>
          <a:p>
            <a:pPr>
              <a:lnSpc>
                <a:spcPct val="90000"/>
              </a:lnSpc>
            </a:pPr>
            <a:r>
              <a:rPr lang="en-US" altLang="en-US" noProof="0" dirty="0"/>
              <a:t>Activation function:  f = sign(</a:t>
            </a:r>
            <a:r>
              <a:rPr lang="en-US" altLang="en-US" noProof="0" dirty="0" err="1"/>
              <a:t>w</a:t>
            </a:r>
            <a:r>
              <a:rPr lang="en-US" altLang="en-US" noProof="0" dirty="0" err="1">
                <a:sym typeface="Symbol" pitchFamily="18" charset="2"/>
              </a:rPr>
              <a:t></a:t>
            </a:r>
            <a:r>
              <a:rPr lang="en-US" altLang="en-US" noProof="0" dirty="0" err="1"/>
              <a:t>x</a:t>
            </a:r>
            <a:r>
              <a:rPr lang="en-US" altLang="en-US" noProof="0" dirty="0"/>
              <a:t>)</a:t>
            </a:r>
          </a:p>
          <a:p>
            <a:pPr lvl="3">
              <a:lnSpc>
                <a:spcPct val="90000"/>
              </a:lnSpc>
            </a:pPr>
            <a:endParaRPr lang="en-US" altLang="en-US" noProof="0" dirty="0"/>
          </a:p>
          <a:p>
            <a:pPr>
              <a:lnSpc>
                <a:spcPct val="90000"/>
              </a:lnSpc>
            </a:pPr>
            <a:r>
              <a:rPr lang="en-US" altLang="en-US" noProof="0" dirty="0"/>
              <a:t>Applying model is straightforward</a:t>
            </a:r>
          </a:p>
          <a:p>
            <a:pPr>
              <a:lnSpc>
                <a:spcPct val="90000"/>
              </a:lnSpc>
            </a:pPr>
            <a:endParaRPr lang="en-US" altLang="en-US" noProof="0" dirty="0"/>
          </a:p>
          <a:p>
            <a:pPr>
              <a:lnSpc>
                <a:spcPct val="90000"/>
              </a:lnSpc>
            </a:pPr>
            <a:endParaRPr lang="en-US" altLang="en-US" noProof="0" dirty="0"/>
          </a:p>
          <a:p>
            <a:pPr>
              <a:lnSpc>
                <a:spcPct val="90000"/>
              </a:lnSpc>
            </a:pPr>
            <a:endParaRPr lang="en-US" altLang="en-US" noProof="0" dirty="0"/>
          </a:p>
          <a:p>
            <a:pPr lvl="1">
              <a:lnSpc>
                <a:spcPct val="90000"/>
              </a:lnSpc>
            </a:pPr>
            <a:endParaRPr lang="en-US" altLang="en-US" noProof="0" dirty="0"/>
          </a:p>
          <a:p>
            <a:pPr lvl="1">
              <a:lnSpc>
                <a:spcPct val="90000"/>
              </a:lnSpc>
            </a:pPr>
            <a:r>
              <a:rPr lang="en-US" altLang="en-US" noProof="0" dirty="0"/>
              <a:t>X</a:t>
            </a:r>
            <a:r>
              <a:rPr lang="en-US" altLang="en-US" baseline="-25000" noProof="0" dirty="0"/>
              <a:t>1</a:t>
            </a:r>
            <a:r>
              <a:rPr lang="en-US" altLang="en-US" noProof="0" dirty="0"/>
              <a:t> = 1, X</a:t>
            </a:r>
            <a:r>
              <a:rPr lang="en-US" altLang="en-US" baseline="-25000" noProof="0" dirty="0"/>
              <a:t>2</a:t>
            </a:r>
            <a:r>
              <a:rPr lang="en-US" altLang="en-US" noProof="0" dirty="0"/>
              <a:t> = 0, X</a:t>
            </a:r>
            <a:r>
              <a:rPr lang="en-US" altLang="en-US" baseline="-25000" noProof="0" dirty="0"/>
              <a:t>3</a:t>
            </a:r>
            <a:r>
              <a:rPr lang="en-US" altLang="en-US" noProof="0" dirty="0"/>
              <a:t> =1 =&gt; y = sign(0.2) = 1</a:t>
            </a:r>
          </a:p>
        </p:txBody>
      </p:sp>
      <p:graphicFrame>
        <p:nvGraphicFramePr>
          <p:cNvPr id="8196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25353939"/>
              </p:ext>
            </p:extLst>
          </p:nvPr>
        </p:nvGraphicFramePr>
        <p:xfrm>
          <a:off x="3352800" y="4001294"/>
          <a:ext cx="52578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3" imgW="2362200" imgH="711200" progId="Equation.3">
                  <p:embed/>
                </p:oleObj>
              </mc:Choice>
              <mc:Fallback>
                <p:oleObj name="Equation" r:id="rId3" imgW="2362200" imgH="711200" progId="Equation.3">
                  <p:embed/>
                  <p:pic>
                    <p:nvPicPr>
                      <p:cNvPr id="81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01294"/>
                        <a:ext cx="5257800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1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ial_template" id="{EADC5050-CE47-8043-A115-557F9EDEC139}" vid="{327DA43B-6BAE-AF4B-A031-340A272D65B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17684</TotalTime>
  <Words>2190</Words>
  <Application>Microsoft Macintosh PowerPoint</Application>
  <PresentationFormat>Widescreen</PresentationFormat>
  <Paragraphs>317</Paragraphs>
  <Slides>36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Tema di Office</vt:lpstr>
      <vt:lpstr>Visio</vt:lpstr>
      <vt:lpstr>Equation</vt:lpstr>
      <vt:lpstr>VISIO</vt:lpstr>
      <vt:lpstr> Neural Networks</vt:lpstr>
      <vt:lpstr>The Neuron Metaphor</vt:lpstr>
      <vt:lpstr>Artificial Neural Networks (ANN)</vt:lpstr>
      <vt:lpstr>Artificial Neural Networks (ANN)</vt:lpstr>
      <vt:lpstr>Artificial Neural Networks (ANN)</vt:lpstr>
      <vt:lpstr>Characterizing the Artificial Neuron</vt:lpstr>
      <vt:lpstr>Characterizing the Artificial Neuron</vt:lpstr>
      <vt:lpstr>The Perceptron Classifier</vt:lpstr>
      <vt:lpstr>Perceptron</vt:lpstr>
      <vt:lpstr>Learning Iterative Procedure</vt:lpstr>
      <vt:lpstr>Perceptron Learning Rule</vt:lpstr>
      <vt:lpstr>The Learning Rate</vt:lpstr>
      <vt:lpstr>Nonlinearly Separable Data</vt:lpstr>
      <vt:lpstr>Multilayer Neural Network</vt:lpstr>
      <vt:lpstr>Multilayer Neural Network</vt:lpstr>
      <vt:lpstr>General Structure of ANN</vt:lpstr>
      <vt:lpstr>Artificial Neural Networks (ANN)</vt:lpstr>
      <vt:lpstr>Activation Functions Summary</vt:lpstr>
      <vt:lpstr>Learning Multi-layer Neural Network</vt:lpstr>
      <vt:lpstr>Gradient Descent for Multilayer NN</vt:lpstr>
      <vt:lpstr>Gradient Descent for Multilayer NN</vt:lpstr>
      <vt:lpstr>Gradient Descent for Multilayer NN</vt:lpstr>
      <vt:lpstr>Training Multilayer NN</vt:lpstr>
      <vt:lpstr>Training Multilayer NN</vt:lpstr>
      <vt:lpstr>Error Backpropagation</vt:lpstr>
      <vt:lpstr>Backpropagation in other words</vt:lpstr>
      <vt:lpstr>Backpropagation: a simple example</vt:lpstr>
      <vt:lpstr>Backpropagation: a simple example</vt:lpstr>
      <vt:lpstr>Backpropagation: a simple example</vt:lpstr>
      <vt:lpstr>Backpropagation: a simple example</vt:lpstr>
      <vt:lpstr>Backpropagation: a simple example</vt:lpstr>
      <vt:lpstr>Backpropagation: a simple example</vt:lpstr>
      <vt:lpstr>On the Key Importance of Error Functions</vt:lpstr>
      <vt:lpstr>Design Issues in ANN</vt:lpstr>
      <vt:lpstr>Characteristics of ANN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Costabello, Luca</dc:creator>
  <cp:lastModifiedBy>Anna Monreale</cp:lastModifiedBy>
  <cp:revision>536</cp:revision>
  <cp:lastPrinted>2019-01-27T07:43:21Z</cp:lastPrinted>
  <dcterms:created xsi:type="dcterms:W3CDTF">2018-12-18T18:14:00Z</dcterms:created>
  <dcterms:modified xsi:type="dcterms:W3CDTF">2020-10-30T09:43:32Z</dcterms:modified>
</cp:coreProperties>
</file>